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embeddings/oleObject28.bin" ContentType="application/vnd.openxmlformats-officedocument.oleObject"/>
  <Override PartName="/ppt/slides/slide24.xml" ContentType="application/vnd.openxmlformats-officedocument.presentationml.slide+xml"/>
  <Override PartName="/ppt/embeddings/Microsoft_Equation9.bin" ContentType="application/vnd.openxmlformats-officedocument.oleObject"/>
  <Override PartName="/ppt/embeddings/Microsoft_Equation59.bin" ContentType="application/vnd.openxmlformats-officedocument.oleObject"/>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embeddings/Microsoft_Equation37.bin" ContentType="application/vnd.openxmlformats-officedocument.oleObject"/>
  <Override PartName="/ppt/slides/slide50.xml" ContentType="application/vnd.openxmlformats-officedocument.presentationml.slide+xml"/>
  <Override PartName="/ppt/notesSlides/notesSlide89.xml" ContentType="application/vnd.openxmlformats-officedocument.presentationml.notesSlide+xml"/>
  <Override PartName="/ppt/notesSlides/notesSlide25.xml" ContentType="application/vnd.openxmlformats-officedocument.presentationml.notesSlide+xml"/>
  <Override PartName="/ppt/slides/slide44.xml" ContentType="application/vnd.openxmlformats-officedocument.presentationml.slide+xml"/>
  <Override PartName="/ppt/embeddings/oleObject48.bin" ContentType="application/vnd.openxmlformats-officedocument.oleObject"/>
  <Override PartName="/ppt/embeddings/Microsoft_Equation15.bin" ContentType="application/vnd.openxmlformats-officedocument.oleObject"/>
  <Override PartName="/ppt/notesSlides/notesSlide67.xml" ContentType="application/vnd.openxmlformats-officedocument.presentationml.notesSlide+xml"/>
  <Override PartName="/ppt/slides/slide86.xml" ContentType="application/vnd.openxmlformats-officedocument.presentationml.slide+xml"/>
  <Override PartName="/ppt/embeddings/oleObject26.bin" ContentType="application/vnd.openxmlformats-officedocument.oleObject"/>
  <Override PartName="/ppt/slides/slide22.xml" ContentType="application/vnd.openxmlformats-officedocument.presentationml.slide+xml"/>
  <Override PartName="/ppt/embeddings/Microsoft_Equation7.bin" ContentType="application/vnd.openxmlformats-officedocument.oleObject"/>
  <Override PartName="/ppt/embeddings/Microsoft_Equation57.bin" ContentType="application/vnd.openxmlformats-officedocument.oleObject"/>
  <Override PartName="/ppt/notesSlides/notesSlide45.xml" ContentType="application/vnd.openxmlformats-officedocument.presentationml.notesSlide+xml"/>
  <Override PartName="/ppt/slides/slide64.xml" ContentType="application/vnd.openxmlformats-officedocument.presentationml.slide+xml"/>
  <Override PartName="/ppt/embeddings/oleObject8.bin" ContentType="application/vnd.openxmlformats-officedocument.oleObject"/>
  <Override PartName="/ppt/embeddings/Microsoft_Equation35.bin" ContentType="application/vnd.openxmlformats-officedocument.oleObject"/>
  <Default Extension="xml" ContentType="application/xml"/>
  <Override PartName="/ppt/notesSlides/notesSlide87.xml" ContentType="application/vnd.openxmlformats-officedocument.presentationml.notes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embeddings/oleObject46.bin" ContentType="application/vnd.openxmlformats-officedocument.oleObject"/>
  <Override PartName="/ppt/media/media2.gif" ContentType="video/unknown"/>
  <Override PartName="/ppt/embeddings/Microsoft_Equation13.bin" ContentType="application/vnd.openxmlformats-officedocument.oleObject"/>
  <Override PartName="/ppt/notesSlides/notesSlide65.xml" ContentType="application/vnd.openxmlformats-officedocument.presentationml.notesSlide+xml"/>
  <Override PartName="/ppt/slides/slide84.xml" ContentType="application/vnd.openxmlformats-officedocument.presentationml.slide+xml"/>
  <Override PartName="/ppt/embeddings/oleObject24.bin" ContentType="application/vnd.openxmlformats-officedocument.oleObject"/>
  <Override PartName="/ppt/slides/slide20.xml" ContentType="application/vnd.openxmlformats-officedocument.presentationml.slide+xml"/>
  <Override PartName="/ppt/notesSlides/notesSlide59.xml" ContentType="application/vnd.openxmlformats-officedocument.presentationml.notesSlide+xml"/>
  <Override PartName="/ppt/embeddings/Microsoft_Equation5.bin" ContentType="application/vnd.openxmlformats-officedocument.oleObject"/>
  <Override PartName="/ppt/embeddings/Microsoft_Equation55.bin" ContentType="application/vnd.openxmlformats-officedocument.oleObject"/>
  <Override PartName="/ppt/embeddings/Microsoft_Equation49.bin" ContentType="application/vnd.openxmlformats-officedocument.oleObject"/>
  <Override PartName="/ppt/notesSlides/notesSlide43.xml" ContentType="application/vnd.openxmlformats-officedocument.presentationml.notesSlide+xml"/>
  <Override PartName="/ppt/slides/slide62.xml" ContentType="application/vnd.openxmlformats-officedocument.presentationml.slide+xml"/>
  <Override PartName="/ppt/embeddings/oleObject6.bin" ContentType="application/vnd.openxmlformats-officedocument.oleObject"/>
  <Override PartName="/ppt/embeddings/Microsoft_Equation33.bin" ContentType="application/vnd.openxmlformats-officedocument.oleObject"/>
  <Override PartName="/ppt/notesSlides/notesSlide85.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notesSlides/notesSlide7.xml" ContentType="application/vnd.openxmlformats-officedocument.presentationml.notesSlide+xml"/>
  <Override PartName="/ppt/embeddings/oleObject44.bin" ContentType="application/vnd.openxmlformats-officedocument.oleObject"/>
  <Override PartName="/ppt/slides/slide9.xml" ContentType="application/vnd.openxmlformats-officedocument.presentationml.slide+xml"/>
  <Override PartName="/ppt/notesSlides/notesSlide79.xml" ContentType="application/vnd.openxmlformats-officedocument.presentationml.notesSlide+xml"/>
  <Override PartName="/ppt/embeddings/Microsoft_Equation75.bin" ContentType="application/vnd.openxmlformats-officedocument.oleObject"/>
  <Override PartName="/ppt/embeddings/Microsoft_Equation11.bin" ContentType="application/vnd.openxmlformats-officedocument.oleObject"/>
  <Override PartName="/ppt/embeddings/Microsoft_Equation69.bin" ContentType="application/vnd.openxmlformats-officedocument.oleObject"/>
  <Override PartName="/ppt/notesSlides/notesSlide63.xml" ContentType="application/vnd.openxmlformats-officedocument.presentationml.notesSlide+xml"/>
  <Override PartName="/ppt/slides/slide82.xml" ContentType="application/vnd.openxmlformats-officedocument.presentationml.slide+xml"/>
  <Default Extension="jpeg" ContentType="image/jpeg"/>
  <Override PartName="/ppt/embeddings/oleObject22.bin" ContentType="application/vnd.openxmlformats-officedocument.oleObject"/>
  <Override PartName="/ppt/notesSlides/notesSlide57.xml" ContentType="application/vnd.openxmlformats-officedocument.presentationml.notesSlide+xml"/>
  <Override PartName="/ppt/embeddings/Microsoft_Equation3.bin" ContentType="application/vnd.openxmlformats-officedocument.oleObject"/>
  <Override PartName="/ppt/embeddings/Microsoft_Equation53.bin" ContentType="application/vnd.openxmlformats-officedocument.oleObject"/>
  <Override PartName="/docProps/app.xml" ContentType="application/vnd.openxmlformats-officedocument.extended-properties+xml"/>
  <Override PartName="/ppt/embeddings/Microsoft_Equation47.bin" ContentType="application/vnd.openxmlformats-officedocument.oleObject"/>
  <Override PartName="/ppt/notesSlides/notesSlide41.xml" ContentType="application/vnd.openxmlformats-officedocument.presentationml.notesSlide+xml"/>
  <Override PartName="/ppt/slides/slide60.xml" ContentType="application/vnd.openxmlformats-officedocument.presentationml.slide+xml"/>
  <Override PartName="/ppt/embeddings/oleObject4.bin" ContentType="application/vnd.openxmlformats-officedocument.oleObject"/>
  <Override PartName="/ppt/slideLayouts/slideLayout8.xml" ContentType="application/vnd.openxmlformats-officedocument.presentationml.slideLayout+xml"/>
  <Override PartName="/ppt/notesSlides/notesSlide35.xml" ContentType="application/vnd.openxmlformats-officedocument.presentationml.notesSlide+xml"/>
  <Override PartName="/ppt/embeddings/Microsoft_Equation31.bin" ContentType="application/vnd.openxmlformats-officedocument.oleObject"/>
  <Override PartName="/ppt/notesSlides/notesSlide83.xml" ContentType="application/vnd.openxmlformats-officedocument.presentationml.notesSlide+xml"/>
  <Override PartName="/ppt/embeddings/Microsoft_Equation25.bin" ContentType="application/vnd.openxmlformats-officedocument.oleObject"/>
  <Override PartName="/ppt/embeddings/oleObject42.bin" ContentType="application/vnd.openxmlformats-officedocument.oleObject"/>
  <Override PartName="/ppt/notesSlides/notesSlide5.xml" ContentType="application/vnd.openxmlformats-officedocument.presentationml.notesSlide+xml"/>
  <Override PartName="/ppt/notesSlides/notesSlide77.xml" ContentType="application/vnd.openxmlformats-officedocument.presentationml.notesSlide+xml"/>
  <Override PartName="/ppt/embeddings/Microsoft_Equation73.bin" ContentType="application/vnd.openxmlformats-officedocument.oleObject"/>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Microsoft_Equation67.bin" ContentType="application/vnd.openxmlformats-officedocument.oleObject"/>
  <Override PartName="/ppt/notesSlides/notesSlide61.xml" ContentType="application/vnd.openxmlformats-officedocument.presentationml.notesSlide+xml"/>
  <Override PartName="/ppt/slides/slide80.xml" ContentType="application/vnd.openxmlformats-officedocument.presentationml.slide+xml"/>
  <Override PartName="/ppt/embeddings/oleObject20.bin" ContentType="application/vnd.openxmlformats-officedocument.oleObject"/>
  <Override PartName="/ppt/notesSlides/notesSlide55.xml" ContentType="application/vnd.openxmlformats-officedocument.presentationml.notesSlide+xml"/>
  <Override PartName="/ppt/embeddings/Microsoft_Equation1.bin" ContentType="application/vnd.openxmlformats-officedocument.oleObject"/>
  <Override PartName="/ppt/embeddings/Microsoft_Equation51.bin" ContentType="application/vnd.openxmlformats-officedocument.oleObject"/>
  <Override PartName="/ppt/embeddings/Microsoft_Equation45.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notesSlides/notesSlide81.xml" ContentType="application/vnd.openxmlformats-officedocument.presentationml.notesSlide+xml"/>
  <Override PartName="/ppt/embeddings/Microsoft_Equation23.bin" ContentType="application/vnd.openxmlformats-officedocument.oleObject"/>
  <Override PartName="/ppt/embeddings/oleObject40.bin" ContentType="application/vnd.openxmlformats-officedocument.oleObject"/>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embeddings/Microsoft_Equation71.bin" ContentType="application/vnd.openxmlformats-officedocument.oleObject"/>
  <Override PartName="/ppt/embeddings/Microsoft_Equation65.bin" ContentType="application/vnd.openxmlformats-officedocument.oleObject"/>
  <Override PartName="/ppt/slides/slide59.xml" ContentType="application/vnd.openxmlformats-officedocument.presentationml.slide+xml"/>
  <Override PartName="/ppt/notesSlides/notesSlide53.xml" ContentType="application/vnd.openxmlformats-officedocument.presentationml.notesSlide+xml"/>
  <Override PartName="/ppt/embeddings/oleObject12.bin" ContentType="application/vnd.openxmlformats-officedocument.oleObject"/>
  <Override PartName="/ppt/embeddings/Microsoft_Equation43.bin" ContentType="application/vnd.openxmlformats-officedocument.oleObject"/>
  <Override PartName="/ppt/notesSlides/notesSlide18.xml" ContentType="application/vnd.openxmlformats-officedocument.presentationml.notesSlide+xml"/>
  <Override PartName="/ppt/slides/slide37.xml" ContentType="application/vnd.openxmlformats-officedocument.presentationml.slide+xml"/>
  <Override PartName="/ppt/notesSlides/notesSlide31.xml" ContentType="application/vnd.openxmlformats-officedocument.presentationml.notesSlide+xml"/>
  <Override PartName="/ppt/slideLayouts/slideLayout4.xml" ContentType="application/vnd.openxmlformats-officedocument.presentationml.slideLayout+xml"/>
  <Override PartName="/ppt/embeddings/Microsoft_Equation21.bin" ContentType="application/vnd.openxmlformats-officedocument.oleObject"/>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notesSlides/notesSlide73.xml" ContentType="application/vnd.openxmlformats-officedocument.presentationml.notesSlide+xml"/>
  <Override PartName="/ppt/embeddings/Microsoft_Equation63.bin" ContentType="application/vnd.openxmlformats-officedocument.oleObject"/>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notesSlides/notesSlide51.xml" ContentType="application/vnd.openxmlformats-officedocument.presentationml.notesSlide+xml"/>
  <Override PartName="/ppt/embeddings/oleObject10.bin" ContentType="application/vnd.openxmlformats-officedocument.oleObject"/>
  <Override PartName="/ppt/embeddings/Microsoft_Equation28.bin" ContentType="application/vnd.openxmlformats-officedocument.oleObject"/>
  <Override PartName="/ppt/embeddings/Microsoft_Equation41.bin" ContentType="application/vnd.openxmlformats-officedocument.oleObject"/>
  <Override PartName="/ppt/notesSlides/notesSlide8.xml" ContentType="application/vnd.openxmlformats-officedocument.presentationml.notesSlide+xml"/>
  <Override PartName="/ppt/notesSlides/notesSlide93.xml" ContentType="application/vnd.openxmlformats-officedocument.presentationml.notesSlide+xml"/>
  <Override PartName="/ppt/notesSlides/notesSlide16.xml" ContentType="application/vnd.openxmlformats-officedocument.presentationml.notesSlide+xml"/>
  <Override PartName="/ppt/embeddings/oleObject39.bin" ContentType="application/vnd.openxmlformats-officedocument.oleObject"/>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embeddings/Microsoft_Equation61.bin" ContentType="application/vnd.openxmlformats-officedocument.oleObject"/>
  <Override PartName="/ppt/notesSlides/notesSlide36.xml" ContentType="application/vnd.openxmlformats-officedocument.presentationml.notesSlide+xml"/>
  <Override PartName="/ppt/slides/slide55.xml" ContentType="application/vnd.openxmlformats-officedocument.presentationml.slide+xml"/>
  <Override PartName="/ppt/slides/slide49.xml" ContentType="application/vnd.openxmlformats-officedocument.presentationml.slide+xml"/>
  <Override PartName="/ppt/embeddings/Microsoft_Equation26.bin" ContentType="application/vnd.openxmlformats-officedocument.oleObject"/>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embeddings/Microsoft_Equation18.bin" ContentType="application/vnd.openxmlformats-officedocument.oleObject"/>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embeddings/oleObject29.bin" ContentType="application/vnd.openxmlformats-officedocument.oleObject"/>
  <Override PartName="/ppt/slides/slide25.xml" ContentType="application/vnd.openxmlformats-officedocument.presentationml.slide+xml"/>
  <Override PartName="/ppt/slides/slide73.xml" ContentType="application/vnd.openxmlformats-officedocument.presentationml.slide+xml"/>
  <Override PartName="/ppt/embeddings/oleObject13.bin" ContentType="application/vnd.openxmlformats-officedocument.oleObject"/>
  <Override PartName="/ppt/notesSlides/notesSlide48.xml" ContentType="application/vnd.openxmlformats-officedocument.presentationml.notesSlide+xml"/>
  <Override PartName="/ppt/slides/slide67.xml" ContentType="application/vnd.openxmlformats-officedocument.presentationml.slide+xml"/>
  <Override PartName="/ppt/embeddings/Microsoft_Equation38.bin" ContentType="application/vnd.openxmlformats-officedocument.oleObject"/>
  <Override PartName="/ppt/slides/slide51.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embeddings/Microsoft_Equation16.bin" ContentType="application/vnd.openxmlformats-officedocument.oleObject"/>
  <Override PartName="/ppt/notesSlides/notesSlide68.xml" ContentType="application/vnd.openxmlformats-officedocument.presentationml.notesSlide+xml"/>
  <Override PartName="/ppt/slides/slide87.xml" ContentType="application/vnd.openxmlformats-officedocument.presentationml.slide+xml"/>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Microsoft_Equation8.bin" ContentType="application/vnd.openxmlformats-officedocument.oleObject"/>
  <Override PartName="/ppt/embeddings/Microsoft_Equation58.bin" ContentType="application/vnd.openxmlformats-officedocument.oleObject"/>
  <Override PartName="/ppt/notesSlides/notesSlide46.xml" ContentType="application/vnd.openxmlformats-officedocument.presentationml.notesSlide+xml"/>
  <Override PartName="/ppt/slides/slide65.xml" ContentType="application/vnd.openxmlformats-officedocument.presentationml.slide+xml"/>
  <Override PartName="/ppt/embeddings/oleObject9.bin" ContentType="application/vnd.openxmlformats-officedocument.oleObject"/>
  <Override PartName="/ppt/embeddings/Microsoft_Equation36.bin" ContentType="application/vnd.openxmlformats-officedocument.oleObject"/>
  <Override PartName="/ppt/notesSlides/notesSlide88.xml" ContentType="application/vnd.openxmlformats-officedocument.presentationml.notesSlide+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s/slide43.xml" ContentType="application/vnd.openxmlformats-officedocument.presentationml.slide+xml"/>
  <Override PartName="/ppt/embeddings/oleObject47.bin" ContentType="application/vnd.openxmlformats-officedocument.oleObject"/>
  <Override PartName="/ppt/embeddings/Microsoft_Equation14.bin" ContentType="application/vnd.openxmlformats-officedocument.oleObject"/>
  <Override PartName="/ppt/notesSlides/notesSlide66.xml" ContentType="application/vnd.openxmlformats-officedocument.presentationml.notesSlide+xml"/>
  <Override PartName="/ppt/slides/slide85.xml" ContentType="application/vnd.openxmlformats-officedocument.presentationml.slide+xml"/>
  <Override PartName="/ppt/embeddings/oleObject25.bin" ContentType="application/vnd.openxmlformats-officedocument.oleObject"/>
  <Override PartName="/ppt/slides/slide21.xml" ContentType="application/vnd.openxmlformats-officedocument.presentationml.slide+xml"/>
  <Override PartName="/ppt/embeddings/Microsoft_Equation6.bin" ContentType="application/vnd.openxmlformats-officedocument.oleObject"/>
  <Override PartName="/ppt/embeddings/Microsoft_Equation56.bin" ContentType="application/vnd.openxmlformats-officedocument.oleObject"/>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embeddings/oleObject7.bin" ContentType="application/vnd.openxmlformats-officedocument.oleObject"/>
  <Default Extension="gif" ContentType="image/gif"/>
  <Override PartName="/ppt/embeddings/Microsoft_Equation34.bin" ContentType="application/vnd.openxmlformats-officedocument.oleObject"/>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presentation.xml" ContentType="application/vnd.openxmlformats-officedocument.presentationml.presentation.main+xml"/>
  <Override PartName="/ppt/embeddings/oleObject45.bin" ContentType="application/vnd.openxmlformats-officedocument.oleObject"/>
  <Override PartName="/ppt/media/media1.gif" ContentType="video/unknown"/>
  <Override PartName="/ppt/embeddings/Microsoft_Equation12.bin" ContentType="application/vnd.openxmlformats-officedocument.oleObject"/>
  <Override PartName="/ppt/notesSlides/notesSlide64.xml" ContentType="application/vnd.openxmlformats-officedocument.presentationml.notesSlide+xml"/>
  <Override PartName="/ppt/slides/slide83.xml" ContentType="application/vnd.openxmlformats-officedocument.presentationml.slide+xml"/>
  <Override PartName="/ppt/embeddings/oleObject23.bin" ContentType="application/vnd.openxmlformats-officedocument.oleObject"/>
  <Override PartName="/ppt/notesSlides/notesSlide58.xml" ContentType="application/vnd.openxmlformats-officedocument.presentationml.notesSlide+xml"/>
  <Override PartName="/ppt/embeddings/Microsoft_Equation4.bin" ContentType="application/vnd.openxmlformats-officedocument.oleObject"/>
  <Override PartName="/ppt/embeddings/Microsoft_Equation54.bin" ContentType="application/vnd.openxmlformats-officedocument.oleObject"/>
  <Override PartName="/ppt/embeddings/Microsoft_Equation48.bin" ContentType="application/vnd.openxmlformats-officedocument.oleObject"/>
  <Override PartName="/ppt/notesSlides/notesSlide42.xml" ContentType="application/vnd.openxmlformats-officedocument.presentationml.notesSlide+xml"/>
  <Override PartName="/ppt/slides/slide61.xml" ContentType="application/vnd.openxmlformats-officedocument.presentationml.slide+xml"/>
  <Override PartName="/ppt/embeddings/oleObject5.bin" ContentType="application/vnd.openxmlformats-officedocument.oleObject"/>
  <Override PartName="/ppt/slideLayouts/slideLayout9.xml" ContentType="application/vnd.openxmlformats-officedocument.presentationml.slideLayout+xml"/>
  <Override PartName="/ppt/embeddings/Microsoft_Equation32.bin" ContentType="application/vnd.openxmlformats-officedocument.oleObject"/>
  <Override PartName="/ppt/notesSlides/notesSlide84.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embeddings/oleObject43.bin" ContentType="application/vnd.openxmlformats-officedocument.oleObject"/>
  <Override PartName="/ppt/notesSlides/notesSlide78.xml" ContentType="application/vnd.openxmlformats-officedocument.presentationml.notesSlide+xml"/>
  <Override PartName="/ppt/slides/slide8.xml" ContentType="application/vnd.openxmlformats-officedocument.presentationml.slide+xml"/>
  <Override PartName="/ppt/embeddings/oleObject37.bin" ContentType="application/vnd.openxmlformats-officedocument.oleObject"/>
  <Override PartName="/ppt/embeddings/Microsoft_Equation74.bin" ContentType="application/vnd.openxmlformats-officedocument.oleObject"/>
  <Override PartName="/ppt/embeddings/Microsoft_Equation10.bin" ContentType="application/vnd.openxmlformats-officedocument.oleObject"/>
  <Override PartName="/ppt/embeddings/Microsoft_Equation68.bin" ContentType="application/vnd.openxmlformats-officedocument.oleObject"/>
  <Override PartName="/ppt/notesSlides/notesSlide62.xml" ContentType="application/vnd.openxmlformats-officedocument.presentationml.notesSlide+xml"/>
  <Override PartName="/ppt/slides/slide81.xml" ContentType="application/vnd.openxmlformats-officedocument.presentationml.slide+xml"/>
  <Override PartName="/ppt/embeddings/oleObject21.bin" ContentType="application/vnd.openxmlformats-officedocument.oleObject"/>
  <Override PartName="/ppt/notesSlides/notesSlide56.xml" ContentType="application/vnd.openxmlformats-officedocument.presentationml.notesSlide+xml"/>
  <Override PartName="/ppt/embeddings/Microsoft_Equation2.bin" ContentType="application/vnd.openxmlformats-officedocument.oleObject"/>
  <Override PartName="/ppt/embeddings/Microsoft_Equation52.bin" ContentType="application/vnd.openxmlformats-officedocument.oleObject"/>
  <Override PartName="/ppt/embeddings/Microsoft_Equation46.bin" ContentType="application/vnd.openxmlformats-officedocument.oleObject"/>
  <Override PartName="/ppt/notesSlides/notesSlide40.xml" ContentType="application/vnd.openxmlformats-officedocument.presentationml.notesSlide+xml"/>
  <Override PartName="/ppt/embeddings/oleObject3.bin" ContentType="application/vnd.openxmlformats-officedocument.oleObject"/>
  <Override PartName="/ppt/slideLayouts/slideLayout7.xml" ContentType="application/vnd.openxmlformats-officedocument.presentationml.slideLayout+xml"/>
  <Override PartName="/ppt/notesSlides/notesSlide34.xml" ContentType="application/vnd.openxmlformats-officedocument.presentationml.notesSlide+xml"/>
  <Override PartName="/ppt/embeddings/Microsoft_Equation30.bin" ContentType="application/vnd.openxmlformats-officedocument.oleObject"/>
  <Override PartName="/ppt/notesSlides/notesSlide82.xml" ContentType="application/vnd.openxmlformats-officedocument.presentationml.notesSlide+xml"/>
  <Override PartName="/ppt/embeddings/Microsoft_Equation24.bin" ContentType="application/vnd.openxmlformats-officedocument.oleObject"/>
  <Override PartName="/ppt/embeddings/oleObject41.bin" ContentType="application/vnd.openxmlformats-officedocument.oleObject"/>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embeddings/Microsoft_Equation72.bin" ContentType="application/vnd.openxmlformats-officedocument.oleObject"/>
  <Override PartName="/ppt/embeddings/Microsoft_Equation66.bin" ContentType="application/vnd.openxmlformats-officedocument.oleObject"/>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embeddings/Microsoft_Equation50.bin" ContentType="application/vnd.openxmlformats-officedocument.oleObject"/>
  <Override PartName="/ppt/embeddings/Microsoft_Equation44.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Override PartName="/ppt/embeddings/Microsoft_Equation22.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notesSlides/notesSlide10.xml" ContentType="application/vnd.openxmlformats-officedocument.presentationml.notesSlide+xml"/>
  <Override PartName="/ppt/embeddings/Microsoft_Equation64.bin" ContentType="application/vnd.openxmlformats-officedocument.oleObject"/>
  <Override PartName="/ppt/embeddings/Microsoft_Equation70.bin" ContentType="application/vnd.openxmlformats-officedocument.oleObject"/>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embeddings/oleObject11.bin" ContentType="application/vnd.openxmlformats-officedocument.oleObject"/>
  <Override PartName="/ppt/embeddings/Microsoft_Equation29.bin" ContentType="application/vnd.openxmlformats-officedocument.oleObject"/>
  <Override PartName="/ppt/embeddings/Microsoft_Equation42.bin" ContentType="application/vnd.openxmlformats-officedocument.oleObject"/>
  <Override PartName="/ppt/notesSlides/notesSlide9.xml" ContentType="application/vnd.openxmlformats-officedocument.presentationml.notesSlide+xml"/>
  <Override PartName="/ppt/notesSlides/notesSlide94.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embeddings/Microsoft_Equation20.bin" ContentType="application/vnd.openxmlformats-officedocument.oleObject"/>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embeddings/Microsoft_Equation62.bin" ContentType="application/vnd.openxmlformats-officedocument.oleObject"/>
  <Override PartName="/ppt/notesSlides/notesSlide37.xml" ContentType="application/vnd.openxmlformats-officedocument.presentationml.notesSlide+xml"/>
  <Override PartName="/ppt/slides/slide56.xml" ContentType="application/vnd.openxmlformats-officedocument.presentationml.slide+xml"/>
  <Override PartName="/ppt/notesSlides/notesSlide50.xml" ContentType="application/vnd.openxmlformats-officedocument.presentationml.notesSlide+xml"/>
  <Override PartName="/ppt/embeddings/Microsoft_Equation27.bin" ContentType="application/vnd.openxmlformats-officedocument.oleObject"/>
  <Override PartName="/ppt/embeddings/Microsoft_Equation40.bin" ContentType="application/vnd.openxmlformats-officedocument.oleObject"/>
  <Override PartName="/ppt/notesSlides/notesSlide92.xml" ContentType="application/vnd.openxmlformats-officedocument.presentationml.notesSlide+xml"/>
  <Override PartName="/ppt/embeddings/oleObject38.bin" ContentType="application/vnd.openxmlformats-officedocument.oleObject"/>
  <Override PartName="/ppt/slideLayouts/slideLayout1.xml" ContentType="application/vnd.openxmlformats-officedocument.presentationml.slideLayout+xml"/>
  <Override PartName="/ppt/slides/slide34.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embeddings/Microsoft_Equation60.bin" ContentType="application/vnd.openxmlformats-officedocument.oleObject"/>
  <Default Extension="emf" ContentType="image/x-emf"/>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notesSlides/notesSlide90.xml" ContentType="application/vnd.openxmlformats-officedocument.presentationml.notesSlide+xml"/>
  <Override PartName="/ppt/theme/theme2.xml" ContentType="application/vnd.openxmlformats-officedocument.theme+xml"/>
  <Override PartName="/ppt/embeddings/Microsoft_Equation19.bin" ContentType="application/vnd.openxmlformats-officedocument.oleObject"/>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embeddings/oleObject14.bin" ContentType="application/vnd.openxmlformats-officedocument.oleObject"/>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embeddings/Microsoft_Equation39.bin" ContentType="application/vnd.openxmlformats-officedocument.oleObject"/>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embeddings/Microsoft_Equation17.bin" ContentType="application/vnd.openxmlformats-officedocument.oleObject"/>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7"/>
  </p:notesMasterIdLst>
  <p:sldIdLst>
    <p:sldId id="257" r:id="rId2"/>
    <p:sldId id="258" r:id="rId3"/>
    <p:sldId id="274" r:id="rId4"/>
    <p:sldId id="275" r:id="rId5"/>
    <p:sldId id="276" r:id="rId6"/>
    <p:sldId id="277" r:id="rId7"/>
    <p:sldId id="352" r:id="rId8"/>
    <p:sldId id="353" r:id="rId9"/>
    <p:sldId id="354" r:id="rId10"/>
    <p:sldId id="278" r:id="rId11"/>
    <p:sldId id="279" r:id="rId12"/>
    <p:sldId id="280" r:id="rId13"/>
    <p:sldId id="355" r:id="rId14"/>
    <p:sldId id="351" r:id="rId15"/>
    <p:sldId id="281" r:id="rId16"/>
    <p:sldId id="282" r:id="rId17"/>
    <p:sldId id="283" r:id="rId18"/>
    <p:sldId id="259" r:id="rId19"/>
    <p:sldId id="260" r:id="rId20"/>
    <p:sldId id="356" r:id="rId21"/>
    <p:sldId id="357" r:id="rId22"/>
    <p:sldId id="261" r:id="rId23"/>
    <p:sldId id="264" r:id="rId24"/>
    <p:sldId id="266" r:id="rId25"/>
    <p:sldId id="267" r:id="rId26"/>
    <p:sldId id="269" r:id="rId27"/>
    <p:sldId id="270" r:id="rId28"/>
    <p:sldId id="271" r:id="rId29"/>
    <p:sldId id="272" r:id="rId30"/>
    <p:sldId id="358" r:id="rId31"/>
    <p:sldId id="359" r:id="rId32"/>
    <p:sldId id="360" r:id="rId33"/>
    <p:sldId id="361" r:id="rId34"/>
    <p:sldId id="362" r:id="rId35"/>
    <p:sldId id="363" r:id="rId36"/>
    <p:sldId id="364" r:id="rId37"/>
    <p:sldId id="365" r:id="rId38"/>
    <p:sldId id="366" r:id="rId39"/>
    <p:sldId id="273" r:id="rId40"/>
    <p:sldId id="284" r:id="rId41"/>
    <p:sldId id="285" r:id="rId42"/>
    <p:sldId id="286" r:id="rId43"/>
    <p:sldId id="292" r:id="rId44"/>
    <p:sldId id="295" r:id="rId45"/>
    <p:sldId id="296" r:id="rId46"/>
    <p:sldId id="297" r:id="rId47"/>
    <p:sldId id="298" r:id="rId48"/>
    <p:sldId id="299" r:id="rId49"/>
    <p:sldId id="300" r:id="rId50"/>
    <p:sldId id="301" r:id="rId51"/>
    <p:sldId id="302" r:id="rId52"/>
    <p:sldId id="305" r:id="rId53"/>
    <p:sldId id="303" r:id="rId54"/>
    <p:sldId id="304" r:id="rId55"/>
    <p:sldId id="306" r:id="rId56"/>
    <p:sldId id="307" r:id="rId57"/>
    <p:sldId id="308" r:id="rId58"/>
    <p:sldId id="309" r:id="rId59"/>
    <p:sldId id="310" r:id="rId60"/>
    <p:sldId id="311" r:id="rId61"/>
    <p:sldId id="312" r:id="rId62"/>
    <p:sldId id="314" r:id="rId63"/>
    <p:sldId id="315" r:id="rId64"/>
    <p:sldId id="316" r:id="rId65"/>
    <p:sldId id="317" r:id="rId66"/>
    <p:sldId id="321" r:id="rId67"/>
    <p:sldId id="322" r:id="rId68"/>
    <p:sldId id="323" r:id="rId69"/>
    <p:sldId id="324" r:id="rId70"/>
    <p:sldId id="325" r:id="rId71"/>
    <p:sldId id="326" r:id="rId72"/>
    <p:sldId id="327" r:id="rId73"/>
    <p:sldId id="328" r:id="rId74"/>
    <p:sldId id="329" r:id="rId75"/>
    <p:sldId id="331" r:id="rId76"/>
    <p:sldId id="332" r:id="rId77"/>
    <p:sldId id="333" r:id="rId78"/>
    <p:sldId id="334" r:id="rId79"/>
    <p:sldId id="330" r:id="rId80"/>
    <p:sldId id="335" r:id="rId81"/>
    <p:sldId id="336" r:id="rId82"/>
    <p:sldId id="337" r:id="rId83"/>
    <p:sldId id="338" r:id="rId84"/>
    <p:sldId id="339" r:id="rId85"/>
    <p:sldId id="340" r:id="rId86"/>
    <p:sldId id="341" r:id="rId87"/>
    <p:sldId id="350" r:id="rId88"/>
    <p:sldId id="342" r:id="rId89"/>
    <p:sldId id="343" r:id="rId90"/>
    <p:sldId id="344" r:id="rId91"/>
    <p:sldId id="345" r:id="rId92"/>
    <p:sldId id="346" r:id="rId93"/>
    <p:sldId id="347" r:id="rId94"/>
    <p:sldId id="348" r:id="rId95"/>
    <p:sldId id="349"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954" autoAdjust="0"/>
    <p:restoredTop sz="50514" autoAdjust="0"/>
  </p:normalViewPr>
  <p:slideViewPr>
    <p:cSldViewPr snapToGrid="0" snapToObjects="1">
      <p:cViewPr>
        <p:scale>
          <a:sx n="50" d="100"/>
          <a:sy n="50" d="100"/>
        </p:scale>
        <p:origin x="-1680"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pict"/><Relationship Id="rId1" Type="http://schemas.openxmlformats.org/officeDocument/2006/relationships/image" Target="../media/image17.emf"/><Relationship Id="rId2"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pict"/><Relationship Id="rId2" Type="http://schemas.openxmlformats.org/officeDocument/2006/relationships/image" Target="../media/image24.pict"/><Relationship Id="rId3" Type="http://schemas.openxmlformats.org/officeDocument/2006/relationships/image" Target="../media/image25.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1" Type="http://schemas.openxmlformats.org/officeDocument/2006/relationships/image" Target="../media/image31.wmf"/><Relationship Id="rId2"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35.emf"/><Relationship Id="rId3" Type="http://schemas.openxmlformats.org/officeDocument/2006/relationships/image" Target="../media/image3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 Id="rId3" Type="http://schemas.openxmlformats.org/officeDocument/2006/relationships/image" Target="../media/image4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1" Type="http://schemas.openxmlformats.org/officeDocument/2006/relationships/image" Target="../media/image58.emf"/><Relationship Id="rId2" Type="http://schemas.openxmlformats.org/officeDocument/2006/relationships/image" Target="../media/image5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6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1" Type="http://schemas.openxmlformats.org/officeDocument/2006/relationships/image" Target="../media/image64.emf"/><Relationship Id="rId2" Type="http://schemas.openxmlformats.org/officeDocument/2006/relationships/image" Target="../media/image65.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71.emf"/><Relationship Id="rId4" Type="http://schemas.openxmlformats.org/officeDocument/2006/relationships/image" Target="../media/image72.emf"/><Relationship Id="rId5" Type="http://schemas.openxmlformats.org/officeDocument/2006/relationships/image" Target="../media/image73.emf"/><Relationship Id="rId6" Type="http://schemas.openxmlformats.org/officeDocument/2006/relationships/image" Target="../media/image74.emf"/><Relationship Id="rId1" Type="http://schemas.openxmlformats.org/officeDocument/2006/relationships/image" Target="../media/image69.emf"/><Relationship Id="rId2" Type="http://schemas.openxmlformats.org/officeDocument/2006/relationships/image" Target="../media/image7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76.emf"/><Relationship Id="rId3" Type="http://schemas.openxmlformats.org/officeDocument/2006/relationships/image" Target="../media/image77.pict"/></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1.emf"/><Relationship Id="rId3" Type="http://schemas.openxmlformats.org/officeDocument/2006/relationships/image" Target="../media/image8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5.emf"/><Relationship Id="rId2" Type="http://schemas.openxmlformats.org/officeDocument/2006/relationships/image" Target="../media/image8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0.emf"/><Relationship Id="rId2" Type="http://schemas.openxmlformats.org/officeDocument/2006/relationships/image" Target="../media/image9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3.pict"/><Relationship Id="rId2" Type="http://schemas.openxmlformats.org/officeDocument/2006/relationships/image" Target="../media/image9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5.emf"/><Relationship Id="rId2" Type="http://schemas.openxmlformats.org/officeDocument/2006/relationships/image" Target="../media/image96.emf"/><Relationship Id="rId3" Type="http://schemas.openxmlformats.org/officeDocument/2006/relationships/image" Target="../media/image9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5.emf"/><Relationship Id="rId2" Type="http://schemas.openxmlformats.org/officeDocument/2006/relationships/image" Target="../media/image98.emf"/><Relationship Id="rId3" Type="http://schemas.openxmlformats.org/officeDocument/2006/relationships/image" Target="../media/image9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0.emf"/><Relationship Id="rId2" Type="http://schemas.openxmlformats.org/officeDocument/2006/relationships/image" Target="../media/image10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5.emf"/><Relationship Id="rId2" Type="http://schemas.openxmlformats.org/officeDocument/2006/relationships/image" Target="../media/image10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7.emf"/><Relationship Id="rId2" Type="http://schemas.openxmlformats.org/officeDocument/2006/relationships/image" Target="../media/image108.emf"/><Relationship Id="rId3" Type="http://schemas.openxmlformats.org/officeDocument/2006/relationships/image" Target="../media/image10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0.emf"/><Relationship Id="rId2" Type="http://schemas.openxmlformats.org/officeDocument/2006/relationships/image" Target="../media/image1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336F8-B5C6-8745-8953-DA710EC90C46}" type="datetimeFigureOut">
              <a:rPr lang="en-US" smtClean="0"/>
              <a:pPr/>
              <a:t>7/8/12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04487-FF07-0344-9D63-916E198A169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5333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72AC010-A1E9-CF4E-920E-32D60E3C04FD}" type="slidenum">
              <a:rPr lang="en-US"/>
              <a:pPr/>
              <a:t>2</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CEFF4A3D-88AC-FA4E-A2FA-2857194E3786}" type="slidenum">
              <a:rPr lang="en-US" sz="1200">
                <a:latin typeface="Calibri" charset="0"/>
              </a:rPr>
              <a:pPr algn="r" eaLnBrk="1" hangingPunct="1"/>
              <a:t>2</a:t>
            </a:fld>
            <a:endParaRPr lang="en-US" sz="1200">
              <a:latin typeface="Calibri"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ACTIVITY, NOT A CLICKER QUESTION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a:t>
            </a:r>
            <a:r>
              <a:rPr lang="en-US" baseline="0" dirty="0" smtClean="0"/>
              <a:t> 3320, Fa11 (SJP) Lecture #20</a:t>
            </a:r>
          </a:p>
          <a:p>
            <a:r>
              <a:rPr lang="en-US" dirty="0" smtClean="0"/>
              <a:t>________________________________</a:t>
            </a:r>
          </a:p>
          <a:p>
            <a:r>
              <a:rPr lang="en-US" b="1" dirty="0" smtClean="0"/>
              <a:t>Fall</a:t>
            </a:r>
            <a:r>
              <a:rPr lang="en-US" b="1" baseline="0" dirty="0" smtClean="0"/>
              <a:t> 2011 Comments</a:t>
            </a:r>
            <a:endParaRPr lang="en-US" b="1" dirty="0" smtClean="0"/>
          </a:p>
          <a:p>
            <a:r>
              <a:rPr lang="en-US" dirty="0" smtClean="0"/>
              <a:t>Ended class (&lt;10 minutes) with this</a:t>
            </a:r>
            <a:r>
              <a:rPr lang="en-US" baseline="0" dirty="0" smtClean="0"/>
              <a:t> segue to Chapter 9. I thought this would be a fun activity, but the students didn’t really run with it.</a:t>
            </a:r>
          </a:p>
          <a:p>
            <a:r>
              <a:rPr lang="en-US" baseline="0" dirty="0" smtClean="0"/>
              <a:t>For “boring” I got “0”, “x”, “</a:t>
            </a:r>
            <a:r>
              <a:rPr lang="en-US" baseline="0" dirty="0" err="1" smtClean="0"/>
              <a:t>xt</a:t>
            </a:r>
            <a:r>
              <a:rPr lang="en-US" baseline="0" dirty="0" smtClean="0"/>
              <a:t>”, and e^(x-</a:t>
            </a:r>
            <a:r>
              <a:rPr lang="en-US" baseline="0" dirty="0" err="1" smtClean="0"/>
              <a:t>ct</a:t>
            </a:r>
            <a:r>
              <a:rPr lang="en-US" baseline="0" dirty="0" smtClean="0"/>
              <a:t>).  For interesting I got </a:t>
            </a:r>
            <a:r>
              <a:rPr lang="en-US" baseline="0" dirty="0" err="1" smtClean="0"/>
              <a:t>exp</a:t>
            </a:r>
            <a:r>
              <a:rPr lang="en-US" baseline="0" dirty="0" smtClean="0"/>
              <a:t>[-a(x-</a:t>
            </a:r>
            <a:r>
              <a:rPr lang="en-US" baseline="0" dirty="0" err="1" smtClean="0"/>
              <a:t>ct</a:t>
            </a:r>
            <a:r>
              <a:rPr lang="en-US" baseline="0" dirty="0" smtClean="0"/>
              <a:t>)^2] from a student. That’s a nice one!. I “animated” x (holding my arm up like a tilted line, and just staying there. Boring, indeed!( I didn’t go into the fact that “</a:t>
            </a:r>
            <a:r>
              <a:rPr lang="en-US" baseline="0" dirty="0" err="1" smtClean="0"/>
              <a:t>xt</a:t>
            </a:r>
            <a:r>
              <a:rPr lang="en-US" baseline="0" dirty="0" smtClean="0"/>
              <a:t>” is *kind* of interesting, it’s like a tilting line of increasing slope. But that didn’t seem like it would be productive for where I’m headed)  </a:t>
            </a:r>
          </a:p>
          <a:p>
            <a:endParaRPr lang="en-US" baseline="0" dirty="0" smtClean="0"/>
          </a:p>
          <a:p>
            <a:r>
              <a:rPr lang="en-US" baseline="0" dirty="0" smtClean="0"/>
              <a:t>One student asked if f(x)g(t) always works. I threw this back at the class – it’s a nice idea, we always TRY separation of variables. Some of them recognized that sometimes it does (like the </a:t>
            </a:r>
            <a:r>
              <a:rPr lang="en-US" baseline="0" dirty="0" err="1" smtClean="0"/>
              <a:t>xt</a:t>
            </a:r>
            <a:r>
              <a:rPr lang="en-US" baseline="0" dirty="0" smtClean="0"/>
              <a:t> example), but other times it doesn’t, it’s not GENERALLY the solution (I came up with sin(ax) </a:t>
            </a:r>
            <a:r>
              <a:rPr lang="en-US" baseline="0" dirty="0" err="1" smtClean="0"/>
              <a:t>e^(bt</a:t>
            </a:r>
            <a:r>
              <a:rPr lang="en-US" baseline="0" dirty="0" smtClean="0"/>
              <a:t>) as my counter-example, where the left side is negative, and the right side is positive, that can’t work!) We did NOT get to the punch line – that the general solution is f(x-ct) and </a:t>
            </a:r>
            <a:r>
              <a:rPr lang="en-US" baseline="0" dirty="0" err="1" smtClean="0"/>
              <a:t>g(x+ct</a:t>
            </a:r>
            <a:r>
              <a:rPr lang="en-US" baseline="0" dirty="0" smtClean="0"/>
              <a:t>)</a:t>
            </a:r>
          </a:p>
          <a:p>
            <a:endParaRPr lang="en-US" baseline="0" dirty="0" smtClean="0"/>
          </a:p>
          <a:p>
            <a:r>
              <a:rPr lang="en-US" baseline="0" dirty="0" smtClean="0"/>
              <a:t>I did walk them through what a Gaussian example looks like. First at t=0 (just a Gaussian), then at small positive t (this took the students some time, some of them “saw” that it was just shifted to the right, but many did NOT come up with this!) Talked them through that, that this is a RIGHT moving Gaussian blip, a traveling wave!  and then we ran out of time.</a:t>
            </a:r>
          </a:p>
          <a:p>
            <a:endParaRPr lang="en-US" baseline="0" dirty="0" smtClean="0"/>
          </a:p>
          <a:p>
            <a:r>
              <a:rPr lang="en-US" baseline="0" dirty="0" smtClean="0"/>
              <a:t>I wanted to talk about the fact that, for us, “interesting” waves are traveling waves, but that they can have ANY shape, and they can travel right or left, and you can superpose those. I also wanted to talk about where “standing waves” come from (like “</a:t>
            </a:r>
            <a:r>
              <a:rPr lang="en-US" baseline="0" dirty="0" err="1" smtClean="0"/>
              <a:t>xt</a:t>
            </a:r>
            <a:r>
              <a:rPr lang="en-US" baseline="0" dirty="0" smtClean="0"/>
              <a:t>” which my students came up with, they are NOT of the obvious “traveling wave” form, but you can rewrite them as a sum of left and right movers. So e.g. that strange example of </a:t>
            </a:r>
            <a:r>
              <a:rPr lang="en-US" baseline="0" dirty="0" err="1" smtClean="0"/>
              <a:t>xt</a:t>
            </a:r>
            <a:r>
              <a:rPr lang="en-US" baseline="0" dirty="0" smtClean="0"/>
              <a:t> is just  (x+ct)^2 – (x-ct)^2, (if you divide by 4c) Or more typically in this course, </a:t>
            </a:r>
            <a:r>
              <a:rPr lang="en-US" baseline="0" dirty="0" err="1" smtClean="0"/>
              <a:t>cos(kx)cos(omega</a:t>
            </a:r>
            <a:r>
              <a:rPr lang="en-US" baseline="0" dirty="0" smtClean="0"/>
              <a:t> t) DOES work, it’s a standing wave, it’s the superposition of </a:t>
            </a:r>
            <a:r>
              <a:rPr lang="en-US" baseline="0" dirty="0" err="1" smtClean="0"/>
              <a:t>cos(kx</a:t>
            </a:r>
            <a:r>
              <a:rPr lang="en-US" baseline="0" dirty="0" smtClean="0"/>
              <a:t>-wt) + </a:t>
            </a:r>
            <a:r>
              <a:rPr lang="en-US" baseline="0" dirty="0" err="1" smtClean="0"/>
              <a:t>cos(kx+wt</a:t>
            </a:r>
            <a:r>
              <a:rPr lang="en-US" baseline="0" dirty="0" smtClean="0"/>
              <a:t>).  Will have to do this next class!</a:t>
            </a:r>
          </a:p>
          <a:p>
            <a:endParaRPr lang="en-US" baseline="0" dirty="0" smtClean="0"/>
          </a:p>
          <a:p>
            <a:r>
              <a:rPr lang="en-US" baseline="0" dirty="0" smtClean="0"/>
              <a:t>Notes:</a:t>
            </a:r>
          </a:p>
          <a:p>
            <a:endParaRPr lang="en-US" baseline="0" dirty="0" smtClean="0"/>
          </a:p>
          <a:p>
            <a:r>
              <a:rPr lang="en-US" b="1" baseline="0" dirty="0" smtClean="0"/>
              <a:t>Rehn: </a:t>
            </a:r>
            <a:r>
              <a:rPr lang="en-US" sz="1200" kern="1200" dirty="0" smtClean="0">
                <a:solidFill>
                  <a:schemeClr val="tx1"/>
                </a:solidFill>
                <a:latin typeface="+mn-lt"/>
                <a:ea typeface="+mn-ea"/>
                <a:cs typeface="+mn-cs"/>
              </a:rPr>
              <a:t>Students seemed to explore the "boring" solutions for quite a while.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t>
            </a:r>
            <a:endParaRPr lang="en-US" b="1" dirty="0" smtClean="0"/>
          </a:p>
          <a:p>
            <a:r>
              <a:rPr lang="en-US" b="0" dirty="0" smtClean="0"/>
              <a:t>Written</a:t>
            </a:r>
            <a:r>
              <a:rPr lang="en-US" b="0" baseline="0" dirty="0" smtClean="0"/>
              <a:t> by: SJP in PHYS 3320, Fa11</a:t>
            </a:r>
          </a:p>
          <a:p>
            <a:endParaRPr lang="en-US" b="0" baseline="0" dirty="0" smtClean="0"/>
          </a:p>
          <a:p>
            <a:endParaRPr lang="en-US"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ACTIVITY -- NOT</a:t>
            </a:r>
            <a:r>
              <a:rPr lang="en-US" baseline="0" dirty="0" smtClean="0"/>
              <a:t> A CLICKER</a:t>
            </a:r>
          </a:p>
          <a:p>
            <a:r>
              <a:rPr lang="en-US" dirty="0" smtClean="0"/>
              <a:t>___________________________________</a:t>
            </a:r>
          </a:p>
          <a:p>
            <a:r>
              <a:rPr lang="en-US" dirty="0" smtClean="0"/>
              <a:t>Physics 3320 Fa11</a:t>
            </a:r>
            <a:r>
              <a:rPr lang="en-US" baseline="0" dirty="0" smtClean="0"/>
              <a:t> (SJP) Lecture #21 – Guest Lecture = PB (Paul Beale)</a:t>
            </a:r>
            <a:endParaRPr lang="en-US" dirty="0" smtClean="0"/>
          </a:p>
          <a:p>
            <a:r>
              <a:rPr lang="en-US" dirty="0" smtClean="0"/>
              <a:t>___________________________________</a:t>
            </a:r>
          </a:p>
          <a:p>
            <a:r>
              <a:rPr lang="en-US" b="1" dirty="0" smtClean="0"/>
              <a:t>Fall</a:t>
            </a:r>
            <a:r>
              <a:rPr lang="en-US" b="1" baseline="0" dirty="0" smtClean="0"/>
              <a:t> 2011 Comments</a:t>
            </a:r>
            <a:endParaRPr lang="en-US" dirty="0" smtClean="0"/>
          </a:p>
          <a:p>
            <a:r>
              <a:rPr lang="en-US" dirty="0" smtClean="0"/>
              <a:t>This is EXACTLY</a:t>
            </a:r>
            <a:r>
              <a:rPr lang="en-US" baseline="0" dirty="0" smtClean="0"/>
              <a:t> THE SAME as the previous question, we’re just moving towards complex notation.</a:t>
            </a:r>
          </a:p>
          <a:p>
            <a:r>
              <a:rPr lang="en-US" baseline="0" dirty="0" smtClean="0"/>
              <a:t>Still keeping delta explicit, though (next slide) we will hide it in A, by making A itself complex. </a:t>
            </a:r>
          </a:p>
          <a:p>
            <a:endParaRPr lang="en-US" baseline="0" dirty="0" smtClean="0"/>
          </a:p>
          <a:p>
            <a:endParaRPr lang="en-US" baseline="0" dirty="0" smtClean="0"/>
          </a:p>
          <a:p>
            <a:r>
              <a:rPr lang="en-US" dirty="0" smtClean="0"/>
              <a:t>Notes  (Apply to</a:t>
            </a:r>
            <a:r>
              <a:rPr lang="en-US" baseline="0" dirty="0" smtClean="0"/>
              <a:t> slides 9.10-9.12)</a:t>
            </a:r>
          </a:p>
          <a:p>
            <a:r>
              <a:rPr lang="en-US" b="0" i="1" baseline="0" dirty="0" smtClean="0"/>
              <a:t>Regarding the class activities and student difficulties:</a:t>
            </a:r>
            <a:endParaRPr lang="en-US" b="0" i="1" dirty="0" smtClean="0"/>
          </a:p>
          <a:p>
            <a:endParaRPr lang="en-US" b="1" dirty="0" smtClean="0"/>
          </a:p>
          <a:p>
            <a:r>
              <a:rPr lang="en-US" b="1" dirty="0" smtClean="0"/>
              <a:t>Baily:</a:t>
            </a:r>
            <a:r>
              <a:rPr lang="en-US" b="0" baseline="0" dirty="0" smtClean="0"/>
              <a:t> </a:t>
            </a:r>
            <a:r>
              <a:rPr lang="en-US" sz="1200" b="0" kern="1200" dirty="0" smtClean="0">
                <a:solidFill>
                  <a:schemeClr val="tx1"/>
                </a:solidFill>
                <a:latin typeface="+mn-lt"/>
                <a:ea typeface="+mn-ea"/>
                <a:cs typeface="+mn-cs"/>
              </a:rPr>
              <a:t>Seems clear that the major difficulty for students is parsing out the different vectors that make up the polarized plane wave – confusing direction of propagation and direction of polarization, or that the x-component of the field can travel in the y-direction.</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Rehn:</a:t>
            </a:r>
            <a:r>
              <a:rPr lang="en-US" sz="1200" b="0" kern="1200" dirty="0" smtClean="0">
                <a:solidFill>
                  <a:schemeClr val="tx1"/>
                </a:solidFill>
                <a:latin typeface="+mn-lt"/>
                <a:ea typeface="+mn-ea"/>
                <a:cs typeface="+mn-cs"/>
              </a:rPr>
              <a:t> Students</a:t>
            </a:r>
            <a:r>
              <a:rPr lang="en-US" sz="1200" b="0" kern="1200" baseline="0" dirty="0" smtClean="0">
                <a:solidFill>
                  <a:schemeClr val="tx1"/>
                </a:solidFill>
                <a:latin typeface="+mn-lt"/>
                <a:ea typeface="+mn-ea"/>
                <a:cs typeface="+mn-cs"/>
              </a:rPr>
              <a:t> had</a:t>
            </a:r>
            <a:r>
              <a:rPr lang="en-US" sz="1200" b="0" kern="1200" dirty="0" smtClean="0">
                <a:solidFill>
                  <a:schemeClr val="tx1"/>
                </a:solidFill>
                <a:latin typeface="+mn-lt"/>
                <a:ea typeface="+mn-ea"/>
                <a:cs typeface="+mn-cs"/>
              </a:rPr>
              <a:t> some difficulty remembering what omega was in terms of frequency.  Also heard</a:t>
            </a:r>
            <a:r>
              <a:rPr lang="en-US" sz="1200" b="0" kern="1200" baseline="0" dirty="0" smtClean="0">
                <a:solidFill>
                  <a:schemeClr val="tx1"/>
                </a:solidFill>
                <a:latin typeface="+mn-lt"/>
                <a:ea typeface="+mn-ea"/>
                <a:cs typeface="+mn-cs"/>
              </a:rPr>
              <a:t> a </a:t>
            </a:r>
            <a:r>
              <a:rPr lang="en-US" sz="1200" b="0" kern="1200" dirty="0" smtClean="0">
                <a:solidFill>
                  <a:schemeClr val="tx1"/>
                </a:solidFill>
                <a:latin typeface="+mn-lt"/>
                <a:ea typeface="+mn-ea"/>
                <a:cs typeface="+mn-cs"/>
              </a:rPr>
              <a:t>conceptual question about angular frequency: someone asked "Why is it "angular?"  A few students thought that a wave with a </a:t>
            </a:r>
            <a:r>
              <a:rPr lang="en-US" sz="1200" b="0" kern="1200" dirty="0" err="1" smtClean="0">
                <a:solidFill>
                  <a:schemeClr val="tx1"/>
                </a:solidFill>
                <a:latin typeface="+mn-lt"/>
                <a:ea typeface="+mn-ea"/>
                <a:cs typeface="+mn-cs"/>
              </a:rPr>
              <a:t>k</a:t>
            </a:r>
            <a:r>
              <a:rPr lang="en-US" sz="1200" b="0" kern="1200" dirty="0" smtClean="0">
                <a:solidFill>
                  <a:schemeClr val="tx1"/>
                </a:solidFill>
                <a:latin typeface="+mn-lt"/>
                <a:ea typeface="+mn-ea"/>
                <a:cs typeface="+mn-cs"/>
              </a:rPr>
              <a:t> dot </a:t>
            </a:r>
            <a:r>
              <a:rPr lang="en-US" sz="1200" b="0" kern="1200" dirty="0" err="1" smtClean="0">
                <a:solidFill>
                  <a:schemeClr val="tx1"/>
                </a:solidFill>
                <a:latin typeface="+mn-lt"/>
                <a:ea typeface="+mn-ea"/>
                <a:cs typeface="+mn-cs"/>
              </a:rPr>
              <a:t>r</a:t>
            </a:r>
            <a:r>
              <a:rPr lang="en-US" sz="1200" b="0" kern="1200" dirty="0" smtClean="0">
                <a:solidFill>
                  <a:schemeClr val="tx1"/>
                </a:solidFill>
                <a:latin typeface="+mn-lt"/>
                <a:ea typeface="+mn-ea"/>
                <a:cs typeface="+mn-cs"/>
              </a:rPr>
              <a:t> term moves in the </a:t>
            </a:r>
            <a:r>
              <a:rPr lang="en-US" sz="1200" b="0" kern="1200" dirty="0" err="1" smtClean="0">
                <a:solidFill>
                  <a:schemeClr val="tx1"/>
                </a:solidFill>
                <a:latin typeface="+mn-lt"/>
                <a:ea typeface="+mn-ea"/>
                <a:cs typeface="+mn-cs"/>
              </a:rPr>
              <a:t>r</a:t>
            </a:r>
            <a:r>
              <a:rPr lang="en-US" sz="1200" b="0" kern="1200" dirty="0" smtClean="0">
                <a:solidFill>
                  <a:schemeClr val="tx1"/>
                </a:solidFill>
                <a:latin typeface="+mn-lt"/>
                <a:ea typeface="+mn-ea"/>
                <a:cs typeface="+mn-cs"/>
              </a:rPr>
              <a:t> direction, instead of </a:t>
            </a:r>
            <a:r>
              <a:rPr lang="en-US" sz="1200" b="0" kern="1200" dirty="0" err="1" smtClean="0">
                <a:solidFill>
                  <a:schemeClr val="tx1"/>
                </a:solidFill>
                <a:latin typeface="+mn-lt"/>
                <a:ea typeface="+mn-ea"/>
                <a:cs typeface="+mn-cs"/>
              </a:rPr>
              <a:t>k</a:t>
            </a:r>
            <a:r>
              <a:rPr lang="en-US" sz="1200" b="0" kern="1200" dirty="0" smtClean="0">
                <a:solidFill>
                  <a:schemeClr val="tx1"/>
                </a:solidFill>
                <a:latin typeface="+mn-lt"/>
                <a:ea typeface="+mn-ea"/>
                <a:cs typeface="+mn-cs"/>
              </a:rPr>
              <a:t> direction.  Some thought that </a:t>
            </a:r>
            <a:r>
              <a:rPr lang="en-US" sz="1200" b="0" kern="1200" dirty="0" err="1" smtClean="0">
                <a:solidFill>
                  <a:schemeClr val="tx1"/>
                </a:solidFill>
                <a:latin typeface="+mn-lt"/>
                <a:ea typeface="+mn-ea"/>
                <a:cs typeface="+mn-cs"/>
              </a:rPr>
              <a:t>k</a:t>
            </a:r>
            <a:r>
              <a:rPr lang="en-US" sz="1200" b="0" kern="1200" dirty="0" smtClean="0">
                <a:solidFill>
                  <a:schemeClr val="tx1"/>
                </a:solidFill>
                <a:latin typeface="+mn-lt"/>
                <a:ea typeface="+mn-ea"/>
                <a:cs typeface="+mn-cs"/>
              </a:rPr>
              <a:t> would point in the direction of </a:t>
            </a:r>
            <a:r>
              <a:rPr lang="en-US" sz="1200" b="0" kern="1200" dirty="0" err="1" smtClean="0">
                <a:solidFill>
                  <a:schemeClr val="tx1"/>
                </a:solidFill>
                <a:latin typeface="+mn-lt"/>
                <a:ea typeface="+mn-ea"/>
                <a:cs typeface="+mn-cs"/>
              </a:rPr>
              <a:t>r</a:t>
            </a:r>
            <a:r>
              <a:rPr lang="en-US" sz="1200" b="0" kern="1200" dirty="0" smtClean="0">
                <a:solidFill>
                  <a:schemeClr val="tx1"/>
                </a:solidFill>
                <a:latin typeface="+mn-lt"/>
                <a:ea typeface="+mn-ea"/>
                <a:cs typeface="+mn-cs"/>
              </a:rPr>
              <a:t> vector always, or that they always had to point in the same direction. Not sure where they got that idea from.</a:t>
            </a:r>
          </a:p>
          <a:p>
            <a:endParaRPr lang="en-US" sz="1200" b="0" i="1" kern="1200" dirty="0" smtClean="0">
              <a:solidFill>
                <a:schemeClr val="tx1"/>
              </a:solidFill>
              <a:latin typeface="+mn-lt"/>
              <a:ea typeface="+mn-ea"/>
              <a:cs typeface="+mn-cs"/>
            </a:endParaRPr>
          </a:p>
          <a:p>
            <a:r>
              <a:rPr lang="en-US" sz="1200" b="0" i="1" kern="1200" dirty="0" smtClean="0">
                <a:solidFill>
                  <a:schemeClr val="tx1"/>
                </a:solidFill>
                <a:latin typeface="+mn-lt"/>
                <a:ea typeface="+mn-ea"/>
                <a:cs typeface="+mn-cs"/>
              </a:rPr>
              <a:t>Regarding presentation</a:t>
            </a:r>
            <a:r>
              <a:rPr lang="en-US" sz="1200" b="0" i="1" kern="1200" baseline="0" dirty="0" smtClean="0">
                <a:solidFill>
                  <a:schemeClr val="tx1"/>
                </a:solidFill>
                <a:latin typeface="+mn-lt"/>
                <a:ea typeface="+mn-ea"/>
                <a:cs typeface="+mn-cs"/>
              </a:rPr>
              <a:t>:</a:t>
            </a:r>
            <a:endParaRPr lang="en-US" sz="1200" b="0" i="1"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Rehn:</a:t>
            </a:r>
            <a:r>
              <a:rPr lang="en-US" sz="1200" b="0" kern="1200" dirty="0" smtClean="0">
                <a:solidFill>
                  <a:schemeClr val="tx1"/>
                </a:solidFill>
                <a:latin typeface="+mn-lt"/>
                <a:ea typeface="+mn-ea"/>
                <a:cs typeface="+mn-cs"/>
              </a:rPr>
              <a:t> One</a:t>
            </a:r>
            <a:r>
              <a:rPr lang="en-US" sz="1200" b="0" kern="1200" baseline="0" dirty="0" smtClean="0">
                <a:solidFill>
                  <a:schemeClr val="tx1"/>
                </a:solidFill>
                <a:latin typeface="+mn-lt"/>
                <a:ea typeface="+mn-ea"/>
                <a:cs typeface="+mn-cs"/>
              </a:rPr>
              <a:t> student </a:t>
            </a:r>
            <a:r>
              <a:rPr lang="en-US" sz="1200" b="0" kern="1200" dirty="0" smtClean="0">
                <a:solidFill>
                  <a:schemeClr val="tx1"/>
                </a:solidFill>
                <a:latin typeface="+mn-lt"/>
                <a:ea typeface="+mn-ea"/>
                <a:cs typeface="+mn-cs"/>
              </a:rPr>
              <a:t>was very frustrated about the fact that we were guessing equations for E and B without explaining why we were guessing those solutions, or where those solutions came from. I tried to explain that the main point was to prove that E and B are perpendicular to </a:t>
            </a:r>
            <a:r>
              <a:rPr lang="en-US" sz="1200" b="0" kern="1200" dirty="0" err="1" smtClean="0">
                <a:solidFill>
                  <a:schemeClr val="tx1"/>
                </a:solidFill>
                <a:latin typeface="+mn-lt"/>
                <a:ea typeface="+mn-ea"/>
                <a:cs typeface="+mn-cs"/>
              </a:rPr>
              <a:t>k</a:t>
            </a:r>
            <a:r>
              <a:rPr lang="en-US" sz="1200" b="0" kern="1200" dirty="0" smtClean="0">
                <a:solidFill>
                  <a:schemeClr val="tx1"/>
                </a:solidFill>
                <a:latin typeface="+mn-lt"/>
                <a:ea typeface="+mn-ea"/>
                <a:cs typeface="+mn-cs"/>
              </a:rPr>
              <a:t> and to each other, based on Maxwell's equations. He was still frustrated and didn't like the explanation that it just works. He kept saying that "Someone came up with that equation, and I want to know why.”</a:t>
            </a:r>
            <a:endParaRPr lang="en-US" baseline="0" dirty="0" smtClean="0"/>
          </a:p>
          <a:p>
            <a:endParaRPr lang="en-US" baseline="0" dirty="0" smtClean="0"/>
          </a:p>
          <a:p>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Written by SJP in PHYS</a:t>
            </a:r>
            <a:r>
              <a:rPr lang="en-US" baseline="0" dirty="0" smtClean="0"/>
              <a:t> 3320, Fa11</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902877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ACTIVITY</a:t>
            </a:r>
            <a:r>
              <a:rPr lang="en-US" baseline="0" dirty="0" smtClean="0"/>
              <a:t> -- </a:t>
            </a:r>
            <a:r>
              <a:rPr lang="en-US" dirty="0" smtClean="0"/>
              <a:t>NOT A CLICKER</a:t>
            </a:r>
          </a:p>
          <a:p>
            <a:r>
              <a:rPr lang="en-US" dirty="0" smtClean="0"/>
              <a:t>___________________________________</a:t>
            </a:r>
          </a:p>
          <a:p>
            <a:r>
              <a:rPr lang="en-US" dirty="0" smtClean="0"/>
              <a:t>Physics 3320 Fa11</a:t>
            </a:r>
            <a:r>
              <a:rPr lang="en-US" baseline="0" dirty="0" smtClean="0"/>
              <a:t> (SJP) Lecture #21 – Guest Lecture = PB (Paul Beale)</a:t>
            </a:r>
            <a:endParaRPr lang="en-US" dirty="0" smtClean="0"/>
          </a:p>
          <a:p>
            <a:r>
              <a:rPr lang="en-US" dirty="0" smtClean="0"/>
              <a:t>___________________________________</a:t>
            </a:r>
          </a:p>
          <a:p>
            <a:r>
              <a:rPr lang="en-US" b="1" dirty="0" smtClean="0"/>
              <a:t>Fall</a:t>
            </a:r>
            <a:r>
              <a:rPr lang="en-US" b="1" baseline="0" dirty="0" smtClean="0"/>
              <a:t> 2011 Comments</a:t>
            </a:r>
            <a:endParaRPr lang="en-US" dirty="0" smtClean="0"/>
          </a:p>
          <a:p>
            <a:r>
              <a:rPr lang="en-US" dirty="0" smtClean="0"/>
              <a:t>Just working our way to the general E field formula,</a:t>
            </a:r>
            <a:r>
              <a:rPr lang="en-US" baseline="0" dirty="0" smtClean="0"/>
              <a:t> we have it all here except the vector nature of E. </a:t>
            </a:r>
          </a:p>
          <a:p>
            <a:r>
              <a:rPr lang="en-US" baseline="0" dirty="0" smtClean="0"/>
              <a:t>Delta is now “hiding” in </a:t>
            </a:r>
            <a:r>
              <a:rPr lang="en-US" baseline="0" dirty="0" err="1" smtClean="0"/>
              <a:t>Atilde</a:t>
            </a:r>
            <a:r>
              <a:rPr lang="en-US" baseline="0" dirty="0" smtClean="0"/>
              <a:t> = A0 </a:t>
            </a:r>
            <a:r>
              <a:rPr lang="en-US" baseline="0" dirty="0" err="1" smtClean="0"/>
              <a:t>exp</a:t>
            </a:r>
            <a:r>
              <a:rPr lang="en-US" baseline="0" dirty="0" smtClean="0"/>
              <a:t>[</a:t>
            </a:r>
            <a:r>
              <a:rPr lang="en-US" baseline="0" dirty="0" err="1" smtClean="0"/>
              <a:t>i</a:t>
            </a:r>
            <a:r>
              <a:rPr lang="en-US" baseline="0" dirty="0" smtClean="0"/>
              <a:t> delta] </a:t>
            </a:r>
          </a:p>
          <a:p>
            <a:endParaRPr lang="en-US" dirty="0" smtClean="0"/>
          </a:p>
          <a:p>
            <a:endParaRPr lang="en-US" dirty="0" smtClean="0"/>
          </a:p>
          <a:p>
            <a:r>
              <a:rPr lang="en-US" dirty="0" smtClean="0"/>
              <a:t>Notes  (Apply to</a:t>
            </a:r>
            <a:r>
              <a:rPr lang="en-US" baseline="0" dirty="0" smtClean="0"/>
              <a:t> slides 9.10-9.12)</a:t>
            </a:r>
          </a:p>
          <a:p>
            <a:r>
              <a:rPr lang="en-US" b="0" i="1" baseline="0" dirty="0" smtClean="0"/>
              <a:t>Regarding the class activities and student difficulties:</a:t>
            </a:r>
            <a:endParaRPr lang="en-US" b="0" i="1" dirty="0" smtClean="0"/>
          </a:p>
          <a:p>
            <a:endParaRPr lang="en-US" b="1" dirty="0" smtClean="0"/>
          </a:p>
          <a:p>
            <a:r>
              <a:rPr lang="en-US" b="1" dirty="0" smtClean="0"/>
              <a:t>Baily:</a:t>
            </a:r>
            <a:r>
              <a:rPr lang="en-US" b="0" baseline="0" dirty="0" smtClean="0"/>
              <a:t> </a:t>
            </a:r>
            <a:r>
              <a:rPr lang="en-US" sz="1200" b="0" kern="1200" dirty="0" smtClean="0">
                <a:solidFill>
                  <a:schemeClr val="tx1"/>
                </a:solidFill>
                <a:latin typeface="+mn-lt"/>
                <a:ea typeface="+mn-ea"/>
                <a:cs typeface="+mn-cs"/>
              </a:rPr>
              <a:t>Seems clear that the major difficulty for students is parsing out the different vectors that make up the polarized plane wave – confusing direction of propagation and direction of polarization, or that the x-component of the field can travel in the y-direction.</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Rehn:</a:t>
            </a:r>
            <a:r>
              <a:rPr lang="en-US" sz="1200" b="0" kern="1200" dirty="0" smtClean="0">
                <a:solidFill>
                  <a:schemeClr val="tx1"/>
                </a:solidFill>
                <a:latin typeface="+mn-lt"/>
                <a:ea typeface="+mn-ea"/>
                <a:cs typeface="+mn-cs"/>
              </a:rPr>
              <a:t> Students</a:t>
            </a:r>
            <a:r>
              <a:rPr lang="en-US" sz="1200" b="0" kern="1200" baseline="0" dirty="0" smtClean="0">
                <a:solidFill>
                  <a:schemeClr val="tx1"/>
                </a:solidFill>
                <a:latin typeface="+mn-lt"/>
                <a:ea typeface="+mn-ea"/>
                <a:cs typeface="+mn-cs"/>
              </a:rPr>
              <a:t> had</a:t>
            </a:r>
            <a:r>
              <a:rPr lang="en-US" sz="1200" b="0" kern="1200" dirty="0" smtClean="0">
                <a:solidFill>
                  <a:schemeClr val="tx1"/>
                </a:solidFill>
                <a:latin typeface="+mn-lt"/>
                <a:ea typeface="+mn-ea"/>
                <a:cs typeface="+mn-cs"/>
              </a:rPr>
              <a:t> some difficulty remembering what omega was in terms of frequency.  Also heard</a:t>
            </a:r>
            <a:r>
              <a:rPr lang="en-US" sz="1200" b="0" kern="1200" baseline="0" dirty="0" smtClean="0">
                <a:solidFill>
                  <a:schemeClr val="tx1"/>
                </a:solidFill>
                <a:latin typeface="+mn-lt"/>
                <a:ea typeface="+mn-ea"/>
                <a:cs typeface="+mn-cs"/>
              </a:rPr>
              <a:t> a </a:t>
            </a:r>
            <a:r>
              <a:rPr lang="en-US" sz="1200" b="0" kern="1200" dirty="0" smtClean="0">
                <a:solidFill>
                  <a:schemeClr val="tx1"/>
                </a:solidFill>
                <a:latin typeface="+mn-lt"/>
                <a:ea typeface="+mn-ea"/>
                <a:cs typeface="+mn-cs"/>
              </a:rPr>
              <a:t>conceptual question about angular frequency: someone asked "Why is it "angular?"  A few students thought that a wave with a </a:t>
            </a:r>
            <a:r>
              <a:rPr lang="en-US" sz="1200" b="0" kern="1200" dirty="0" err="1" smtClean="0">
                <a:solidFill>
                  <a:schemeClr val="tx1"/>
                </a:solidFill>
                <a:latin typeface="+mn-lt"/>
                <a:ea typeface="+mn-ea"/>
                <a:cs typeface="+mn-cs"/>
              </a:rPr>
              <a:t>k</a:t>
            </a:r>
            <a:r>
              <a:rPr lang="en-US" sz="1200" b="0" kern="1200" dirty="0" smtClean="0">
                <a:solidFill>
                  <a:schemeClr val="tx1"/>
                </a:solidFill>
                <a:latin typeface="+mn-lt"/>
                <a:ea typeface="+mn-ea"/>
                <a:cs typeface="+mn-cs"/>
              </a:rPr>
              <a:t> dot </a:t>
            </a:r>
            <a:r>
              <a:rPr lang="en-US" sz="1200" b="0" kern="1200" dirty="0" err="1" smtClean="0">
                <a:solidFill>
                  <a:schemeClr val="tx1"/>
                </a:solidFill>
                <a:latin typeface="+mn-lt"/>
                <a:ea typeface="+mn-ea"/>
                <a:cs typeface="+mn-cs"/>
              </a:rPr>
              <a:t>r</a:t>
            </a:r>
            <a:r>
              <a:rPr lang="en-US" sz="1200" b="0" kern="1200" dirty="0" smtClean="0">
                <a:solidFill>
                  <a:schemeClr val="tx1"/>
                </a:solidFill>
                <a:latin typeface="+mn-lt"/>
                <a:ea typeface="+mn-ea"/>
                <a:cs typeface="+mn-cs"/>
              </a:rPr>
              <a:t> term moves in the </a:t>
            </a:r>
            <a:r>
              <a:rPr lang="en-US" sz="1200" b="0" kern="1200" dirty="0" err="1" smtClean="0">
                <a:solidFill>
                  <a:schemeClr val="tx1"/>
                </a:solidFill>
                <a:latin typeface="+mn-lt"/>
                <a:ea typeface="+mn-ea"/>
                <a:cs typeface="+mn-cs"/>
              </a:rPr>
              <a:t>r</a:t>
            </a:r>
            <a:r>
              <a:rPr lang="en-US" sz="1200" b="0" kern="1200" dirty="0" smtClean="0">
                <a:solidFill>
                  <a:schemeClr val="tx1"/>
                </a:solidFill>
                <a:latin typeface="+mn-lt"/>
                <a:ea typeface="+mn-ea"/>
                <a:cs typeface="+mn-cs"/>
              </a:rPr>
              <a:t> direction, instead of </a:t>
            </a:r>
            <a:r>
              <a:rPr lang="en-US" sz="1200" b="0" kern="1200" dirty="0" err="1" smtClean="0">
                <a:solidFill>
                  <a:schemeClr val="tx1"/>
                </a:solidFill>
                <a:latin typeface="+mn-lt"/>
                <a:ea typeface="+mn-ea"/>
                <a:cs typeface="+mn-cs"/>
              </a:rPr>
              <a:t>k</a:t>
            </a:r>
            <a:r>
              <a:rPr lang="en-US" sz="1200" b="0" kern="1200" dirty="0" smtClean="0">
                <a:solidFill>
                  <a:schemeClr val="tx1"/>
                </a:solidFill>
                <a:latin typeface="+mn-lt"/>
                <a:ea typeface="+mn-ea"/>
                <a:cs typeface="+mn-cs"/>
              </a:rPr>
              <a:t> direction.  Some thought that </a:t>
            </a:r>
            <a:r>
              <a:rPr lang="en-US" sz="1200" b="0" kern="1200" dirty="0" err="1" smtClean="0">
                <a:solidFill>
                  <a:schemeClr val="tx1"/>
                </a:solidFill>
                <a:latin typeface="+mn-lt"/>
                <a:ea typeface="+mn-ea"/>
                <a:cs typeface="+mn-cs"/>
              </a:rPr>
              <a:t>k</a:t>
            </a:r>
            <a:r>
              <a:rPr lang="en-US" sz="1200" b="0" kern="1200" dirty="0" smtClean="0">
                <a:solidFill>
                  <a:schemeClr val="tx1"/>
                </a:solidFill>
                <a:latin typeface="+mn-lt"/>
                <a:ea typeface="+mn-ea"/>
                <a:cs typeface="+mn-cs"/>
              </a:rPr>
              <a:t> would point in the direction of </a:t>
            </a:r>
            <a:r>
              <a:rPr lang="en-US" sz="1200" b="0" kern="1200" dirty="0" err="1" smtClean="0">
                <a:solidFill>
                  <a:schemeClr val="tx1"/>
                </a:solidFill>
                <a:latin typeface="+mn-lt"/>
                <a:ea typeface="+mn-ea"/>
                <a:cs typeface="+mn-cs"/>
              </a:rPr>
              <a:t>r</a:t>
            </a:r>
            <a:r>
              <a:rPr lang="en-US" sz="1200" b="0" kern="1200" dirty="0" smtClean="0">
                <a:solidFill>
                  <a:schemeClr val="tx1"/>
                </a:solidFill>
                <a:latin typeface="+mn-lt"/>
                <a:ea typeface="+mn-ea"/>
                <a:cs typeface="+mn-cs"/>
              </a:rPr>
              <a:t> vector always, or that they always had to point in the same direction. Not sure where they got that idea from.</a:t>
            </a:r>
          </a:p>
          <a:p>
            <a:endParaRPr lang="en-US" sz="1200" b="0" i="1" kern="1200" dirty="0" smtClean="0">
              <a:solidFill>
                <a:schemeClr val="tx1"/>
              </a:solidFill>
              <a:latin typeface="+mn-lt"/>
              <a:ea typeface="+mn-ea"/>
              <a:cs typeface="+mn-cs"/>
            </a:endParaRPr>
          </a:p>
          <a:p>
            <a:r>
              <a:rPr lang="en-US" sz="1200" b="0" i="1" kern="1200" dirty="0" smtClean="0">
                <a:solidFill>
                  <a:schemeClr val="tx1"/>
                </a:solidFill>
                <a:latin typeface="+mn-lt"/>
                <a:ea typeface="+mn-ea"/>
                <a:cs typeface="+mn-cs"/>
              </a:rPr>
              <a:t>Regarding presentation</a:t>
            </a:r>
            <a:r>
              <a:rPr lang="en-US" sz="1200" b="0" i="1" kern="1200" baseline="0" dirty="0" smtClean="0">
                <a:solidFill>
                  <a:schemeClr val="tx1"/>
                </a:solidFill>
                <a:latin typeface="+mn-lt"/>
                <a:ea typeface="+mn-ea"/>
                <a:cs typeface="+mn-cs"/>
              </a:rPr>
              <a:t>:</a:t>
            </a:r>
            <a:endParaRPr lang="en-US" sz="1200" b="0" i="1"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Rehn:</a:t>
            </a:r>
            <a:r>
              <a:rPr lang="en-US" sz="1200" b="0" kern="1200" dirty="0" smtClean="0">
                <a:solidFill>
                  <a:schemeClr val="tx1"/>
                </a:solidFill>
                <a:latin typeface="+mn-lt"/>
                <a:ea typeface="+mn-ea"/>
                <a:cs typeface="+mn-cs"/>
              </a:rPr>
              <a:t> One</a:t>
            </a:r>
            <a:r>
              <a:rPr lang="en-US" sz="1200" b="0" kern="1200" baseline="0" dirty="0" smtClean="0">
                <a:solidFill>
                  <a:schemeClr val="tx1"/>
                </a:solidFill>
                <a:latin typeface="+mn-lt"/>
                <a:ea typeface="+mn-ea"/>
                <a:cs typeface="+mn-cs"/>
              </a:rPr>
              <a:t> student </a:t>
            </a:r>
            <a:r>
              <a:rPr lang="en-US" sz="1200" b="0" kern="1200" dirty="0" smtClean="0">
                <a:solidFill>
                  <a:schemeClr val="tx1"/>
                </a:solidFill>
                <a:latin typeface="+mn-lt"/>
                <a:ea typeface="+mn-ea"/>
                <a:cs typeface="+mn-cs"/>
              </a:rPr>
              <a:t>was very frustrated about the fact that we were guessing equations for E and B without explaining why we were guessing those solutions, or where those solutions came from. I tried to explain that the main point was to prove that E and B are perpendicular to </a:t>
            </a:r>
            <a:r>
              <a:rPr lang="en-US" sz="1200" b="0" kern="1200" dirty="0" err="1" smtClean="0">
                <a:solidFill>
                  <a:schemeClr val="tx1"/>
                </a:solidFill>
                <a:latin typeface="+mn-lt"/>
                <a:ea typeface="+mn-ea"/>
                <a:cs typeface="+mn-cs"/>
              </a:rPr>
              <a:t>k</a:t>
            </a:r>
            <a:r>
              <a:rPr lang="en-US" sz="1200" b="0" kern="1200" dirty="0" smtClean="0">
                <a:solidFill>
                  <a:schemeClr val="tx1"/>
                </a:solidFill>
                <a:latin typeface="+mn-lt"/>
                <a:ea typeface="+mn-ea"/>
                <a:cs typeface="+mn-cs"/>
              </a:rPr>
              <a:t> and to each other, based on Maxwell's equations. He was still frustrated and didn't like the explanation that it just works. He kept saying that "Someone came up with that equation, and I want to know why.”</a:t>
            </a:r>
            <a:endParaRPr lang="en-US" baseline="0" dirty="0" smtClean="0"/>
          </a:p>
          <a:p>
            <a:endParaRPr lang="en-US" baseline="0" dirty="0" smtClean="0"/>
          </a:p>
          <a:p>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Written by SJP in PHYS</a:t>
            </a:r>
            <a:r>
              <a:rPr lang="en-US" baseline="0" dirty="0" smtClean="0"/>
              <a:t> 3320, Fa11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335574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 (for both)</a:t>
            </a:r>
          </a:p>
          <a:p>
            <a:r>
              <a:rPr lang="en-US" dirty="0" smtClean="0"/>
              <a:t>Correct</a:t>
            </a:r>
            <a:r>
              <a:rPr lang="en-US" baseline="0" dirty="0" smtClean="0"/>
              <a:t> Answer: A, A</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#19</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Top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[[90]], 10,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Bottom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[[100]],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are really just introductory questions, but it was worthwhile reviewing (even just briefly).  Many students had difficulty articulating a formal definition of a transverse or longitudinal wave.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431068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A</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#19</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[[77]], 19, 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Had lots of discussions of “delayed” vs. “advanced”.  There’s a slight ambiguity if we don’t place restrictions on delta…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From Mike </a:t>
            </a:r>
            <a:r>
              <a:rPr lang="en-US" baseline="0" dirty="0" err="1" smtClean="0"/>
              <a:t>Dubson</a:t>
            </a:r>
            <a:r>
              <a:rPr lang="en-US" baseline="0" dirty="0" smtClean="0"/>
              <a:t> in 3320 Sp12,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Taken from a class activity from SJP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902877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42C86E14-6FC5-784F-9D3B-D77E617E2BF9}" type="slidenum">
              <a:rPr lang="en-US">
                <a:latin typeface="Calibri" charset="0"/>
                <a:ea typeface="ＭＳ Ｐゴシック" charset="-128"/>
                <a:cs typeface="ＭＳ Ｐゴシック" charset="-128"/>
              </a:rPr>
              <a:pPr/>
              <a:t>15</a:t>
            </a:fld>
            <a:endParaRPr lang="en-US">
              <a:latin typeface="Calibri" charset="0"/>
              <a:ea typeface="ＭＳ Ｐゴシック" charset="-128"/>
              <a:cs typeface="ＭＳ Ｐゴシック" charset="-128"/>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r>
              <a:rPr lang="en-US" dirty="0" smtClean="0"/>
              <a:t>Class: MATH/ PHYSICS</a:t>
            </a:r>
          </a:p>
          <a:p>
            <a:r>
              <a:rPr lang="en-US" dirty="0" smtClean="0"/>
              <a:t>Correct</a:t>
            </a:r>
            <a:r>
              <a:rPr lang="en-US" baseline="0" dirty="0" smtClean="0"/>
              <a:t> Answer: D</a:t>
            </a:r>
            <a:endParaRPr lang="en-US" dirty="0" smtClean="0"/>
          </a:p>
          <a:p>
            <a:r>
              <a:rPr lang="en-US" dirty="0" smtClean="0"/>
              <a:t>___________________________________</a:t>
            </a:r>
          </a:p>
          <a:p>
            <a:r>
              <a:rPr lang="en-US" dirty="0" smtClean="0"/>
              <a:t>Physics 3320 Fa11</a:t>
            </a:r>
            <a:r>
              <a:rPr lang="en-US" baseline="0" dirty="0" smtClean="0"/>
              <a:t> (SJP) Lecture #21 – Guest Lecture = PB (Paul Beale)</a:t>
            </a:r>
            <a:endParaRPr lang="en-US" dirty="0" smtClean="0"/>
          </a:p>
          <a:p>
            <a:r>
              <a:rPr lang="en-US" dirty="0" smtClean="0"/>
              <a:t>4,</a:t>
            </a:r>
            <a:r>
              <a:rPr lang="en-US" baseline="0" dirty="0" smtClean="0"/>
              <a:t> 0, 0, [[96]], 0</a:t>
            </a:r>
            <a:endParaRPr lang="en-US" dirty="0" smtClean="0"/>
          </a:p>
          <a:p>
            <a:r>
              <a:rPr lang="en-US" dirty="0" smtClean="0"/>
              <a:t>___________________________________</a:t>
            </a:r>
          </a:p>
          <a:p>
            <a:r>
              <a:rPr lang="en-US" b="1" dirty="0" smtClean="0"/>
              <a:t>Fall</a:t>
            </a:r>
            <a:r>
              <a:rPr lang="en-US" b="1" baseline="0" dirty="0" smtClean="0"/>
              <a:t> 2011 Comments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This is the version we gave in class, see next slide for new ideas.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Do not be fooled, the students get it right only because the distractors</a:t>
            </a:r>
            <a:r>
              <a:rPr lang="en-US" baseline="0" dirty="0" smtClean="0"/>
              <a:t> are not distracting. This concept is apparently nontrivial for the students!</a:t>
            </a:r>
            <a:endParaRPr lang="en-US" dirty="0" smtClean="0"/>
          </a:p>
          <a:p>
            <a:endParaRPr lang="en-US" dirty="0" smtClean="0"/>
          </a:p>
          <a:p>
            <a:r>
              <a:rPr lang="en-US" dirty="0" smtClean="0"/>
              <a:t>This question needs some work. It’s too “simple”, for a deep and devious idea. </a:t>
            </a:r>
            <a:r>
              <a:rPr lang="en-US" baseline="0" dirty="0" smtClean="0"/>
              <a:t>In the next class, I revisited this . It turns out, when I asked students if they understood WHY this answer was d, at first not a single student would raise their hand to admit that there was any issue or confusion. Everything seemed fine. But I pushed, do they really see why </a:t>
            </a:r>
            <a:r>
              <a:rPr lang="en-US" b="1" baseline="0" dirty="0" smtClean="0"/>
              <a:t>k</a:t>
            </a:r>
            <a:r>
              <a:rPr lang="en-US" b="0" baseline="0" dirty="0" smtClean="0"/>
              <a:t> (vector!) is the direction of propagation? Even though there’s a dot product in there? It took ~30 seconds of waiting, but finally one student raised their hand, and said yeah, it was a little unobvious. Then a second, and third. At this point, the ice broke, and half the class admitted they really could not “see” why this was true!  </a:t>
            </a:r>
          </a:p>
          <a:p>
            <a:endParaRPr lang="en-US" b="0" baseline="0" dirty="0" smtClean="0"/>
          </a:p>
          <a:p>
            <a:r>
              <a:rPr lang="en-US" b="0" baseline="0" dirty="0" smtClean="0"/>
              <a:t>I spent a good 5 minutes with an interactive discussion at the board (see next lecture), getting them to think geometrically about k dot r, realizing that represents </a:t>
            </a:r>
            <a:r>
              <a:rPr lang="en-US" b="1" baseline="0" dirty="0" smtClean="0"/>
              <a:t>r</a:t>
            </a:r>
            <a:r>
              <a:rPr lang="en-US" b="0" baseline="0" dirty="0" smtClean="0"/>
              <a:t> vectors in a PLANE perpendicular to </a:t>
            </a:r>
            <a:r>
              <a:rPr lang="en-US" b="1" baseline="0" dirty="0" smtClean="0"/>
              <a:t>k</a:t>
            </a:r>
            <a:r>
              <a:rPr lang="en-US" b="0" baseline="0" dirty="0" smtClean="0"/>
              <a:t>, and finally that as time advances, that plane advances… I think it’s non-trivial. </a:t>
            </a:r>
            <a:endParaRPr lang="en-US" dirty="0" smtClean="0"/>
          </a:p>
          <a:p>
            <a:endParaRPr lang="en-US" dirty="0" smtClean="0"/>
          </a:p>
          <a:p>
            <a:endParaRPr lang="en-US" dirty="0" smtClean="0"/>
          </a:p>
          <a:p>
            <a:r>
              <a:rPr lang="en-US" dirty="0" smtClean="0"/>
              <a:t>===================================</a:t>
            </a:r>
          </a:p>
          <a:p>
            <a:r>
              <a:rPr lang="en-US" dirty="0" smtClean="0"/>
              <a:t>USED </a:t>
            </a:r>
            <a:r>
              <a:rPr lang="en-US" dirty="0"/>
              <a:t>IN:  Spring 2009 (Rogers)</a:t>
            </a:r>
          </a:p>
          <a:p>
            <a:r>
              <a:rPr lang="en-US" dirty="0"/>
              <a:t>LECTURE NUMBER:  24, 25, 26</a:t>
            </a:r>
          </a:p>
          <a:p>
            <a:r>
              <a:rPr lang="en-US" dirty="0"/>
              <a:t>STUDENT RESPONSES: 0 % 0 % 3 % </a:t>
            </a:r>
            <a:r>
              <a:rPr lang="en-US" b="1" dirty="0"/>
              <a:t>[[97 %]]</a:t>
            </a:r>
            <a:r>
              <a:rPr lang="en-US" dirty="0"/>
              <a:t> 0 % (SPRING 09 – lecture 25)</a:t>
            </a:r>
          </a:p>
          <a:p>
            <a:r>
              <a:rPr lang="en-US" b="1" dirty="0"/>
              <a:t>INSTRUCTOR NOTES: </a:t>
            </a:r>
          </a:p>
          <a:p>
            <a:r>
              <a:rPr lang="en-US" dirty="0">
                <a:ea typeface="ヒラギノ角ゴ Pro W3" charset="-128"/>
                <a:cs typeface="ヒラギノ角ゴ Pro W3" charset="-128"/>
              </a:rPr>
              <a:t>WRITTEN BY:  Charles Rogers (CU-Boulder)</a:t>
            </a:r>
          </a:p>
          <a:p>
            <a:endParaRPr lang="en-US" dirty="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42C86E14-6FC5-784F-9D3B-D77E617E2BF9}" type="slidenum">
              <a:rPr lang="en-US">
                <a:latin typeface="Calibri" charset="0"/>
                <a:ea typeface="ＭＳ Ｐゴシック" charset="-128"/>
                <a:cs typeface="ＭＳ Ｐゴシック" charset="-128"/>
              </a:rPr>
              <a:pPr/>
              <a:t>16</a:t>
            </a:fld>
            <a:endParaRPr lang="en-US">
              <a:latin typeface="Calibri" charset="0"/>
              <a:ea typeface="ＭＳ Ｐゴシック" charset="-128"/>
              <a:cs typeface="ＭＳ Ｐゴシック" charset="-128"/>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r>
              <a:rPr lang="en-US" dirty="0" smtClean="0"/>
              <a:t>CONSIDER</a:t>
            </a:r>
            <a:r>
              <a:rPr lang="en-US" baseline="0" dirty="0" smtClean="0"/>
              <a:t> THIS REVISION TO THE PREVIOUS SLIDE TO TRY IN FUTURE SEMESTERS</a:t>
            </a:r>
          </a:p>
          <a:p>
            <a:endParaRPr lang="en-US" dirty="0" smtClean="0"/>
          </a:p>
          <a:p>
            <a:r>
              <a:rPr lang="en-US" dirty="0" smtClean="0"/>
              <a:t>Class: MATH</a:t>
            </a:r>
          </a:p>
          <a:p>
            <a:r>
              <a:rPr lang="en-US" dirty="0" smtClean="0"/>
              <a:t>Correct</a:t>
            </a:r>
            <a:r>
              <a:rPr lang="en-US" baseline="0" dirty="0" smtClean="0"/>
              <a:t> Answer: C</a:t>
            </a:r>
            <a:endParaRPr lang="en-US" dirty="0" smtClean="0"/>
          </a:p>
          <a:p>
            <a:r>
              <a:rPr lang="en-US" dirty="0" smtClean="0"/>
              <a:t>___________________________________</a:t>
            </a:r>
          </a:p>
          <a:p>
            <a:r>
              <a:rPr lang="en-US" b="1" dirty="0" smtClean="0"/>
              <a:t>Fall</a:t>
            </a:r>
            <a:r>
              <a:rPr lang="en-US" b="1" baseline="0" dirty="0" smtClean="0"/>
              <a:t> 2011 Comments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(See previous slide, this is my attempted</a:t>
            </a:r>
            <a:r>
              <a:rPr lang="en-US" baseline="0" dirty="0" smtClean="0"/>
              <a:t> fix to make it more demonstrative of student reasoning. I’m not sure if it will do any better.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See also the next slide for another idea)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See comments in upcoming classes too. Apparently, some students in future lectures think, </a:t>
            </a:r>
            <a:r>
              <a:rPr lang="en-US" baseline="0" dirty="0" err="1" smtClean="0"/>
              <a:t>e.g</a:t>
            </a:r>
            <a:r>
              <a:rPr lang="en-US" baseline="0" dirty="0" smtClean="0"/>
              <a:t>, that if the wave is polarized in the x direction, that the wave is “moving” in the x direction.  And, see below, although they may very well “know” that k points in the direction of travel, they cannot explain why (and some students in my class wondered out loud why this formula wouldn’t equally well tell you that the wave travels in the “r” direction, i.e. a spherical wave! It might be interesting to reframe the question this way!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Do not be fooled, the students get it right only because the distractors</a:t>
            </a:r>
            <a:r>
              <a:rPr lang="en-US" baseline="0" dirty="0" smtClean="0"/>
              <a:t> are not distracting. This concept is apparently nontrivial for students!</a:t>
            </a:r>
            <a:endParaRPr lang="en-US" dirty="0" smtClean="0"/>
          </a:p>
          <a:p>
            <a:endParaRPr lang="en-US" dirty="0" smtClean="0"/>
          </a:p>
          <a:p>
            <a:r>
              <a:rPr lang="en-US" dirty="0" smtClean="0"/>
              <a:t>This question needs some work. It’s too “simple”, for a deep and devious idea. </a:t>
            </a:r>
            <a:r>
              <a:rPr lang="en-US" baseline="0" dirty="0" smtClean="0"/>
              <a:t>In the next class, I revisited this . It turns out, when I asked students if they understood WHY this answer was d, at first not a single student would raise their hand to admit that there was any issue or confusion. Everything seemed fine. But I pushed, do they really see why </a:t>
            </a:r>
            <a:r>
              <a:rPr lang="en-US" b="1" baseline="0" dirty="0" smtClean="0"/>
              <a:t>k</a:t>
            </a:r>
            <a:r>
              <a:rPr lang="en-US" b="0" baseline="0" dirty="0" smtClean="0"/>
              <a:t> (vector!) is the direction of propagation? Even though there’s a dot product in there? It took ~30 seconds of waiting, but finally one student raised their hand, and said yeah, it was a little unobvious. Then a second, and third. At this point, the ice broke, and half the class admitted they really could not “see” why this was true!  </a:t>
            </a:r>
          </a:p>
          <a:p>
            <a:endParaRPr lang="en-US" b="0" baseline="0" dirty="0" smtClean="0"/>
          </a:p>
          <a:p>
            <a:r>
              <a:rPr lang="en-US" b="0" baseline="0" dirty="0" smtClean="0"/>
              <a:t>I spent a good 5 minutes with an interactive discussion at the board (see next lecture), getting them to think geometrically about k dot r, realizing that represents </a:t>
            </a:r>
            <a:r>
              <a:rPr lang="en-US" b="1" baseline="0" dirty="0" smtClean="0"/>
              <a:t>r</a:t>
            </a:r>
            <a:r>
              <a:rPr lang="en-US" b="0" baseline="0" dirty="0" smtClean="0"/>
              <a:t> vectors in a PLANE perpendicular to </a:t>
            </a:r>
            <a:r>
              <a:rPr lang="en-US" b="1" baseline="0" dirty="0" smtClean="0"/>
              <a:t>k</a:t>
            </a:r>
            <a:r>
              <a:rPr lang="en-US" b="0" baseline="0" dirty="0" smtClean="0"/>
              <a:t>, and finally that as time advances, that plane advances… I think it’s non-trivial. </a:t>
            </a:r>
            <a:endParaRPr lang="en-US" baseline="0"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Written by: Steven Pollock</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 based on after-class revisions to clicker 7.15</a:t>
            </a:r>
            <a:endParaRPr lang="en-US" dirty="0" smtClean="0">
              <a:ea typeface="ＭＳ Ｐゴシック" charset="-128"/>
              <a:cs typeface="ＭＳ Ｐゴシック" charset="-128"/>
            </a:endParaRPr>
          </a:p>
          <a:p>
            <a:endParaRPr lang="en-US" dirty="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42C86E14-6FC5-784F-9D3B-D77E617E2BF9}" type="slidenum">
              <a:rPr lang="en-US">
                <a:latin typeface="Calibri" charset="0"/>
                <a:ea typeface="ＭＳ Ｐゴシック" charset="-128"/>
                <a:cs typeface="ＭＳ Ｐゴシック" charset="-128"/>
              </a:rPr>
              <a:pPr/>
              <a:t>17</a:t>
            </a:fld>
            <a:endParaRPr lang="en-US">
              <a:latin typeface="Calibri" charset="0"/>
              <a:ea typeface="ＭＳ Ｐゴシック" charset="-128"/>
              <a:cs typeface="ＭＳ Ｐゴシック" charset="-128"/>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Class: MATH/ PHYSICS</a:t>
            </a:r>
            <a:br>
              <a:rPr lang="en-US" baseline="0" dirty="0" smtClean="0">
                <a:ea typeface="ＭＳ Ｐゴシック" charset="-128"/>
                <a:cs typeface="ＭＳ Ｐゴシック" charset="-128"/>
              </a:rPr>
            </a:br>
            <a:r>
              <a:rPr lang="en-US" baseline="0" dirty="0" smtClean="0">
                <a:ea typeface="ＭＳ Ｐゴシック" charset="-128"/>
                <a:cs typeface="ＭＳ Ｐゴシック" charset="-128"/>
              </a:rPr>
              <a:t>Correct Answer: D</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____________________________________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Note that this question was created by Steve Pollock when revising a similar question in Fa11 (2 slides prior)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Physics 3320 Sp12 (MD) Lecture #19</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First Click:</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26, 6, 29, [[39]], 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Second Click: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3, 10, 13, [[73]], 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____________________________________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ea typeface="ＭＳ Ｐゴシック" charset="-128"/>
                <a:cs typeface="ＭＳ Ｐゴシック" charset="-128"/>
              </a:rPr>
              <a:t>Spring 2012 Comments</a:t>
            </a:r>
            <a:endParaRPr lang="en-US" b="0" baseline="0"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baseline="0"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ea typeface="ＭＳ Ｐゴシック" charset="-128"/>
                <a:cs typeface="ＭＳ Ｐゴシック" charset="-128"/>
              </a:rPr>
              <a:t>We’ve noticed that many students automatically associate the </a:t>
            </a:r>
            <a:r>
              <a:rPr lang="en-US" b="0" baseline="0" dirty="0" err="1" smtClean="0">
                <a:ea typeface="ＭＳ Ｐゴシック" charset="-128"/>
                <a:cs typeface="ＭＳ Ｐゴシック" charset="-128"/>
              </a:rPr>
              <a:t>r</a:t>
            </a:r>
            <a:r>
              <a:rPr lang="en-US" b="0" baseline="0" dirty="0" smtClean="0">
                <a:ea typeface="ＭＳ Ｐゴシック" charset="-128"/>
                <a:cs typeface="ＭＳ Ｐゴシック" charset="-128"/>
              </a:rPr>
              <a:t>-vector with spherical coordinates, and not a generalized position vector (</a:t>
            </a:r>
            <a:r>
              <a:rPr lang="en-US" b="0" baseline="0" dirty="0" err="1" smtClean="0">
                <a:ea typeface="ＭＳ Ｐゴシック" charset="-128"/>
                <a:cs typeface="ＭＳ Ｐゴシック" charset="-128"/>
              </a:rPr>
              <a:t>x,y,z</a:t>
            </a:r>
            <a:r>
              <a:rPr lang="en-US" b="0" baseline="0" dirty="0" smtClean="0">
                <a:ea typeface="ＭＳ Ｐゴシック" charset="-128"/>
                <a:cs typeface="ＭＳ Ｐゴシック" charset="-128"/>
              </a:rPr>
              <a:t>).</a:t>
            </a:r>
            <a:endParaRPr lang="en-US" b="1" baseline="0"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Written by: Steven Pollock</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 based on after-class revisions to clicker from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	PHYS 3320 Fa11 (SJP) Lecture 20</a:t>
            </a:r>
            <a:endParaRPr lang="en-US" dirty="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 PHYSICS</a:t>
            </a:r>
          </a:p>
          <a:p>
            <a:r>
              <a:rPr lang="en-US" dirty="0" smtClean="0"/>
              <a:t>Correct</a:t>
            </a:r>
            <a:r>
              <a:rPr lang="en-US" baseline="0" dirty="0" smtClean="0"/>
              <a:t> Answer: C</a:t>
            </a:r>
          </a:p>
          <a:p>
            <a:r>
              <a:rPr lang="en-US" baseline="0" dirty="0" smtClean="0"/>
              <a:t>_________________________________</a:t>
            </a:r>
            <a:endParaRPr lang="en-US" dirty="0" smtClean="0"/>
          </a:p>
          <a:p>
            <a:r>
              <a:rPr lang="en-US" dirty="0" smtClean="0"/>
              <a:t>Physics 3320 Fa11 (SJP) Lecture #22</a:t>
            </a:r>
          </a:p>
          <a:p>
            <a:r>
              <a:rPr lang="en-US" baseline="0" dirty="0" smtClean="0"/>
              <a:t>31, 4, [[62]], 0, 4</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#18</a:t>
            </a:r>
          </a:p>
          <a:p>
            <a:r>
              <a:rPr lang="en-US" baseline="0" dirty="0" smtClean="0"/>
              <a:t>37, 0, [[47]], 17 </a:t>
            </a:r>
          </a:p>
          <a:p>
            <a:r>
              <a:rPr lang="en-US" baseline="0" dirty="0" smtClean="0"/>
              <a:t>_________________________________</a:t>
            </a:r>
          </a:p>
          <a:p>
            <a:r>
              <a:rPr lang="en-US" b="1" baseline="0" dirty="0" smtClean="0"/>
              <a:t>Fall 2011 Comments</a:t>
            </a:r>
          </a:p>
          <a:p>
            <a:r>
              <a:rPr lang="en-US" baseline="0" dirty="0" smtClean="0"/>
              <a:t>(</a:t>
            </a:r>
            <a:r>
              <a:rPr lang="en-US" baseline="0" dirty="0" err="1" smtClean="0"/>
              <a:t>Preclass</a:t>
            </a:r>
            <a:r>
              <a:rPr lang="en-US" baseline="0" dirty="0" smtClean="0"/>
              <a:t> question)</a:t>
            </a:r>
          </a:p>
          <a:p>
            <a:r>
              <a:rPr lang="en-US" baseline="0" dirty="0" smtClean="0"/>
              <a:t>Answer is C, the </a:t>
            </a:r>
            <a:r>
              <a:rPr lang="en-US" b="0" baseline="0" dirty="0" smtClean="0"/>
              <a:t>wave</a:t>
            </a:r>
            <a:r>
              <a:rPr lang="en-US" baseline="0" dirty="0" smtClean="0"/>
              <a:t> equation ONLY admits (non-trivial) solutions with speed v. A is popular, because v = omega/k implies (if k could be held fixed) that v will scale with omega. Several students voiced this as their reasoning. So we discussed it, pointed out that v is what is fixed, and k must “adjust”. </a:t>
            </a:r>
          </a:p>
          <a:p>
            <a:r>
              <a:rPr lang="en-US" baseline="0" dirty="0" smtClean="0"/>
              <a:t>We spent a little time (all review, really) on the “by the way’s” at the bottom. One student was confused, I had meant those to refer to the original wave, but he noted the one about lambda is now ambiguous, if you change omega, you change lambda. Good point! </a:t>
            </a:r>
          </a:p>
          <a:p>
            <a:endParaRPr lang="en-US" baseline="0" dirty="0" smtClean="0"/>
          </a:p>
          <a:p>
            <a:r>
              <a:rPr lang="en-US" baseline="0" dirty="0" smtClean="0"/>
              <a:t>I followed this question up with BROAD discussion of what “f” might represent in physics – where does this equation arise? We talked about waves on strings, water waves, sound waves… This led naturally to 3D waves (next slide is animated, so I could use the TOP of the next slide to talk about the shift of d^2/dx^2 to the </a:t>
            </a:r>
            <a:r>
              <a:rPr lang="en-US" baseline="0" dirty="0" err="1" smtClean="0"/>
              <a:t>Laplacian</a:t>
            </a:r>
            <a:r>
              <a:rPr lang="en-US" baseline="0" dirty="0" smtClean="0"/>
              <a:t>)</a:t>
            </a:r>
          </a:p>
          <a:p>
            <a:endParaRPr lang="en-US" dirty="0" smtClean="0"/>
          </a:p>
          <a:p>
            <a:r>
              <a:rPr lang="en-US" dirty="0" smtClean="0"/>
              <a:t>Notes</a:t>
            </a:r>
          </a:p>
          <a:p>
            <a:r>
              <a:rPr lang="en-US" b="1" dirty="0" smtClean="0"/>
              <a:t>Baily:</a:t>
            </a:r>
            <a:r>
              <a:rPr lang="en-US" b="0" baseline="0" dirty="0" smtClean="0"/>
              <a:t> </a:t>
            </a:r>
            <a:r>
              <a:rPr lang="en-US" sz="1200" b="0" kern="1200" baseline="0" dirty="0" smtClean="0">
                <a:solidFill>
                  <a:schemeClr val="tx1"/>
                </a:solidFill>
                <a:latin typeface="+mn-lt"/>
                <a:ea typeface="ＭＳ Ｐゴシック" pitchFamily="-106" charset="-128"/>
                <a:cs typeface="ＭＳ Ｐゴシック" pitchFamily="-106" charset="-128"/>
              </a:rPr>
              <a:t>Some s</a:t>
            </a:r>
            <a:r>
              <a:rPr lang="en-US" sz="1200" kern="1200" dirty="0" smtClean="0">
                <a:solidFill>
                  <a:schemeClr val="tx1"/>
                </a:solidFill>
                <a:latin typeface="+mn-lt"/>
                <a:ea typeface="ＭＳ Ｐゴシック" pitchFamily="-106" charset="-128"/>
                <a:cs typeface="ＭＳ Ｐゴシック" pitchFamily="-106" charset="-128"/>
              </a:rPr>
              <a:t>tudents were thinking that k should remain constant, so v changes, but not sure what</a:t>
            </a:r>
            <a:r>
              <a:rPr lang="en-US" sz="1200" kern="1200" baseline="0" dirty="0" smtClean="0">
                <a:solidFill>
                  <a:schemeClr val="tx1"/>
                </a:solidFill>
                <a:latin typeface="+mn-lt"/>
                <a:ea typeface="ＭＳ Ｐゴシック" pitchFamily="-106" charset="-128"/>
                <a:cs typeface="ＭＳ Ｐゴシック" pitchFamily="-106" charset="-128"/>
              </a:rPr>
              <a:t> his justification was for </a:t>
            </a:r>
            <a:r>
              <a:rPr lang="en-US" sz="1200" kern="1200" baseline="0" dirty="0" err="1" smtClean="0">
                <a:solidFill>
                  <a:schemeClr val="tx1"/>
                </a:solidFill>
                <a:latin typeface="+mn-lt"/>
                <a:ea typeface="ＭＳ Ｐゴシック" pitchFamily="-106" charset="-128"/>
                <a:cs typeface="ＭＳ Ｐゴシック" pitchFamily="-106" charset="-128"/>
              </a:rPr>
              <a:t>k</a:t>
            </a:r>
            <a:r>
              <a:rPr lang="en-US" sz="1200" kern="1200" baseline="0" dirty="0" smtClean="0">
                <a:solidFill>
                  <a:schemeClr val="tx1"/>
                </a:solidFill>
                <a:latin typeface="+mn-lt"/>
                <a:ea typeface="ＭＳ Ｐゴシック" pitchFamily="-106" charset="-128"/>
                <a:cs typeface="ＭＳ Ｐゴシック" pitchFamily="-106" charset="-128"/>
              </a:rPr>
              <a:t> remaining constant</a:t>
            </a:r>
            <a:r>
              <a:rPr lang="en-US" sz="1200" kern="1200" dirty="0" smtClean="0">
                <a:solidFill>
                  <a:schemeClr val="tx1"/>
                </a:solidFill>
                <a:latin typeface="+mn-lt"/>
                <a:ea typeface="ＭＳ Ｐゴシック" pitchFamily="-106" charset="-128"/>
                <a:cs typeface="ＭＳ Ｐゴシック" pitchFamily="-106" charset="-128"/>
              </a:rPr>
              <a: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There was a discussion about</a:t>
            </a:r>
            <a:r>
              <a:rPr lang="en-US" sz="1200" b="0" kern="1200" baseline="0" dirty="0" smtClean="0">
                <a:solidFill>
                  <a:schemeClr val="tx1"/>
                </a:solidFill>
                <a:latin typeface="+mn-lt"/>
                <a:ea typeface="ＭＳ Ｐゴシック" pitchFamily="-106" charset="-128"/>
                <a:cs typeface="ＭＳ Ｐゴシック" pitchFamily="-106" charset="-128"/>
              </a:rPr>
              <a:t> the </a:t>
            </a:r>
            <a:r>
              <a:rPr lang="en-US" sz="1200" b="0" kern="1200" dirty="0" smtClean="0">
                <a:solidFill>
                  <a:schemeClr val="tx1"/>
                </a:solidFill>
                <a:latin typeface="+mn-lt"/>
                <a:ea typeface="ＭＳ Ｐゴシック" pitchFamily="-106" charset="-128"/>
                <a:cs typeface="ＭＳ Ｐゴシック" pitchFamily="-106" charset="-128"/>
              </a:rPr>
              <a:t>question of whether v=w1/k1 means that if you change to w2, does k1 stay constant and therefore v changes, or does k1 have to change to some k2 that keeps v constant. </a:t>
            </a:r>
            <a:endParaRPr lang="en-US" b="1" dirty="0" smtClean="0"/>
          </a:p>
          <a:p>
            <a:r>
              <a:rPr lang="en-US" dirty="0" smtClean="0"/>
              <a:t>________________________________</a:t>
            </a:r>
            <a:endParaRPr lang="en-US" b="0" baseline="0" dirty="0" smtClean="0"/>
          </a:p>
          <a:p>
            <a:endParaRPr lang="en-US" b="0" baseline="0" dirty="0" smtClean="0"/>
          </a:p>
          <a:p>
            <a:endParaRPr lang="en-US" b="0" baseline="0" dirty="0" smtClean="0"/>
          </a:p>
          <a:p>
            <a:r>
              <a:rPr lang="en-US" baseline="0" dirty="0" smtClean="0"/>
              <a:t>===============================</a:t>
            </a:r>
          </a:p>
          <a:p>
            <a:r>
              <a:rPr lang="en-US" baseline="0" dirty="0" smtClean="0"/>
              <a:t>Written by SJP in PHYS 3320, Fa11</a:t>
            </a:r>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799005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Class: MATH/</a:t>
            </a:r>
            <a:r>
              <a:rPr lang="en-US" baseline="0" dirty="0" smtClean="0"/>
              <a:t> PHYSICS</a:t>
            </a:r>
            <a:endParaRPr lang="en-US" dirty="0" smtClean="0"/>
          </a:p>
          <a:p>
            <a:r>
              <a:rPr lang="en-US" dirty="0" smtClean="0"/>
              <a:t>Correct</a:t>
            </a:r>
            <a:r>
              <a:rPr lang="en-US" baseline="0" dirty="0" smtClean="0"/>
              <a:t> Answer: D</a:t>
            </a:r>
          </a:p>
          <a:p>
            <a:r>
              <a:rPr lang="en-US" baseline="0" dirty="0" smtClean="0"/>
              <a:t>_________________________________</a:t>
            </a:r>
            <a:endParaRPr lang="en-US" dirty="0" smtClean="0"/>
          </a:p>
          <a:p>
            <a:r>
              <a:rPr lang="en-US" dirty="0" smtClean="0"/>
              <a:t>Physics 3320 Fa11 (SJP) Lecture #22</a:t>
            </a:r>
          </a:p>
          <a:p>
            <a:r>
              <a:rPr lang="en-US" dirty="0" smtClean="0"/>
              <a:t>0,4, 8,</a:t>
            </a:r>
            <a:r>
              <a:rPr lang="en-US" baseline="0" dirty="0" smtClean="0"/>
              <a:t> [[80]], 8</a:t>
            </a:r>
          </a:p>
          <a:p>
            <a:r>
              <a:rPr lang="en-US" baseline="0" dirty="0" smtClean="0"/>
              <a:t>Physics 3320 Sp12 (MD) Lecture #19</a:t>
            </a:r>
          </a:p>
          <a:p>
            <a:r>
              <a:rPr lang="en-US" baseline="0" dirty="0" smtClean="0"/>
              <a:t>First Click:</a:t>
            </a:r>
          </a:p>
          <a:p>
            <a:r>
              <a:rPr lang="en-US" baseline="0" dirty="0" smtClean="0"/>
              <a:t>3, 29, 32, [[32]], 3</a:t>
            </a:r>
          </a:p>
          <a:p>
            <a:r>
              <a:rPr lang="en-US" baseline="0" dirty="0" smtClean="0"/>
              <a:t>Second Click:</a:t>
            </a:r>
          </a:p>
          <a:p>
            <a:r>
              <a:rPr lang="en-US" baseline="0" dirty="0" smtClean="0"/>
              <a:t>3, 0,17, [[77]], 3</a:t>
            </a:r>
          </a:p>
          <a:p>
            <a:r>
              <a:rPr lang="en-US" baseline="0" dirty="0" smtClean="0"/>
              <a:t>_________________________________</a:t>
            </a:r>
          </a:p>
          <a:p>
            <a:r>
              <a:rPr lang="en-US" b="1" baseline="0" dirty="0" smtClean="0"/>
              <a:t>Fall 2011 Comments</a:t>
            </a:r>
          </a:p>
          <a:p>
            <a:r>
              <a:rPr lang="en-US" baseline="0" dirty="0" smtClean="0"/>
              <a:t>I gave them about 1-2 minutes working on the real form BEFORE showing any answers, I think this was important to do. They were arguing and struggling, but then when the choices came up, they were quick to converge on the correct answer. (Mostly)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the “do you see why” questions,  I first asked them why this form, (k dot r – omega t) represents a wave traveling in the k direction. They got that 90% correct in last class, but I knew it was more challenging than that question implied. THIS NEEDS DISCUSSION! (see also the first clicker question in the NEXT class, they do NOT all get this)  I asked if they could convince me, did they really understand it or was it just something they “knew”, but weren’t really sure why. I got stony silence for ~20 seconds or longer, until finally one student admitted that he didn’t find it so obvious. Then another, and another, it became apparent that indeed they can’t really articulate why. </a:t>
            </a:r>
            <a:r>
              <a:rPr lang="en-US" sz="1200" kern="1200" dirty="0" smtClean="0">
                <a:solidFill>
                  <a:schemeClr val="tx1"/>
                </a:solidFill>
                <a:effectLst/>
                <a:latin typeface="+mn-lt"/>
                <a:ea typeface="ＭＳ Ｐゴシック" pitchFamily="-106" charset="-128"/>
                <a:cs typeface="ＭＳ Ｐゴシック" pitchFamily="-106" charset="-128"/>
              </a:rPr>
              <a:t>I worked through it interactively on the board</a:t>
            </a:r>
            <a:r>
              <a:rPr lang="en-US" sz="1200" kern="1200" baseline="0" dirty="0" smtClean="0">
                <a:solidFill>
                  <a:schemeClr val="tx1"/>
                </a:solidFill>
                <a:effectLst/>
                <a:latin typeface="+mn-lt"/>
                <a:ea typeface="ＭＳ Ｐゴシック" pitchFamily="-106" charset="-128"/>
                <a:cs typeface="ＭＳ Ｐゴシック" pitchFamily="-106" charset="-128"/>
              </a:rPr>
              <a:t> </a:t>
            </a:r>
            <a:r>
              <a:rPr lang="en-US" sz="1200" kern="1200" dirty="0" smtClean="0">
                <a:solidFill>
                  <a:schemeClr val="tx1"/>
                </a:solidFill>
                <a:effectLst/>
                <a:latin typeface="+mn-lt"/>
                <a:ea typeface="ＭＳ Ｐゴシック" pitchFamily="-106" charset="-128"/>
                <a:cs typeface="ＭＳ Ｐゴシック" pitchFamily="-106" charset="-128"/>
              </a:rPr>
              <a:t>(see Fig 9.11 of Griffiths, I let k be horizontal), first getting THEM to realize that k dot r = constant represents a PLANE of points, perpendicular to k. This took</a:t>
            </a:r>
            <a:r>
              <a:rPr lang="en-US" sz="1200" kern="1200" baseline="0" dirty="0" smtClean="0">
                <a:solidFill>
                  <a:schemeClr val="tx1"/>
                </a:solidFill>
                <a:effectLst/>
                <a:latin typeface="+mn-lt"/>
                <a:ea typeface="ＭＳ Ｐゴシック" pitchFamily="-106" charset="-128"/>
                <a:cs typeface="ＭＳ Ｐゴシック" pitchFamily="-106" charset="-128"/>
              </a:rPr>
              <a:t> some time</a:t>
            </a:r>
            <a:r>
              <a:rPr lang="en-US" sz="1200" kern="1200" dirty="0" smtClean="0">
                <a:solidFill>
                  <a:schemeClr val="tx1"/>
                </a:solidFill>
                <a:effectLst/>
                <a:latin typeface="+mn-lt"/>
                <a:ea typeface="ＭＳ Ｐゴシック" pitchFamily="-106" charset="-128"/>
                <a:cs typeface="ＭＳ Ｐゴシック" pitchFamily="-106" charset="-128"/>
              </a:rPr>
              <a:t>, and seemed *very* worthwhile. Good contributions from the class on this. We talked about WHICH plane it would be if, say, k dot r = 0 (</a:t>
            </a:r>
            <a:r>
              <a:rPr lang="en-US" sz="1200" kern="1200" dirty="0" err="1" smtClean="0">
                <a:solidFill>
                  <a:schemeClr val="tx1"/>
                </a:solidFill>
                <a:effectLst/>
                <a:latin typeface="+mn-lt"/>
                <a:ea typeface="ＭＳ Ｐゴシック" pitchFamily="-106" charset="-128"/>
                <a:cs typeface="ＭＳ Ｐゴシック" pitchFamily="-106" charset="-128"/>
              </a:rPr>
              <a:t>i.e</a:t>
            </a:r>
            <a:r>
              <a:rPr lang="en-US" sz="1200" kern="1200" dirty="0" smtClean="0">
                <a:solidFill>
                  <a:schemeClr val="tx1"/>
                </a:solidFill>
                <a:effectLst/>
                <a:latin typeface="+mn-lt"/>
                <a:ea typeface="ＭＳ Ｐゴシック" pitchFamily="-106" charset="-128"/>
                <a:cs typeface="ＭＳ Ｐゴシック" pitchFamily="-106" charset="-128"/>
              </a:rPr>
              <a:t>, at t=0, if you’re looking for the first “peak” of the cosine, ignoring the phase).</a:t>
            </a:r>
            <a:r>
              <a:rPr lang="en-US" sz="1200" kern="1200" baseline="0" dirty="0" smtClean="0">
                <a:solidFill>
                  <a:schemeClr val="tx1"/>
                </a:solidFill>
                <a:effectLst/>
                <a:latin typeface="+mn-lt"/>
                <a:ea typeface="ＭＳ Ｐゴシック" pitchFamily="-106" charset="-128"/>
                <a:cs typeface="ＭＳ Ｐゴシック" pitchFamily="-106" charset="-128"/>
              </a:rPr>
              <a:t>  </a:t>
            </a:r>
            <a:r>
              <a:rPr lang="en-US" sz="1200" kern="1200" dirty="0" smtClean="0">
                <a:solidFill>
                  <a:schemeClr val="tx1"/>
                </a:solidFill>
                <a:effectLst/>
                <a:latin typeface="+mn-lt"/>
                <a:ea typeface="ＭＳ Ｐゴシック" pitchFamily="-106" charset="-128"/>
                <a:cs typeface="ＭＳ Ｐゴシック" pitchFamily="-106" charset="-128"/>
              </a:rPr>
              <a:t>Once you have that, you can “follow the peak” of </a:t>
            </a:r>
            <a:r>
              <a:rPr lang="en-US" sz="1200" kern="1200" dirty="0" err="1" smtClean="0">
                <a:solidFill>
                  <a:schemeClr val="tx1"/>
                </a:solidFill>
                <a:effectLst/>
                <a:latin typeface="+mn-lt"/>
                <a:ea typeface="ＭＳ Ｐゴシック" pitchFamily="-106" charset="-128"/>
                <a:cs typeface="ＭＳ Ｐゴシック" pitchFamily="-106" charset="-128"/>
              </a:rPr>
              <a:t>cos</a:t>
            </a:r>
            <a:r>
              <a:rPr lang="en-US" sz="1200" kern="1200" dirty="0" smtClean="0">
                <a:solidFill>
                  <a:schemeClr val="tx1"/>
                </a:solidFill>
                <a:effectLst/>
                <a:latin typeface="+mn-lt"/>
                <a:ea typeface="ＭＳ Ｐゴシック" pitchFamily="-106" charset="-128"/>
                <a:cs typeface="ＭＳ Ｐゴシック" pitchFamily="-106" charset="-128"/>
              </a:rPr>
              <a:t>(k dot r – omega t) and convince yourself it’s still  a plane of</a:t>
            </a:r>
            <a:r>
              <a:rPr lang="en-US" sz="1200" kern="1200" baseline="0" dirty="0" smtClean="0">
                <a:solidFill>
                  <a:schemeClr val="tx1"/>
                </a:solidFill>
                <a:effectLst/>
                <a:latin typeface="+mn-lt"/>
                <a:ea typeface="ＭＳ Ｐゴシック" pitchFamily="-106" charset="-128"/>
                <a:cs typeface="ＭＳ Ｐゴシック" pitchFamily="-106" charset="-128"/>
              </a:rPr>
              <a:t> points that all represent the same “peak”</a:t>
            </a:r>
            <a:r>
              <a:rPr lang="en-US" sz="1200" kern="1200" dirty="0" smtClean="0">
                <a:solidFill>
                  <a:schemeClr val="tx1"/>
                </a:solidFill>
                <a:effectLst/>
                <a:latin typeface="+mn-lt"/>
                <a:ea typeface="ＭＳ Ｐゴシック" pitchFamily="-106" charset="-128"/>
                <a:cs typeface="ＭＳ Ｐゴシック" pitchFamily="-106" charset="-128"/>
              </a:rPr>
              <a:t>, traveling </a:t>
            </a:r>
            <a:r>
              <a:rPr lang="en-US" sz="1200" kern="1200" dirty="0" err="1" smtClean="0">
                <a:solidFill>
                  <a:schemeClr val="tx1"/>
                </a:solidFill>
                <a:effectLst/>
                <a:latin typeface="+mn-lt"/>
                <a:ea typeface="ＭＳ Ｐゴシック" pitchFamily="-106" charset="-128"/>
                <a:cs typeface="ＭＳ Ｐゴシック" pitchFamily="-106" charset="-128"/>
              </a:rPr>
              <a:t>perp</a:t>
            </a:r>
            <a:r>
              <a:rPr lang="en-US" sz="1200" kern="1200" dirty="0" smtClean="0">
                <a:solidFill>
                  <a:schemeClr val="tx1"/>
                </a:solidFill>
                <a:effectLst/>
                <a:latin typeface="+mn-lt"/>
                <a:ea typeface="ＭＳ Ｐゴシック" pitchFamily="-106" charset="-128"/>
                <a:cs typeface="ＭＳ Ｐゴシック" pitchFamily="-106" charset="-128"/>
              </a:rPr>
              <a:t> to </a:t>
            </a:r>
            <a:r>
              <a:rPr lang="en-US" sz="1200" b="1" kern="1200" dirty="0" smtClean="0">
                <a:solidFill>
                  <a:schemeClr val="tx1"/>
                </a:solidFill>
                <a:effectLst/>
                <a:latin typeface="+mn-lt"/>
                <a:ea typeface="ＭＳ Ｐゴシック" pitchFamily="-106" charset="-128"/>
                <a:cs typeface="ＭＳ Ｐゴシック" pitchFamily="-106" charset="-128"/>
              </a:rPr>
              <a:t>k</a:t>
            </a:r>
            <a:r>
              <a:rPr lang="en-US" sz="1200" kern="1200" dirty="0" smtClean="0">
                <a:solidFill>
                  <a:schemeClr val="tx1"/>
                </a:solidFill>
                <a:effectLst/>
                <a:latin typeface="+mn-lt"/>
                <a:ea typeface="ＭＳ Ｐゴシック" pitchFamily="-106" charset="-128"/>
                <a:cs typeface="ＭＳ Ｐゴシック" pitchFamily="-106" charset="-128"/>
              </a:rPr>
              <a:t>.   </a:t>
            </a:r>
          </a:p>
          <a:p>
            <a:endParaRPr lang="en-US" dirty="0" smtClean="0"/>
          </a:p>
          <a:p>
            <a:r>
              <a:rPr lang="en-US" dirty="0" smtClean="0"/>
              <a:t>Notes</a:t>
            </a:r>
          </a:p>
          <a:p>
            <a:r>
              <a:rPr lang="en-US" b="1" dirty="0" smtClean="0"/>
              <a:t>Baily:</a:t>
            </a:r>
            <a:r>
              <a:rPr lang="en-US" b="0" dirty="0" smtClean="0"/>
              <a:t> </a:t>
            </a:r>
            <a:r>
              <a:rPr lang="en-US" sz="1200" kern="1200" dirty="0" smtClean="0">
                <a:solidFill>
                  <a:schemeClr val="tx1"/>
                </a:solidFill>
                <a:latin typeface="+mn-lt"/>
                <a:ea typeface="ＭＳ Ｐゴシック" pitchFamily="-106" charset="-128"/>
                <a:cs typeface="ＭＳ Ｐゴシック" pitchFamily="-106" charset="-128"/>
              </a:rPr>
              <a:t>Instead of carrying out the steps by considering the complex exponential and looking at the real part at the end, nearby student wanted to write out real and imaginary parts and multiply them out &amp; then look at the real part of that – which gives a cosine minus a sine term; no obvious relation to the options given.</a:t>
            </a:r>
          </a:p>
          <a:p>
            <a:endParaRPr lang="en-US" sz="1200" b="1"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 </a:t>
            </a:r>
            <a:r>
              <a:rPr lang="en-US" sz="1200" b="0" kern="120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Towards the end of lecture,</a:t>
            </a:r>
            <a:r>
              <a:rPr lang="en-US" sz="1200" kern="1200" baseline="0" dirty="0" smtClean="0">
                <a:solidFill>
                  <a:schemeClr val="tx1"/>
                </a:solidFill>
                <a:latin typeface="+mn-lt"/>
                <a:ea typeface="ＭＳ Ｐゴシック" pitchFamily="-106" charset="-128"/>
                <a:cs typeface="ＭＳ Ｐゴシック" pitchFamily="-106" charset="-128"/>
              </a:rPr>
              <a:t> one student</a:t>
            </a:r>
            <a:r>
              <a:rPr lang="en-US" sz="1200" kern="1200" dirty="0" smtClean="0">
                <a:solidFill>
                  <a:schemeClr val="tx1"/>
                </a:solidFill>
                <a:latin typeface="+mn-lt"/>
                <a:ea typeface="ＭＳ Ｐゴシック" pitchFamily="-106" charset="-128"/>
                <a:cs typeface="ＭＳ Ｐゴシック" pitchFamily="-106" charset="-128"/>
              </a:rPr>
              <a:t> asked if k could be a function of </a:t>
            </a:r>
            <a:r>
              <a:rPr lang="en-US" sz="1200" kern="1200" dirty="0" err="1" smtClean="0">
                <a:solidFill>
                  <a:schemeClr val="tx1"/>
                </a:solidFill>
                <a:latin typeface="+mn-lt"/>
                <a:ea typeface="ＭＳ Ｐゴシック" pitchFamily="-106" charset="-128"/>
                <a:cs typeface="ＭＳ Ｐゴシック" pitchFamily="-106" charset="-128"/>
              </a:rPr>
              <a:t>x,y,z</a:t>
            </a:r>
            <a:r>
              <a:rPr lang="en-US" sz="1200" kern="1200" dirty="0" smtClean="0">
                <a:solidFill>
                  <a:schemeClr val="tx1"/>
                </a:solidFill>
                <a:latin typeface="+mn-lt"/>
                <a:ea typeface="ＭＳ Ｐゴシック" pitchFamily="-106" charset="-128"/>
                <a:cs typeface="ＭＳ Ｐゴシック" pitchFamily="-106" charset="-128"/>
              </a:rPr>
              <a:t>. His question was worded somewhat strangely, but it seemed that he was mostly concerned about k having some </a:t>
            </a:r>
            <a:r>
              <a:rPr lang="en-US" sz="1200" kern="1200" dirty="0" err="1" smtClean="0">
                <a:solidFill>
                  <a:schemeClr val="tx1"/>
                </a:solidFill>
                <a:latin typeface="+mn-lt"/>
                <a:ea typeface="ＭＳ Ｐゴシック" pitchFamily="-106" charset="-128"/>
                <a:cs typeface="ＭＳ Ｐゴシック" pitchFamily="-106" charset="-128"/>
              </a:rPr>
              <a:t>x,y,z</a:t>
            </a:r>
            <a:r>
              <a:rPr lang="en-US" sz="1200" kern="1200" dirty="0" smtClean="0">
                <a:solidFill>
                  <a:schemeClr val="tx1"/>
                </a:solidFill>
                <a:latin typeface="+mn-lt"/>
                <a:ea typeface="ＭＳ Ｐゴシック" pitchFamily="-106" charset="-128"/>
                <a:cs typeface="ＭＳ Ｐゴシック" pitchFamily="-106" charset="-128"/>
              </a:rPr>
              <a:t> dependence.</a:t>
            </a:r>
          </a:p>
          <a:p>
            <a:r>
              <a:rPr lang="en-US" sz="1200" kern="1200" dirty="0" smtClean="0">
                <a:solidFill>
                  <a:schemeClr val="tx1"/>
                </a:solidFill>
                <a:latin typeface="+mn-lt"/>
                <a:ea typeface="ＭＳ Ｐゴシック" pitchFamily="-106" charset="-128"/>
                <a:cs typeface="ＭＳ Ｐゴシック" pitchFamily="-106" charset="-128"/>
              </a:rPr>
              <a:t>________________________________</a:t>
            </a:r>
          </a:p>
          <a:p>
            <a:endParaRPr lang="en-US" b="1" dirty="0" smtClean="0"/>
          </a:p>
          <a:p>
            <a:r>
              <a:rPr lang="en-US" dirty="0" smtClean="0"/>
              <a:t>================================</a:t>
            </a:r>
          </a:p>
          <a:p>
            <a:r>
              <a:rPr lang="en-US" dirty="0" smtClean="0"/>
              <a:t>Written by SJP in PHYS 3320,</a:t>
            </a:r>
            <a:r>
              <a:rPr lang="en-US" baseline="0" dirty="0" smtClean="0"/>
              <a:t> Fa11</a:t>
            </a:r>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1913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 PHYSICS</a:t>
            </a:r>
          </a:p>
          <a:p>
            <a:r>
              <a:rPr lang="en-US" dirty="0" smtClean="0"/>
              <a:t>Correct</a:t>
            </a:r>
            <a:r>
              <a:rPr lang="en-US" baseline="0" dirty="0" smtClean="0"/>
              <a:t> Answer: A</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#19 (end of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[[97]], 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#20 (beg. of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[[94]], 3, 0, 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another way of emphasizing the meaning of a “plane” wave.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481494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95D6294-83BF-4A4F-A358-E5E89BC9827E}" type="slidenum">
              <a:rPr lang="en-US"/>
              <a:pPr/>
              <a:t>3</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60DC8BD2-D8B6-814D-A88D-B1BEDB053EFC}" type="slidenum">
              <a:rPr lang="en-US" sz="1200">
                <a:latin typeface="Calibri" charset="0"/>
              </a:rPr>
              <a:pPr algn="r" eaLnBrk="1" hangingPunct="1"/>
              <a:t>3</a:t>
            </a:fld>
            <a:endParaRPr lang="en-US" sz="1200">
              <a:latin typeface="Calibri"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p:txBody>
          <a:bodyPr/>
          <a:lstStyle/>
          <a:p>
            <a:r>
              <a:rPr lang="en-US" dirty="0" smtClean="0"/>
              <a:t>Class:</a:t>
            </a:r>
            <a:r>
              <a:rPr lang="en-US" baseline="0" dirty="0" smtClean="0"/>
              <a:t> MATH</a:t>
            </a:r>
          </a:p>
          <a:p>
            <a:r>
              <a:rPr lang="en-US" baseline="0" dirty="0" smtClean="0"/>
              <a:t>Correct Answer: C</a:t>
            </a:r>
          </a:p>
          <a:p>
            <a:r>
              <a:rPr lang="en-US" baseline="0" dirty="0" smtClean="0"/>
              <a:t>______________________________</a:t>
            </a:r>
          </a:p>
          <a:p>
            <a:endParaRPr lang="en-US" baseline="0" dirty="0" smtClean="0"/>
          </a:p>
          <a:p>
            <a:r>
              <a:rPr lang="en-US" baseline="0" dirty="0" smtClean="0"/>
              <a:t>Fall 2011: Not used</a:t>
            </a:r>
          </a:p>
          <a:p>
            <a:endParaRPr lang="en-US" baseline="0" dirty="0" smtClean="0"/>
          </a:p>
          <a:p>
            <a:r>
              <a:rPr lang="en-US" baseline="0" dirty="0" smtClean="0"/>
              <a:t>=============================</a:t>
            </a:r>
          </a:p>
          <a:p>
            <a:r>
              <a:rPr lang="en-US" dirty="0" smtClean="0"/>
              <a:t>USED </a:t>
            </a:r>
            <a:r>
              <a:rPr lang="en-US" dirty="0"/>
              <a:t>IN:  Spring 2009 (Rogers)</a:t>
            </a:r>
          </a:p>
          <a:p>
            <a:r>
              <a:rPr lang="en-US" dirty="0"/>
              <a:t>LECTURE NUMBER:  24, 25</a:t>
            </a:r>
          </a:p>
          <a:p>
            <a:r>
              <a:rPr lang="en-US" dirty="0"/>
              <a:t>STUDENT RESPONSES: 0 % 0 % </a:t>
            </a:r>
            <a:r>
              <a:rPr lang="en-US" b="1" dirty="0"/>
              <a:t>[[100 %]]</a:t>
            </a:r>
            <a:r>
              <a:rPr lang="en-US" dirty="0"/>
              <a:t> 0 % 0 % (SPRING 09 – lecture 25</a:t>
            </a:r>
            <a:r>
              <a:rPr lang="en-US" dirty="0" smtClean="0"/>
              <a:t>)</a:t>
            </a:r>
            <a:endParaRPr lang="en-US" b="1" dirty="0" smtClean="0"/>
          </a:p>
          <a:p>
            <a:r>
              <a:rPr lang="en-US" dirty="0">
                <a:ea typeface="ヒラギノ角ゴ Pro W3" charset="-128"/>
                <a:cs typeface="ヒラギノ角ゴ Pro W3" charset="-128"/>
              </a:rPr>
              <a:t>WRITTEN BY:  Charles Rogers (CU-Boulder)</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B</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41, [[50]], 9</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Results indicate students are still struggling with visually interpreting divergence of a vector field.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513501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A25B5EFE-25CC-EE42-AA66-E59E31B1B828}" type="slidenum">
              <a:rPr lang="en-US"/>
              <a:pPr/>
              <a:t>22</a:t>
            </a:fld>
            <a:endParaRPr lang="en-US"/>
          </a:p>
        </p:txBody>
      </p:sp>
      <p:sp>
        <p:nvSpPr>
          <p:cNvPr id="8"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8C6C00CE-3757-CF45-8D00-C778BD9D2A34}" type="slidenum">
              <a:rPr lang="en-US" sz="1200">
                <a:latin typeface="Calibri" charset="0"/>
              </a:rPr>
              <a:pPr algn="r" eaLnBrk="1" hangingPunct="1"/>
              <a:t>22</a:t>
            </a:fld>
            <a:endParaRPr lang="en-US" sz="1200">
              <a:latin typeface="Calibri" charset="0"/>
            </a:endParaRPr>
          </a:p>
        </p:txBody>
      </p:sp>
      <p:sp>
        <p:nvSpPr>
          <p:cNvPr id="25603" name="Rectangle 7"/>
          <p:cNvSpPr txBox="1">
            <a:spLocks noGrp="1" noChangeArrowheads="1"/>
          </p:cNvSpPr>
          <p:nvPr/>
        </p:nvSpPr>
        <p:spPr bwMode="auto">
          <a:xfrm>
            <a:off x="3857625" y="8709025"/>
            <a:ext cx="3000375" cy="434975"/>
          </a:xfrm>
          <a:prstGeom prst="rect">
            <a:avLst/>
          </a:prstGeom>
          <a:noFill/>
          <a:ln w="9525">
            <a:noFill/>
            <a:miter lim="800000"/>
            <a:headEnd/>
            <a:tailEnd/>
          </a:ln>
        </p:spPr>
        <p:txBody>
          <a:bodyPr wrap="none" lIns="86493" tIns="43247" rIns="86493" bIns="43247" anchor="b">
            <a:prstTxWarp prst="textNoShape">
              <a:avLst/>
            </a:prstTxWarp>
          </a:bodyPr>
          <a:lstStyle/>
          <a:p>
            <a:pPr algn="r" defTabSz="865188" eaLnBrk="1" hangingPunct="1"/>
            <a:fld id="{87E8399B-51CF-9742-9A59-D2CAB79DBB15}" type="slidenum">
              <a:rPr lang="en-US" sz="1100"/>
              <a:pPr algn="r" defTabSz="865188" eaLnBrk="1" hangingPunct="1"/>
              <a:t>22</a:t>
            </a:fld>
            <a:endParaRPr lang="en-US" sz="1100"/>
          </a:p>
        </p:txBody>
      </p:sp>
      <p:sp>
        <p:nvSpPr>
          <p:cNvPr id="25604" name="Rectangle 2"/>
          <p:cNvSpPr>
            <a:spLocks noGrp="1" noRot="1" noChangeAspect="1" noChangeArrowheads="1" noTextEdit="1"/>
          </p:cNvSpPr>
          <p:nvPr>
            <p:ph type="sldImg"/>
          </p:nvPr>
        </p:nvSpPr>
        <p:spPr>
          <a:xfrm>
            <a:off x="1144588" y="684213"/>
            <a:ext cx="4573587" cy="3430587"/>
          </a:xfrm>
          <a:ln/>
        </p:spPr>
      </p:sp>
      <p:sp>
        <p:nvSpPr>
          <p:cNvPr id="25605" name="Rectangle 3"/>
          <p:cNvSpPr>
            <a:spLocks noGrp="1" noChangeArrowheads="1"/>
          </p:cNvSpPr>
          <p:nvPr>
            <p:ph type="body" idx="1"/>
          </p:nvPr>
        </p:nvSpPr>
        <p:spPr>
          <a:xfrm>
            <a:off x="685800" y="4343400"/>
            <a:ext cx="5486400" cy="4116388"/>
          </a:xfrm>
          <a:solidFill>
            <a:srgbClr val="FFFFFF"/>
          </a:solidFill>
          <a:ln>
            <a:solidFill>
              <a:srgbClr val="000000"/>
            </a:solidFill>
          </a:ln>
        </p:spPr>
        <p:txBody>
          <a:bodyPr wrap="none" lIns="86493" tIns="43247" rIns="86493" bIns="43247" anchor="ctr"/>
          <a:lstStyle/>
          <a:p>
            <a:r>
              <a:rPr lang="en-US" dirty="0" smtClean="0"/>
              <a:t>Class: CONCEPTUAL</a:t>
            </a:r>
          </a:p>
          <a:p>
            <a:r>
              <a:rPr lang="en-US" dirty="0" smtClean="0"/>
              <a:t>Correct</a:t>
            </a:r>
            <a:r>
              <a:rPr lang="en-US" baseline="0" dirty="0" smtClean="0"/>
              <a:t> Answer: A</a:t>
            </a:r>
          </a:p>
          <a:p>
            <a:r>
              <a:rPr lang="en-US" baseline="0" dirty="0" smtClean="0"/>
              <a:t>_________________________________</a:t>
            </a:r>
            <a:endParaRPr lang="en-US" dirty="0" smtClean="0"/>
          </a:p>
          <a:p>
            <a:endParaRPr lang="en-US" dirty="0" smtClean="0"/>
          </a:p>
          <a:p>
            <a:endParaRPr lang="en-US" dirty="0" smtClean="0"/>
          </a:p>
          <a:p>
            <a:r>
              <a:rPr lang="en-US" dirty="0" smtClean="0"/>
              <a:t>Fall</a:t>
            </a:r>
            <a:r>
              <a:rPr lang="en-US" baseline="0" dirty="0" smtClean="0"/>
              <a:t> 2011: Not used</a:t>
            </a:r>
          </a:p>
          <a:p>
            <a:endParaRPr lang="en-US" dirty="0" smtClean="0"/>
          </a:p>
          <a:p>
            <a:endParaRPr lang="en-US" dirty="0" smtClean="0"/>
          </a:p>
          <a:p>
            <a:r>
              <a:rPr lang="en-US" dirty="0" smtClean="0"/>
              <a:t>===============================</a:t>
            </a:r>
          </a:p>
          <a:p>
            <a:r>
              <a:rPr lang="en-US" dirty="0" smtClean="0"/>
              <a:t>USED </a:t>
            </a:r>
            <a:r>
              <a:rPr lang="en-US" dirty="0"/>
              <a:t>IN:  Spring 2009 (Rogers)</a:t>
            </a:r>
          </a:p>
          <a:p>
            <a:r>
              <a:rPr lang="en-US" dirty="0"/>
              <a:t>LECTURE NUMBER:  26</a:t>
            </a:r>
          </a:p>
          <a:p>
            <a:r>
              <a:rPr lang="en-US" dirty="0"/>
              <a:t>STUDENT RESPONSES: </a:t>
            </a:r>
            <a:r>
              <a:rPr lang="en-US" b="1" dirty="0"/>
              <a:t>[[84 %]]</a:t>
            </a:r>
            <a:r>
              <a:rPr lang="en-US" dirty="0"/>
              <a:t> 12 % 5 % 0 % 0 % (SPRING 09)</a:t>
            </a:r>
          </a:p>
          <a:p>
            <a:r>
              <a:rPr lang="en-US" b="1" dirty="0"/>
              <a:t>INSTRUCTOR NOTES: </a:t>
            </a:r>
          </a:p>
          <a:p>
            <a:r>
              <a:rPr lang="en-US" dirty="0">
                <a:ea typeface="ヒラギノ角ゴ Pro W3" charset="-128"/>
                <a:cs typeface="ヒラギノ角ゴ Pro W3" charset="-128"/>
              </a:rPr>
              <a:t>WRITTEN BY:  Charles Rogers (CU-Boulder)</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96716E38-ED0D-084D-A6F0-B5899068B56E}" type="slidenum">
              <a:rPr lang="en-US"/>
              <a:pPr/>
              <a:t>23</a:t>
            </a:fld>
            <a:endParaRPr lang="en-US"/>
          </a:p>
        </p:txBody>
      </p:sp>
      <p:sp>
        <p:nvSpPr>
          <p:cNvPr id="8"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3EEA3CF6-BBF3-E443-B1AB-2F6F716E40A7}" type="slidenum">
              <a:rPr lang="en-US" sz="1200">
                <a:latin typeface="Calibri" charset="0"/>
              </a:rPr>
              <a:pPr algn="r" eaLnBrk="1" hangingPunct="1"/>
              <a:t>23</a:t>
            </a:fld>
            <a:endParaRPr lang="en-US" sz="1200">
              <a:latin typeface="Calibri" charset="0"/>
            </a:endParaRPr>
          </a:p>
        </p:txBody>
      </p:sp>
      <p:sp>
        <p:nvSpPr>
          <p:cNvPr id="27651" name="Rectangle 7"/>
          <p:cNvSpPr txBox="1">
            <a:spLocks noGrp="1" noChangeArrowheads="1"/>
          </p:cNvSpPr>
          <p:nvPr/>
        </p:nvSpPr>
        <p:spPr bwMode="auto">
          <a:xfrm>
            <a:off x="3857625" y="8709025"/>
            <a:ext cx="3000375" cy="434975"/>
          </a:xfrm>
          <a:prstGeom prst="rect">
            <a:avLst/>
          </a:prstGeom>
          <a:noFill/>
          <a:ln w="9525">
            <a:noFill/>
            <a:miter lim="800000"/>
            <a:headEnd/>
            <a:tailEnd/>
          </a:ln>
        </p:spPr>
        <p:txBody>
          <a:bodyPr wrap="none" lIns="86493" tIns="43247" rIns="86493" bIns="43247" anchor="b">
            <a:prstTxWarp prst="textNoShape">
              <a:avLst/>
            </a:prstTxWarp>
          </a:bodyPr>
          <a:lstStyle/>
          <a:p>
            <a:pPr algn="r" defTabSz="865188" eaLnBrk="1" hangingPunct="1"/>
            <a:fld id="{7453185A-34A3-8548-9662-D61F2926F00D}" type="slidenum">
              <a:rPr lang="en-US" sz="1100"/>
              <a:pPr algn="r" defTabSz="865188" eaLnBrk="1" hangingPunct="1"/>
              <a:t>23</a:t>
            </a:fld>
            <a:endParaRPr lang="en-US" sz="1100"/>
          </a:p>
        </p:txBody>
      </p:sp>
      <p:sp>
        <p:nvSpPr>
          <p:cNvPr id="27652" name="Rectangle 2"/>
          <p:cNvSpPr>
            <a:spLocks noGrp="1" noRot="1" noChangeAspect="1" noChangeArrowheads="1" noTextEdit="1"/>
          </p:cNvSpPr>
          <p:nvPr>
            <p:ph type="sldImg"/>
          </p:nvPr>
        </p:nvSpPr>
        <p:spPr>
          <a:xfrm>
            <a:off x="1144588" y="684213"/>
            <a:ext cx="4573587" cy="3430587"/>
          </a:xfrm>
          <a:ln/>
        </p:spPr>
      </p:sp>
      <p:sp>
        <p:nvSpPr>
          <p:cNvPr id="27653" name="Rectangle 3"/>
          <p:cNvSpPr>
            <a:spLocks noGrp="1" noChangeArrowheads="1"/>
          </p:cNvSpPr>
          <p:nvPr>
            <p:ph type="body" idx="1"/>
          </p:nvPr>
        </p:nvSpPr>
        <p:spPr>
          <a:xfrm>
            <a:off x="685800" y="4343400"/>
            <a:ext cx="5486400" cy="4116388"/>
          </a:xfrm>
          <a:solidFill>
            <a:srgbClr val="FFFFFF"/>
          </a:solidFill>
          <a:ln>
            <a:solidFill>
              <a:srgbClr val="000000"/>
            </a:solidFill>
          </a:ln>
        </p:spPr>
        <p:txBody>
          <a:bodyPr wrap="none" lIns="86493" tIns="43247" rIns="86493" bIns="43247" anchor="ctr"/>
          <a:lstStyle/>
          <a:p>
            <a:r>
              <a:rPr lang="en-US" dirty="0" smtClean="0"/>
              <a:t>Class: CONCEPTUAL</a:t>
            </a:r>
          </a:p>
          <a:p>
            <a:r>
              <a:rPr lang="en-US" dirty="0" smtClean="0"/>
              <a:t>Correct Answer: D</a:t>
            </a:r>
          </a:p>
          <a:p>
            <a:r>
              <a:rPr lang="en-US" dirty="0" smtClean="0"/>
              <a:t>_____________________________</a:t>
            </a:r>
            <a:br>
              <a:rPr lang="en-US" dirty="0" smtClean="0"/>
            </a:br>
            <a:r>
              <a:rPr lang="en-US" dirty="0" smtClean="0"/>
              <a:t/>
            </a:r>
            <a:br>
              <a:rPr lang="en-US" dirty="0" smtClean="0"/>
            </a:br>
            <a:r>
              <a:rPr lang="en-US" dirty="0" smtClean="0"/>
              <a:t>Fall</a:t>
            </a:r>
            <a:r>
              <a:rPr lang="en-US" baseline="0" dirty="0" smtClean="0"/>
              <a:t> 2011: Not used</a:t>
            </a:r>
            <a:endParaRPr lang="en-US" dirty="0" smtClean="0"/>
          </a:p>
          <a:p>
            <a:endParaRPr lang="en-US" dirty="0" smtClean="0"/>
          </a:p>
          <a:p>
            <a:r>
              <a:rPr lang="en-US" dirty="0" smtClean="0"/>
              <a:t>_____________________________</a:t>
            </a:r>
          </a:p>
          <a:p>
            <a:r>
              <a:rPr lang="en-US" dirty="0" smtClean="0"/>
              <a:t>USED </a:t>
            </a:r>
            <a:r>
              <a:rPr lang="en-US" dirty="0"/>
              <a:t>IN:  Spring 2009 (Rogers)</a:t>
            </a:r>
          </a:p>
          <a:p>
            <a:r>
              <a:rPr lang="en-US" dirty="0"/>
              <a:t>LECTURE NUMBER:  26</a:t>
            </a:r>
          </a:p>
          <a:p>
            <a:r>
              <a:rPr lang="en-US" dirty="0"/>
              <a:t>STUDENT RESPONSES: 0 % 0 % 0 % </a:t>
            </a:r>
            <a:r>
              <a:rPr lang="en-US" b="1" dirty="0"/>
              <a:t>[[98 %]]</a:t>
            </a:r>
            <a:r>
              <a:rPr lang="en-US" dirty="0"/>
              <a:t> 2 % (SPRING 09)</a:t>
            </a:r>
          </a:p>
          <a:p>
            <a:r>
              <a:rPr lang="en-US" b="1" dirty="0"/>
              <a:t>INSTRUCTOR NOTES: </a:t>
            </a:r>
          </a:p>
          <a:p>
            <a:r>
              <a:rPr lang="en-US" dirty="0">
                <a:ea typeface="ヒラギノ角ゴ Pro W3" charset="-128"/>
                <a:cs typeface="ヒラギノ角ゴ Pro W3" charset="-128"/>
              </a:rPr>
              <a:t>WRITTEN BY:  Charles Rogers (CU-Boulder)</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768BF16-05F1-2646-A32C-F182B2ADF6AE}" type="slidenum">
              <a:rPr lang="en-US"/>
              <a:pPr/>
              <a:t>24</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A5A710F3-5015-C340-B21F-71BF8684BFAA}" type="slidenum">
              <a:rPr lang="en-US" sz="1200">
                <a:latin typeface="Calibri" charset="0"/>
              </a:rPr>
              <a:pPr algn="r" eaLnBrk="1" hangingPunct="1"/>
              <a:t>24</a:t>
            </a:fld>
            <a:endParaRPr lang="en-US" sz="1200">
              <a:latin typeface="Calibri"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r>
              <a:rPr lang="en-US" dirty="0" smtClean="0"/>
              <a:t>Class: MATH/</a:t>
            </a:r>
            <a:r>
              <a:rPr lang="en-US" baseline="0" dirty="0" smtClean="0"/>
              <a:t> PHYSICS</a:t>
            </a:r>
            <a:endParaRPr lang="en-US" dirty="0" smtClean="0"/>
          </a:p>
          <a:p>
            <a:r>
              <a:rPr lang="en-US" dirty="0" smtClean="0"/>
              <a:t>Correct</a:t>
            </a:r>
            <a:r>
              <a:rPr lang="en-US" baseline="0" dirty="0" smtClean="0"/>
              <a:t> Answer: B</a:t>
            </a:r>
          </a:p>
          <a:p>
            <a:r>
              <a:rPr lang="en-US" baseline="0" dirty="0" smtClean="0"/>
              <a:t>_________________________________</a:t>
            </a:r>
            <a:endParaRPr lang="en-US" dirty="0" smtClean="0"/>
          </a:p>
          <a:p>
            <a:r>
              <a:rPr lang="en-US" dirty="0" smtClean="0"/>
              <a:t>Physics 3320 Fa11 (SJP) Lecture #23</a:t>
            </a:r>
          </a:p>
          <a:p>
            <a:r>
              <a:rPr lang="en-US" dirty="0" smtClean="0"/>
              <a:t>39, [[30]], 13, 4, 13</a:t>
            </a:r>
          </a:p>
          <a:p>
            <a:r>
              <a:rPr lang="en-US" dirty="0" smtClean="0"/>
              <a:t>Physics</a:t>
            </a:r>
            <a:r>
              <a:rPr lang="en-US" baseline="0" dirty="0" smtClean="0"/>
              <a:t> 332 Sp12 (MD) Lecture #23</a:t>
            </a:r>
          </a:p>
          <a:p>
            <a:r>
              <a:rPr lang="en-US" dirty="0" smtClean="0"/>
              <a:t>18, [[67]],</a:t>
            </a:r>
            <a:r>
              <a:rPr lang="en-US" baseline="0" dirty="0" smtClean="0"/>
              <a:t> 0, 3, 12</a:t>
            </a:r>
            <a:endParaRPr lang="en-US" dirty="0" smtClean="0"/>
          </a:p>
          <a:p>
            <a:r>
              <a:rPr lang="en-US" dirty="0" smtClean="0"/>
              <a:t>_________________________________</a:t>
            </a:r>
          </a:p>
          <a:p>
            <a:r>
              <a:rPr lang="en-US" b="1" dirty="0" smtClean="0"/>
              <a:t>Fall 2011 Comments</a:t>
            </a:r>
            <a:endParaRPr lang="en-US" dirty="0" smtClean="0"/>
          </a:p>
          <a:p>
            <a:r>
              <a:rPr lang="en-US" dirty="0" smtClean="0"/>
              <a:t>B is correct, Ex is non-zero (polarized</a:t>
            </a:r>
            <a:r>
              <a:rPr lang="en-US" baseline="0" dirty="0" smtClean="0"/>
              <a:t> in x direction), and it MOVES in +y direction. </a:t>
            </a:r>
          </a:p>
          <a:p>
            <a:endParaRPr lang="en-US" dirty="0" smtClean="0"/>
          </a:p>
          <a:p>
            <a:r>
              <a:rPr lang="en-US" dirty="0" smtClean="0"/>
              <a:t>We asked this because we were worried that students are confusing “polarization direction” and “travel direction”, and indeed, this simple question</a:t>
            </a:r>
            <a:r>
              <a:rPr lang="en-US" baseline="0" dirty="0" smtClean="0"/>
              <a:t> is apparently very confusing for them! (Note that </a:t>
            </a:r>
            <a:r>
              <a:rPr lang="en-US" dirty="0" smtClean="0"/>
              <a:t> answer A is more</a:t>
            </a:r>
            <a:r>
              <a:rPr lang="en-US" baseline="0" dirty="0" smtClean="0"/>
              <a:t> popular, and it is moving in the x direction. Are they just thinking “x means x”!? We’re not quite sure…) One student asked about what “complex phase of 0” means, he wondered if that set E0=0. </a:t>
            </a:r>
          </a:p>
          <a:p>
            <a:endParaRPr lang="en-US" baseline="0" dirty="0" smtClean="0"/>
          </a:p>
          <a:p>
            <a:r>
              <a:rPr lang="en-US" baseline="0" dirty="0" smtClean="0"/>
              <a:t>I also note that technically, D is also correct (if you set </a:t>
            </a:r>
            <a:r>
              <a:rPr lang="en-US" baseline="0" dirty="0" err="1" smtClean="0"/>
              <a:t>kx</a:t>
            </a:r>
            <a:r>
              <a:rPr lang="en-US" baseline="0" dirty="0" smtClean="0"/>
              <a:t>=0, and </a:t>
            </a:r>
            <a:r>
              <a:rPr lang="en-US" baseline="0" dirty="0" err="1" smtClean="0"/>
              <a:t>ky</a:t>
            </a:r>
            <a:r>
              <a:rPr lang="en-US" baseline="0" dirty="0" smtClean="0"/>
              <a:t>=k), but nobody fell for it. </a:t>
            </a:r>
            <a:endParaRPr lang="en-US" dirty="0" smtClean="0"/>
          </a:p>
          <a:p>
            <a:endParaRPr lang="en-US" dirty="0" smtClean="0"/>
          </a:p>
          <a:p>
            <a:r>
              <a:rPr lang="en-US" dirty="0" smtClean="0"/>
              <a:t>To think about: y component is zero, so is z component. If phase is +90, you get</a:t>
            </a:r>
            <a:r>
              <a:rPr lang="en-US" baseline="0" dirty="0" smtClean="0"/>
              <a:t> </a:t>
            </a:r>
            <a:r>
              <a:rPr lang="en-US" baseline="0" dirty="0" err="1" smtClean="0"/>
              <a:t>cos</a:t>
            </a:r>
            <a:r>
              <a:rPr lang="en-US" baseline="0" dirty="0" smtClean="0"/>
              <a:t>(… + 90) = -sin(…)</a:t>
            </a:r>
            <a:endParaRPr lang="en-US" dirty="0" smtClean="0"/>
          </a:p>
          <a:p>
            <a:endParaRPr lang="en-US" dirty="0" smtClean="0"/>
          </a:p>
          <a:p>
            <a:r>
              <a:rPr lang="en-US" dirty="0" smtClean="0"/>
              <a:t>Notes</a:t>
            </a:r>
            <a:r>
              <a:rPr lang="en-US" baseline="0" dirty="0" smtClean="0"/>
              <a:t> </a:t>
            </a:r>
          </a:p>
          <a:p>
            <a:r>
              <a:rPr lang="en-US" b="1" baseline="0" dirty="0" smtClean="0"/>
              <a:t>Baily</a:t>
            </a:r>
            <a:r>
              <a:rPr lang="en-US" b="0" baseline="0" dirty="0" smtClean="0"/>
              <a:t>: </a:t>
            </a:r>
            <a:r>
              <a:rPr lang="en-US" sz="1200" kern="1200" dirty="0" smtClean="0">
                <a:solidFill>
                  <a:schemeClr val="tx1"/>
                </a:solidFill>
                <a:latin typeface="+mn-lt"/>
                <a:ea typeface="ＭＳ Ｐゴシック" pitchFamily="-106" charset="-128"/>
                <a:cs typeface="ＭＳ Ｐゴシック" pitchFamily="-106" charset="-128"/>
              </a:rPr>
              <a:t>Before discussion, there was 70% choosing the incorrect answer (A) and 10% voting correctly (B).  Steve then opened it up to discussion</a:t>
            </a:r>
            <a:r>
              <a:rPr lang="en-US" sz="1200"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 it went to 45% (A) and 32% (B).  Question was motivated</a:t>
            </a:r>
            <a:r>
              <a:rPr lang="en-US" sz="1200" kern="1200" baseline="0" dirty="0" smtClean="0">
                <a:solidFill>
                  <a:schemeClr val="tx1"/>
                </a:solidFill>
                <a:latin typeface="+mn-lt"/>
                <a:ea typeface="ＭＳ Ｐゴシック" pitchFamily="-106" charset="-128"/>
                <a:cs typeface="ＭＳ Ｐゴシック" pitchFamily="-106" charset="-128"/>
              </a:rPr>
              <a:t> by our suspicion</a:t>
            </a:r>
            <a:r>
              <a:rPr lang="en-US" sz="1200" kern="1200" dirty="0" smtClean="0">
                <a:solidFill>
                  <a:schemeClr val="tx1"/>
                </a:solidFill>
                <a:latin typeface="+mn-lt"/>
                <a:ea typeface="ＭＳ Ｐゴシック" pitchFamily="-106" charset="-128"/>
                <a:cs typeface="ＭＳ Ｐゴシック" pitchFamily="-106" charset="-128"/>
              </a:rPr>
              <a:t> that students may</a:t>
            </a:r>
            <a:r>
              <a:rPr lang="en-US" sz="1200"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think the x-component of the E-field corresponds to its propagation along the x-direction.</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Finding E for the polarized EM wave proved somewhat difficult initially until the students argued that it had to be B since that was the only one with the proper y dependence (As discussed before, these students were the minority)</a:t>
            </a:r>
            <a:endParaRPr lang="en-US" b="1" dirty="0" smtClean="0"/>
          </a:p>
          <a:p>
            <a:r>
              <a:rPr lang="en-US" dirty="0" smtClean="0"/>
              <a:t>________________________________</a:t>
            </a:r>
            <a:endParaRPr lang="en-US" b="0" baseline="0" dirty="0" smtClean="0"/>
          </a:p>
          <a:p>
            <a:endParaRPr lang="en-US" b="1" dirty="0" smtClean="0"/>
          </a:p>
          <a:p>
            <a:r>
              <a:rPr lang="en-US" dirty="0" smtClean="0"/>
              <a:t>===============================</a:t>
            </a:r>
          </a:p>
          <a:p>
            <a:r>
              <a:rPr lang="en-US" dirty="0" smtClean="0"/>
              <a:t>Written by SJP</a:t>
            </a:r>
            <a:r>
              <a:rPr lang="en-US" baseline="0" dirty="0" smtClean="0"/>
              <a:t> in PHYS 3320 Fa11</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768BF16-05F1-2646-A32C-F182B2ADF6AE}" type="slidenum">
              <a:rPr lang="en-US"/>
              <a:pPr/>
              <a:t>25</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A5A710F3-5015-C340-B21F-71BF8684BFAA}" type="slidenum">
              <a:rPr lang="en-US" sz="1200">
                <a:latin typeface="Calibri" charset="0"/>
              </a:rPr>
              <a:pPr algn="r" eaLnBrk="1" hangingPunct="1"/>
              <a:t>25</a:t>
            </a:fld>
            <a:endParaRPr lang="en-US" sz="1200">
              <a:latin typeface="Calibri"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r>
              <a:rPr lang="en-US" dirty="0" smtClean="0"/>
              <a:t>Class: MATH/</a:t>
            </a:r>
            <a:r>
              <a:rPr lang="en-US" baseline="0" dirty="0" smtClean="0"/>
              <a:t> PHYSICS</a:t>
            </a:r>
            <a:endParaRPr lang="en-US" dirty="0" smtClean="0"/>
          </a:p>
          <a:p>
            <a:r>
              <a:rPr lang="en-US" dirty="0" smtClean="0"/>
              <a:t>Correct</a:t>
            </a:r>
            <a:r>
              <a:rPr lang="en-US" baseline="0" dirty="0" smtClean="0"/>
              <a:t> Answer: A</a:t>
            </a:r>
          </a:p>
          <a:p>
            <a:r>
              <a:rPr lang="en-US" baseline="0" dirty="0" smtClean="0"/>
              <a:t>_________________________________</a:t>
            </a:r>
            <a:endParaRPr lang="en-US" dirty="0" smtClean="0"/>
          </a:p>
          <a:p>
            <a:r>
              <a:rPr lang="en-US" dirty="0" smtClean="0"/>
              <a:t>Physics 3320 Fa11 (SJP) Lecture #23</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[[67]], 4,0,13,17</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r>
              <a:rPr lang="en-US" dirty="0" smtClean="0"/>
              <a:t>We have gone over</a:t>
            </a:r>
            <a:r>
              <a:rPr lang="en-US" baseline="0" dirty="0" smtClean="0"/>
              <a:t> this in the previous TWO lectures, so I found the (2/3) result is still a bit disappointing.  Could be due to this question originally having a tilde above the E in the problem statement, indicating a complex quantity, but not in the answers.  This has been changed, since it was responsible for some distraction from the real point of the question.</a:t>
            </a:r>
          </a:p>
          <a:p>
            <a:endParaRPr lang="en-US" baseline="0" dirty="0" smtClean="0"/>
          </a:p>
          <a:p>
            <a:r>
              <a:rPr lang="en-US" baseline="0" dirty="0" smtClean="0"/>
              <a:t>[One student defended “none of these” by arguing that he thought there should be a tilde on the E’s in all the answers. I have to think about that – I’m not sure what </a:t>
            </a:r>
            <a:r>
              <a:rPr lang="en-US" b="1" baseline="0" dirty="0" smtClean="0"/>
              <a:t>E</a:t>
            </a:r>
            <a:r>
              <a:rPr lang="en-US" b="0" baseline="0" dirty="0" smtClean="0"/>
              <a:t>0 </a:t>
            </a:r>
            <a:r>
              <a:rPr lang="en-US" b="0" i="1" baseline="0" dirty="0" smtClean="0"/>
              <a:t>means</a:t>
            </a:r>
            <a:r>
              <a:rPr lang="en-US" b="0" i="0" baseline="0" dirty="0" smtClean="0"/>
              <a:t> if it has no tilde? Perhaps we should add it in?  I just added “linearly polarized” to the wording so this becomes a non-issue, any phase is a constant and factors out.]</a:t>
            </a:r>
          </a:p>
          <a:p>
            <a:endParaRPr lang="en-US" b="0" i="0" baseline="0" dirty="0" smtClean="0"/>
          </a:p>
          <a:p>
            <a:r>
              <a:rPr lang="en-US" b="0" i="0" baseline="0" dirty="0" smtClean="0"/>
              <a:t>Afterwards </a:t>
            </a:r>
            <a:r>
              <a:rPr lang="en-US" dirty="0" smtClean="0"/>
              <a:t>I</a:t>
            </a:r>
            <a:r>
              <a:rPr lang="en-US" baseline="0" dirty="0" smtClean="0"/>
              <a:t> </a:t>
            </a:r>
            <a:r>
              <a:rPr lang="en-US" dirty="0" smtClean="0"/>
              <a:t>discussed</a:t>
            </a:r>
            <a:r>
              <a:rPr lang="en-US" baseline="0" dirty="0" smtClean="0"/>
              <a:t> the “trick” here (that del dot is a derivative, that taking derivatives of exponentials is easy, that’s why we like them) I had written E out in “full form” on the board while they were working (including expanding k dot r into components!) to help them figure this out. </a:t>
            </a:r>
            <a:endParaRPr lang="en-US" dirty="0" smtClean="0"/>
          </a:p>
          <a:p>
            <a:endParaRPr lang="en-US" dirty="0" smtClean="0"/>
          </a:p>
          <a:p>
            <a:r>
              <a:rPr lang="en-US" dirty="0" smtClean="0"/>
              <a:t>Notes</a:t>
            </a:r>
          </a:p>
          <a:p>
            <a:r>
              <a:rPr lang="en-US" b="1" dirty="0" smtClean="0"/>
              <a:t>Baily:</a:t>
            </a:r>
            <a:r>
              <a:rPr lang="en-US" b="0" dirty="0" smtClean="0"/>
              <a:t> </a:t>
            </a:r>
            <a:r>
              <a:rPr lang="en-US" sz="1200" kern="1200" dirty="0" smtClean="0">
                <a:solidFill>
                  <a:schemeClr val="tx1"/>
                </a:solidFill>
                <a:latin typeface="+mn-lt"/>
                <a:ea typeface="ＭＳ Ｐゴシック" pitchFamily="-106" charset="-128"/>
                <a:cs typeface="ＭＳ Ｐゴシック" pitchFamily="-106" charset="-128"/>
              </a:rPr>
              <a:t>Interesting that before discussion, 76% had the correct answer (A) which went down to 67% after discussion, with an increase in the “none of the above” responses (17%).  Seems the complaint was that the answers provided didn’t include the </a:t>
            </a:r>
            <a:r>
              <a:rPr lang="en-US" sz="1200" kern="1200" dirty="0" err="1" smtClean="0">
                <a:solidFill>
                  <a:schemeClr val="tx1"/>
                </a:solidFill>
                <a:latin typeface="+mn-lt"/>
                <a:ea typeface="ＭＳ Ｐゴシック" pitchFamily="-106" charset="-128"/>
                <a:cs typeface="ＭＳ Ｐゴシック" pitchFamily="-106" charset="-128"/>
              </a:rPr>
              <a:t>tilda</a:t>
            </a:r>
            <a:r>
              <a:rPr lang="en-US" sz="1200" kern="1200" dirty="0" smtClean="0">
                <a:solidFill>
                  <a:schemeClr val="tx1"/>
                </a:solidFill>
                <a:latin typeface="+mn-lt"/>
                <a:ea typeface="ＭＳ Ｐゴシック" pitchFamily="-106" charset="-128"/>
                <a:cs typeface="ＭＳ Ｐゴシック" pitchFamily="-106" charset="-128"/>
              </a:rPr>
              <a:t> that was present in the problem statement, which is an easy fix.</a:t>
            </a:r>
            <a:r>
              <a:rPr lang="en-US" sz="1200" kern="1200" baseline="0" dirty="0" smtClean="0">
                <a:solidFill>
                  <a:schemeClr val="tx1"/>
                </a:solidFill>
                <a:latin typeface="+mn-lt"/>
                <a:ea typeface="ＭＳ Ｐゴシック" pitchFamily="-106" charset="-128"/>
                <a:cs typeface="ＭＳ Ｐゴシック" pitchFamily="-106" charset="-128"/>
              </a:rPr>
              <a:t> N</a:t>
            </a:r>
            <a:r>
              <a:rPr lang="en-US" sz="1200" kern="1200" dirty="0" smtClean="0">
                <a:solidFill>
                  <a:schemeClr val="tx1"/>
                </a:solidFill>
                <a:latin typeface="+mn-lt"/>
                <a:ea typeface="ＭＳ Ｐゴシック" pitchFamily="-106" charset="-128"/>
                <a:cs typeface="ＭＳ Ｐゴシック" pitchFamily="-106" charset="-128"/>
              </a:rPr>
              <a:t>ot sure if students were just remembering the answer from the previous lectures, and not doing any kind of calculation.</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None</a:t>
            </a:r>
            <a:r>
              <a:rPr lang="en-US" sz="1200" b="0" kern="1200" baseline="0" dirty="0" smtClean="0">
                <a:solidFill>
                  <a:schemeClr val="tx1"/>
                </a:solidFill>
                <a:latin typeface="+mn-lt"/>
                <a:ea typeface="ＭＳ Ｐゴシック" pitchFamily="-106" charset="-128"/>
                <a:cs typeface="ＭＳ Ｐゴシック" pitchFamily="-106" charset="-128"/>
              </a:rPr>
              <a:t> </a:t>
            </a:r>
            <a:r>
              <a:rPr lang="en-US" sz="1200" b="0" kern="1200" dirty="0" smtClean="0">
                <a:solidFill>
                  <a:schemeClr val="tx1"/>
                </a:solidFill>
                <a:latin typeface="+mn-lt"/>
                <a:ea typeface="ＭＳ Ｐゴシック" pitchFamily="-106" charset="-128"/>
                <a:cs typeface="ＭＳ Ｐゴシック" pitchFamily="-106" charset="-128"/>
              </a:rPr>
              <a:t>of the students near me really jumped in and tried the divergence.  There was some confusion about what happens with the exponential, then they sort of guessed A</a:t>
            </a:r>
            <a:endParaRPr lang="en-US" b="1" dirty="0" smtClean="0"/>
          </a:p>
          <a:p>
            <a:endParaRPr lang="en-US" dirty="0" smtClean="0"/>
          </a:p>
          <a:p>
            <a:r>
              <a:rPr lang="en-US" dirty="0" smtClean="0"/>
              <a:t>=================================</a:t>
            </a:r>
          </a:p>
          <a:p>
            <a:r>
              <a:rPr lang="en-US" dirty="0" smtClean="0"/>
              <a:t>USED </a:t>
            </a:r>
            <a:r>
              <a:rPr lang="en-US" dirty="0"/>
              <a:t>IN:  Spring 2009 (Rogers)</a:t>
            </a:r>
          </a:p>
          <a:p>
            <a:r>
              <a:rPr lang="en-US" dirty="0"/>
              <a:t>LECTURE NUMBER:  25</a:t>
            </a:r>
          </a:p>
          <a:p>
            <a:r>
              <a:rPr lang="en-US" dirty="0"/>
              <a:t>STUDENT RESPONSES: </a:t>
            </a:r>
            <a:r>
              <a:rPr lang="en-US" b="1" dirty="0"/>
              <a:t>[[86 %]]</a:t>
            </a:r>
            <a:r>
              <a:rPr lang="en-US" dirty="0"/>
              <a:t> 0 % 3 % 11 % 0 % (SPRING 09)</a:t>
            </a:r>
          </a:p>
          <a:p>
            <a:r>
              <a:rPr lang="en-US" b="1" dirty="0"/>
              <a:t>INSTRUCTOR NOTES: </a:t>
            </a:r>
          </a:p>
          <a:p>
            <a:r>
              <a:rPr lang="en-US" dirty="0">
                <a:ea typeface="ヒラギノ角ゴ Pro W3" charset="-128"/>
                <a:cs typeface="ヒラギノ角ゴ Pro W3" charset="-128"/>
              </a:rPr>
              <a:t>WRITTEN BY:  Charles Rogers (CU-Boulder)</a:t>
            </a:r>
          </a:p>
          <a:p>
            <a:endParaRPr lang="en-US" dirty="0">
              <a:latin typeface="Courier New"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768BF16-05F1-2646-A32C-F182B2ADF6AE}" type="slidenum">
              <a:rPr lang="en-US"/>
              <a:pPr/>
              <a:t>26</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A5A710F3-5015-C340-B21F-71BF8684BFAA}" type="slidenum">
              <a:rPr lang="en-US" sz="1200">
                <a:latin typeface="Calibri" charset="0"/>
              </a:rPr>
              <a:pPr algn="r" eaLnBrk="1" hangingPunct="1"/>
              <a:t>26</a:t>
            </a:fld>
            <a:endParaRPr lang="en-US" sz="1200">
              <a:latin typeface="Calibri"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r>
              <a:rPr lang="en-US" dirty="0" smtClean="0"/>
              <a:t>Class: MATH/ PHYSICS</a:t>
            </a:r>
          </a:p>
          <a:p>
            <a:r>
              <a:rPr lang="en-US" dirty="0" smtClean="0"/>
              <a:t>Correct</a:t>
            </a:r>
            <a:r>
              <a:rPr lang="en-US" baseline="0" dirty="0" smtClean="0"/>
              <a:t> Answer: D</a:t>
            </a:r>
          </a:p>
          <a:p>
            <a:r>
              <a:rPr lang="en-US" baseline="0" dirty="0" smtClean="0"/>
              <a:t>_________________________________</a:t>
            </a:r>
            <a:endParaRPr lang="en-US" dirty="0" smtClean="0"/>
          </a:p>
          <a:p>
            <a:r>
              <a:rPr lang="en-US" dirty="0" smtClean="0"/>
              <a:t>Physics 3320 Fa11 (SJP) Lecture #23</a:t>
            </a:r>
          </a:p>
          <a:p>
            <a:r>
              <a:rPr lang="en-US" dirty="0" smtClean="0"/>
              <a:t>0, 38, 4, [[54]], 4</a:t>
            </a:r>
          </a:p>
          <a:p>
            <a:r>
              <a:rPr lang="en-US" dirty="0" smtClean="0"/>
              <a:t>_________________________________</a:t>
            </a:r>
          </a:p>
          <a:p>
            <a:r>
              <a:rPr lang="en-US" b="1" dirty="0" smtClean="0"/>
              <a:t>Fall 2011 Comments</a:t>
            </a:r>
          </a:p>
          <a:p>
            <a:r>
              <a:rPr lang="en-US" dirty="0" smtClean="0"/>
              <a:t>I had discussed</a:t>
            </a:r>
            <a:r>
              <a:rPr lang="en-US" baseline="0" dirty="0" smtClean="0"/>
              <a:t> the “trick” of the previous one (that del dot is a derivative, that taking derivatives of exponentials is easy, that’s why we like them) I had written E out in “full form” (including expanding k dot r into components!) to help. I then suggested they NOT try to really TAKE the curl for this question, but to see if they could use the logic of the previous one and guess a reasonable answer. </a:t>
            </a:r>
          </a:p>
          <a:p>
            <a:endParaRPr lang="en-US" baseline="0" dirty="0" smtClean="0"/>
          </a:p>
          <a:p>
            <a:r>
              <a:rPr lang="en-US" baseline="0" dirty="0" smtClean="0"/>
              <a:t>When discussing, one student said he picked B because he COULD see the right side, and it was the ONLY one with the correct right side (with the “I” in there) We then discussed that “curl” operates on x, so it gives ZERO for the left side of B (and A). And C has a vector equal to a scalar. But rather than “eliminating”, I want them to focus on the elegance of this result, curl turns into k cross. </a:t>
            </a:r>
          </a:p>
          <a:p>
            <a:endParaRPr lang="en-US" baseline="0" dirty="0" smtClean="0"/>
          </a:p>
          <a:p>
            <a:r>
              <a:rPr lang="en-US" baseline="0" dirty="0" smtClean="0"/>
              <a:t>Then we discussed how much good physics this results yields. Phase of E and B are the same, we know the directions, we know the magnitude of B = E/c (we worked that out on the board). </a:t>
            </a:r>
            <a:endParaRPr lang="en-US" dirty="0" smtClean="0"/>
          </a:p>
          <a:p>
            <a:endParaRPr lang="en-US" dirty="0" smtClean="0"/>
          </a:p>
          <a:p>
            <a:r>
              <a:rPr lang="en-US" dirty="0" smtClean="0"/>
              <a:t>Notes</a:t>
            </a:r>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Students</a:t>
            </a:r>
            <a:r>
              <a:rPr lang="en-US" sz="1200" b="0" kern="1200" baseline="0" dirty="0" smtClean="0">
                <a:solidFill>
                  <a:schemeClr val="tx1"/>
                </a:solidFill>
                <a:latin typeface="+mn-lt"/>
                <a:ea typeface="ＭＳ Ｐゴシック" pitchFamily="-106" charset="-128"/>
                <a:cs typeface="ＭＳ Ｐゴシック" pitchFamily="-106" charset="-128"/>
              </a:rPr>
              <a:t> </a:t>
            </a:r>
            <a:r>
              <a:rPr lang="en-US" sz="1200" b="0" kern="1200" dirty="0" smtClean="0">
                <a:solidFill>
                  <a:schemeClr val="tx1"/>
                </a:solidFill>
                <a:latin typeface="+mn-lt"/>
                <a:ea typeface="ＭＳ Ｐゴシック" pitchFamily="-106" charset="-128"/>
                <a:cs typeface="ＭＳ Ｐゴシック" pitchFamily="-106" charset="-128"/>
              </a:rPr>
              <a:t>again expressed some confusion with what happens to the exponential.  They ended up evaluating the RHS and concluding B, but I didn't have time to ask them about the curl of a constant vector.</a:t>
            </a:r>
          </a:p>
          <a:p>
            <a:endParaRPr lang="en-US" dirty="0" smtClean="0"/>
          </a:p>
          <a:p>
            <a:r>
              <a:rPr lang="en-US" dirty="0" smtClean="0"/>
              <a:t>=================================</a:t>
            </a:r>
          </a:p>
          <a:p>
            <a:r>
              <a:rPr lang="en-US" dirty="0" smtClean="0"/>
              <a:t>Written by: SJP in PHYS 3320</a:t>
            </a:r>
            <a:r>
              <a:rPr lang="en-US" baseline="0" dirty="0" smtClean="0"/>
              <a:t>, Fa11</a:t>
            </a:r>
          </a:p>
          <a:p>
            <a:endParaRPr lang="en-US" baseline="0" dirty="0" smtClean="0"/>
          </a:p>
          <a:p>
            <a:endParaRPr lang="en-US" dirty="0" smtClean="0"/>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Number Placeholder 7"/>
          <p:cNvSpPr>
            <a:spLocks noGrp="1" noChangeArrowheads="1"/>
          </p:cNvSpPr>
          <p:nvPr>
            <p:ph type="sldNum" sz="quarter" idx="5"/>
          </p:nvPr>
        </p:nvSpPr>
        <p:spPr bwMode="auto">
          <a:noFill/>
          <a:ln>
            <a:miter lim="800000"/>
            <a:headEnd/>
            <a:tailEnd/>
          </a:ln>
        </p:spPr>
        <p:txBody>
          <a:bodyPr/>
          <a:lstStyle/>
          <a:p>
            <a:fld id="{081CE408-DD4B-E54E-B38A-E543E38BFD2E}" type="slidenum">
              <a:rPr lang="en-US">
                <a:latin typeface="Calibri" charset="0"/>
                <a:ea typeface="ＭＳ Ｐゴシック" charset="-128"/>
                <a:cs typeface="ＭＳ Ｐゴシック" charset="-128"/>
              </a:rPr>
              <a:pPr/>
              <a:t>27</a:t>
            </a:fld>
            <a:endParaRPr lang="en-US">
              <a:latin typeface="Calibri" charset="0"/>
              <a:ea typeface="ＭＳ Ｐゴシック" charset="-128"/>
              <a:cs typeface="ＭＳ Ｐゴシック" charset="-128"/>
            </a:endParaRPr>
          </a:p>
        </p:txBody>
      </p:sp>
      <p:sp>
        <p:nvSpPr>
          <p:cNvPr id="37891" name="Slide Image Placeholder 1"/>
          <p:cNvSpPr>
            <a:spLocks noGrp="1" noRot="1" noChangeAspect="1" noTextEdit="1"/>
          </p:cNvSpPr>
          <p:nvPr>
            <p:ph type="sldImg"/>
          </p:nvPr>
        </p:nvSpPr>
        <p:spPr bwMode="auto">
          <a:xfrm>
            <a:off x="1104900" y="652463"/>
            <a:ext cx="4646613" cy="3484562"/>
          </a:xfrm>
          <a:noFill/>
          <a:ln>
            <a:solidFill>
              <a:srgbClr val="000000"/>
            </a:solidFill>
            <a:miter lim="800000"/>
            <a:headEnd/>
            <a:tailEnd/>
          </a:ln>
        </p:spPr>
      </p:sp>
      <p:sp>
        <p:nvSpPr>
          <p:cNvPr id="37892" name="Notes Placeholder 2"/>
          <p:cNvSpPr>
            <a:spLocks noGrp="1"/>
          </p:cNvSpPr>
          <p:nvPr>
            <p:ph type="body" idx="1"/>
          </p:nvPr>
        </p:nvSpPr>
        <p:spPr bwMode="auto">
          <a:xfrm>
            <a:off x="928688" y="4354513"/>
            <a:ext cx="5000625" cy="4137025"/>
          </a:xfrm>
          <a:noFill/>
        </p:spPr>
        <p:txBody>
          <a:bodyPr wrap="none" lIns="86493" tIns="43247" rIns="86493" bIns="43247" anchor="ctr"/>
          <a:lstStyle/>
          <a:p>
            <a:r>
              <a:rPr lang="en-US" dirty="0" smtClean="0"/>
              <a:t>Class: CONCEPTUAL</a:t>
            </a:r>
          </a:p>
          <a:p>
            <a:r>
              <a:rPr lang="en-US" dirty="0" smtClean="0"/>
              <a:t>Correct</a:t>
            </a:r>
            <a:r>
              <a:rPr lang="en-US" baseline="0" dirty="0" smtClean="0"/>
              <a:t> Answer: D</a:t>
            </a:r>
          </a:p>
          <a:p>
            <a:r>
              <a:rPr lang="en-US" baseline="0" dirty="0" smtClean="0"/>
              <a:t>_________________________________</a:t>
            </a:r>
            <a:endParaRPr lang="en-US" dirty="0" smtClean="0"/>
          </a:p>
          <a:p>
            <a:r>
              <a:rPr lang="en-US" dirty="0" smtClean="0"/>
              <a:t>Physics 3320 Fa11 (SJP) Lecture #23</a:t>
            </a:r>
          </a:p>
          <a:p>
            <a:r>
              <a:rPr lang="en-US" dirty="0" smtClean="0"/>
              <a:t>0, 6, 17, [[68]], 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#21</a:t>
            </a:r>
          </a:p>
          <a:p>
            <a:r>
              <a:rPr lang="en-US" dirty="0" smtClean="0"/>
              <a:t>6, 0, 9, [[85]], 0</a:t>
            </a:r>
          </a:p>
          <a:p>
            <a:r>
              <a:rPr lang="en-US" dirty="0" smtClean="0"/>
              <a:t>_________________________________</a:t>
            </a:r>
          </a:p>
          <a:p>
            <a:r>
              <a:rPr lang="en-US" b="1"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We have derived S, u, momentum, already in class. We have talked about time averaging</a:t>
            </a:r>
            <a:r>
              <a:rPr lang="en-US" baseline="0" dirty="0" smtClean="0"/>
              <a:t> too.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them which way the wave is propagating JUST from the picture (Poynting tells you) </a:t>
            </a:r>
          </a:p>
          <a:p>
            <a:endParaRPr lang="en-US" dirty="0" smtClean="0"/>
          </a:p>
          <a:p>
            <a:r>
              <a:rPr lang="en-US" dirty="0" smtClean="0"/>
              <a:t>Lots to discuss, it’s a nice question, although the notation has many screwy</a:t>
            </a:r>
            <a:r>
              <a:rPr lang="en-US" baseline="0" dirty="0" smtClean="0"/>
              <a:t> aspects. (You certainly don’t “see” the plane wave aspects. And the fact that E is being plotted along a y-axis measured in meters is also perhaps odd) </a:t>
            </a:r>
            <a:r>
              <a:rPr lang="en-US" dirty="0" smtClean="0"/>
              <a:t>. </a:t>
            </a:r>
          </a:p>
          <a:p>
            <a:endParaRPr lang="en-US" dirty="0" smtClean="0"/>
          </a:p>
          <a:p>
            <a:r>
              <a:rPr lang="en-US" baseline="0" dirty="0" smtClean="0"/>
              <a:t>I talked a bit about antennas for this one, described the orientation and locations to make it clear, and was explicit that “signal” here refers not to average E field (which is zero) but some measure of average energies. </a:t>
            </a:r>
          </a:p>
          <a:p>
            <a:endParaRPr lang="en-US" baseline="0" dirty="0" smtClean="0"/>
          </a:p>
          <a:p>
            <a:r>
              <a:rPr lang="en-US" baseline="0" dirty="0" smtClean="0"/>
              <a:t>They did OK, answer “3” was justified by not noting the “time averaging” effect, but they were mostly not getting tripped up by the “plane wave” nature here.  I “acted out” this field as best I could. </a:t>
            </a:r>
          </a:p>
          <a:p>
            <a:endParaRPr lang="en-US" dirty="0" smtClean="0"/>
          </a:p>
          <a:p>
            <a:r>
              <a:rPr lang="en-US" dirty="0" smtClean="0"/>
              <a:t>Exercise: WRITE</a:t>
            </a:r>
            <a:r>
              <a:rPr lang="en-US" baseline="0" dirty="0" smtClean="0"/>
              <a:t> THIS FIELD IN COMPLEX NOTATION  (Assume this is a snapshot at t=0). </a:t>
            </a:r>
          </a:p>
          <a:p>
            <a:r>
              <a:rPr lang="en-US" baseline="0" dirty="0" smtClean="0"/>
              <a:t>E = E0 </a:t>
            </a:r>
            <a:r>
              <a:rPr lang="en-US" baseline="0" dirty="0" err="1" smtClean="0"/>
              <a:t>yhat</a:t>
            </a:r>
            <a:r>
              <a:rPr lang="en-US" baseline="0" dirty="0" smtClean="0"/>
              <a:t> sin(2 pi x/lambda – </a:t>
            </a:r>
            <a:r>
              <a:rPr lang="en-US" baseline="0" dirty="0" err="1" smtClean="0"/>
              <a:t>wt</a:t>
            </a:r>
            <a:r>
              <a:rPr lang="en-US" baseline="0" dirty="0" smtClean="0"/>
              <a:t>) </a:t>
            </a:r>
            <a:endParaRPr lang="en-US" dirty="0" smtClean="0"/>
          </a:p>
          <a:p>
            <a:endParaRPr lang="en-US" dirty="0" smtClean="0"/>
          </a:p>
          <a:p>
            <a:r>
              <a:rPr lang="en-US" dirty="0" smtClean="0"/>
              <a:t>Notes</a:t>
            </a:r>
          </a:p>
          <a:p>
            <a:r>
              <a:rPr lang="en-US" b="1" dirty="0" smtClean="0"/>
              <a:t>Baily</a:t>
            </a:r>
            <a:r>
              <a:rPr lang="en-US" b="0" dirty="0" smtClean="0"/>
              <a:t>:</a:t>
            </a:r>
            <a:r>
              <a:rPr lang="en-US" b="0" baseline="0" dirty="0" smtClean="0"/>
              <a:t> </a:t>
            </a:r>
            <a:r>
              <a:rPr lang="en-US" sz="1200" b="0" kern="1200" baseline="0" dirty="0" smtClean="0">
                <a:solidFill>
                  <a:schemeClr val="tx1"/>
                </a:solidFill>
                <a:latin typeface="+mn-lt"/>
                <a:ea typeface="ＭＳ Ｐゴシック" pitchFamily="-106" charset="-128"/>
                <a:cs typeface="ＭＳ Ｐゴシック" pitchFamily="-106" charset="-128"/>
              </a:rPr>
              <a:t>This r</a:t>
            </a:r>
            <a:r>
              <a:rPr lang="en-US" sz="1200" kern="1200" dirty="0" smtClean="0">
                <a:solidFill>
                  <a:schemeClr val="tx1"/>
                </a:solidFill>
                <a:latin typeface="+mn-lt"/>
                <a:ea typeface="ＭＳ Ｐゴシック" pitchFamily="-106" charset="-128"/>
                <a:cs typeface="ＭＳ Ｐゴシック" pitchFamily="-106" charset="-128"/>
              </a:rPr>
              <a:t>epresentation is still confusing for them; seems they still misinterpret the field vectors to have some spatial extent that diminishes as you get farther from the axis – even when they’ve agreed</a:t>
            </a:r>
            <a:r>
              <a:rPr lang="en-US" sz="1200" kern="1200" baseline="0" dirty="0" smtClean="0">
                <a:solidFill>
                  <a:schemeClr val="tx1"/>
                </a:solidFill>
                <a:latin typeface="+mn-lt"/>
                <a:ea typeface="ＭＳ Ｐゴシック" pitchFamily="-106" charset="-128"/>
                <a:cs typeface="ＭＳ Ｐゴシック" pitchFamily="-106" charset="-128"/>
              </a:rPr>
              <a:t> before</a:t>
            </a:r>
            <a:r>
              <a:rPr lang="en-US" sz="1200" kern="1200" dirty="0" smtClean="0">
                <a:solidFill>
                  <a:schemeClr val="tx1"/>
                </a:solidFill>
                <a:latin typeface="+mn-lt"/>
                <a:ea typeface="ＭＳ Ｐゴシック" pitchFamily="-106" charset="-128"/>
                <a:cs typeface="ＭＳ Ｐゴシック" pitchFamily="-106" charset="-128"/>
              </a:rPr>
              <a:t> that the fields are constant in the plane.</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Students didn't end up voting in time, but the discussion was about whether or not the field "reached" antenna 4.  I asked the student to show me the z dependence in the formula and he knew there wasn't any but was still a bit puzzled.  The subsequent discussion cleared things up.</a:t>
            </a:r>
          </a:p>
          <a:p>
            <a:r>
              <a:rPr lang="en-US" sz="1200" b="0" kern="1200" dirty="0" smtClean="0">
                <a:solidFill>
                  <a:schemeClr val="tx1"/>
                </a:solidFill>
                <a:latin typeface="+mn-lt"/>
                <a:ea typeface="ＭＳ Ｐゴシック" pitchFamily="-106" charset="-128"/>
                <a:cs typeface="ＭＳ Ｐゴシック" pitchFamily="-106" charset="-128"/>
              </a:rPr>
              <a:t>__________________________________</a:t>
            </a:r>
          </a:p>
          <a:p>
            <a:endParaRPr lang="en-US" b="1" dirty="0" smtClean="0"/>
          </a:p>
          <a:p>
            <a:endParaRPr lang="en-US" b="1" dirty="0" smtClean="0"/>
          </a:p>
          <a:p>
            <a:r>
              <a:rPr lang="en-US" dirty="0" smtClean="0"/>
              <a:t>=================================</a:t>
            </a:r>
          </a:p>
          <a:p>
            <a:r>
              <a:rPr lang="en-US" dirty="0" smtClean="0"/>
              <a:t>USED </a:t>
            </a:r>
            <a:r>
              <a:rPr lang="en-US" dirty="0"/>
              <a:t>IN:  Spring 2009 (Rogers)</a:t>
            </a:r>
          </a:p>
          <a:p>
            <a:r>
              <a:rPr lang="en-US" dirty="0"/>
              <a:t>LECTURE NUMBER:  26</a:t>
            </a:r>
          </a:p>
          <a:p>
            <a:r>
              <a:rPr lang="en-US" dirty="0"/>
              <a:t>STUDENT RESPONSES: 9 % 9 % 11 % 70 % 0 % (SPRING 09)</a:t>
            </a:r>
          </a:p>
          <a:p>
            <a:r>
              <a:rPr lang="en-US" b="1" dirty="0"/>
              <a:t>INSTRUCTOR NOTES: </a:t>
            </a:r>
          </a:p>
          <a:p>
            <a:r>
              <a:rPr lang="en-US" dirty="0" smtClean="0">
                <a:ea typeface="ヒラギノ角ゴ Pro W3" charset="-128"/>
                <a:cs typeface="ヒラギノ角ゴ Pro W3" charset="-128"/>
              </a:rPr>
              <a:t>Written</a:t>
            </a:r>
            <a:r>
              <a:rPr lang="en-US" baseline="0" dirty="0" smtClean="0">
                <a:ea typeface="ヒラギノ角ゴ Pro W3" charset="-128"/>
                <a:cs typeface="ヒラギノ角ゴ Pro W3" charset="-128"/>
              </a:rPr>
              <a:t> by: University of Washington PEG group. </a:t>
            </a:r>
            <a:endParaRPr lang="en-US" dirty="0">
              <a:ea typeface="ヒラギノ角ゴ Pro W3" charset="-128"/>
              <a:cs typeface="ヒラギノ角ゴ Pro W3" charset="-128"/>
            </a:endParaRPr>
          </a:p>
          <a:p>
            <a:pPr eaLnBrk="1" hangingPunct="1"/>
            <a:endParaRPr lang="en-US" dirty="0">
              <a:ea typeface="ＭＳ Ｐゴシック" charset="-128"/>
              <a:cs typeface="ＭＳ Ｐゴシック" charset="-128"/>
            </a:endParaRPr>
          </a:p>
        </p:txBody>
      </p:sp>
      <p:sp>
        <p:nvSpPr>
          <p:cNvPr id="37893" name="Slide Number Placeholder 3"/>
          <p:cNvSpPr txBox="1">
            <a:spLocks noGrp="1"/>
          </p:cNvSpPr>
          <p:nvPr/>
        </p:nvSpPr>
        <p:spPr bwMode="auto">
          <a:xfrm>
            <a:off x="3857625" y="8709025"/>
            <a:ext cx="3000375" cy="434975"/>
          </a:xfrm>
          <a:prstGeom prst="rect">
            <a:avLst/>
          </a:prstGeom>
          <a:noFill/>
          <a:ln w="9525">
            <a:noFill/>
            <a:miter lim="800000"/>
            <a:headEnd/>
            <a:tailEnd/>
          </a:ln>
        </p:spPr>
        <p:txBody>
          <a:bodyPr wrap="none" lIns="86493" tIns="43247" rIns="86493" bIns="43247" anchor="b">
            <a:prstTxWarp prst="textNoShape">
              <a:avLst/>
            </a:prstTxWarp>
          </a:bodyPr>
          <a:lstStyle/>
          <a:p>
            <a:pPr algn="r" defTabSz="865188"/>
            <a:fld id="{882E9971-F2B1-CC4E-8827-0A773E9F8D9B}" type="slidenum">
              <a:rPr lang="en-US" sz="1100"/>
              <a:pPr algn="r" defTabSz="865188"/>
              <a:t>27</a:t>
            </a:fld>
            <a:endParaRPr lang="en-US" sz="1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a:t>
            </a:r>
            <a:r>
              <a:rPr lang="en-US" baseline="0" dirty="0" smtClean="0"/>
              <a:t> NOT A CLICKER</a:t>
            </a:r>
          </a:p>
          <a:p>
            <a:endParaRPr lang="en-US" dirty="0" smtClean="0"/>
          </a:p>
          <a:p>
            <a:r>
              <a:rPr lang="en-US" dirty="0" smtClean="0"/>
              <a:t>______________________________</a:t>
            </a:r>
          </a:p>
          <a:p>
            <a:r>
              <a:rPr lang="en-US" b="1" dirty="0" smtClean="0"/>
              <a:t>Fall 2011 Comments</a:t>
            </a:r>
          </a:p>
          <a:p>
            <a:r>
              <a:rPr lang="en-US" dirty="0" smtClean="0"/>
              <a:t>At this point I went to the</a:t>
            </a:r>
            <a:r>
              <a:rPr lang="en-US" baseline="0" dirty="0" smtClean="0"/>
              <a:t> web to show them the animation posted by one of the students. </a:t>
            </a:r>
          </a:p>
          <a:p>
            <a:r>
              <a:rPr lang="en-US" baseline="0" dirty="0" smtClean="0"/>
              <a:t>I asked them “Which is E, red or blue”? Took a moment, most got it (Red, look at the Poynting vector) </a:t>
            </a:r>
          </a:p>
          <a:p>
            <a:endParaRPr lang="en-US" baseline="0" dirty="0" smtClean="0"/>
          </a:p>
          <a:p>
            <a:r>
              <a:rPr lang="en-US" baseline="0" dirty="0" smtClean="0"/>
              <a:t>=============================</a:t>
            </a:r>
          </a:p>
          <a:p>
            <a:r>
              <a:rPr lang="en-US" baseline="0" dirty="0" smtClean="0"/>
              <a:t>Made by SJP, PHYS 3320 Fa11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28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9851345"/>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 NOT A CLICKER</a:t>
            </a:r>
          </a:p>
          <a:p>
            <a:endParaRPr lang="en-US" dirty="0" smtClean="0"/>
          </a:p>
          <a:p>
            <a:r>
              <a:rPr lang="en-US" dirty="0" smtClean="0"/>
              <a:t>_______________________________</a:t>
            </a:r>
          </a:p>
          <a:p>
            <a:r>
              <a:rPr lang="en-US" b="1" dirty="0" smtClean="0"/>
              <a:t>Fall</a:t>
            </a:r>
            <a:r>
              <a:rPr lang="en-US" b="1" baseline="0" dirty="0" smtClean="0"/>
              <a:t> 2011 Comments</a:t>
            </a:r>
            <a:endParaRPr lang="en-US" b="1" dirty="0" smtClean="0"/>
          </a:p>
          <a:p>
            <a:r>
              <a:rPr lang="en-US" dirty="0" smtClean="0"/>
              <a:t>See previous slide, this one helps show the “plane” aspect.</a:t>
            </a:r>
            <a:r>
              <a:rPr lang="en-US" baseline="0" dirty="0" smtClean="0"/>
              <a:t> </a:t>
            </a:r>
          </a:p>
          <a:p>
            <a:r>
              <a:rPr lang="en-US" baseline="0" dirty="0" smtClean="0"/>
              <a:t>(I asked them “what do red and blue mean here?” It’s not E and B now, it’s probably sign (direction ) of E) </a:t>
            </a:r>
            <a:endParaRPr lang="en-US" dirty="0" smtClean="0"/>
          </a:p>
          <a:p>
            <a:endParaRPr lang="en-US" dirty="0" smtClean="0"/>
          </a:p>
          <a:p>
            <a:endParaRPr lang="en-US" dirty="0" smtClean="0"/>
          </a:p>
          <a:p>
            <a:r>
              <a:rPr lang="en-US" dirty="0" smtClean="0"/>
              <a:t>==============================</a:t>
            </a:r>
          </a:p>
          <a:p>
            <a:r>
              <a:rPr lang="en-US" dirty="0" smtClean="0"/>
              <a:t>Made</a:t>
            </a:r>
            <a:r>
              <a:rPr lang="en-US" baseline="0" dirty="0" smtClean="0"/>
              <a:t> by SJP,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5995410"/>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APPLICATION</a:t>
            </a:r>
            <a:endParaRPr lang="en-US" dirty="0" smtClean="0"/>
          </a:p>
          <a:p>
            <a:r>
              <a:rPr lang="en-US" dirty="0" smtClean="0"/>
              <a:t>Correct</a:t>
            </a:r>
            <a:r>
              <a:rPr lang="en-US" baseline="0" dirty="0" smtClean="0"/>
              <a:t> Answer: A</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[[73]], 21, 6</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Many students had trouble seeing this, even after being reminded that parallel rays are focused to a single point by a lens.  Some seemed to be helped by asking about the light from a distant star, and whether those rays are effectively parallel.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573806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72AC010-A1E9-CF4E-920E-32D60E3C04FD}" type="slidenum">
              <a:rPr lang="en-US"/>
              <a:pPr/>
              <a:t>4</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CEFF4A3D-88AC-FA4E-A2FA-2857194E3786}" type="slidenum">
              <a:rPr lang="en-US" sz="1200">
                <a:latin typeface="Calibri" charset="0"/>
              </a:rPr>
              <a:pPr algn="r" eaLnBrk="1" hangingPunct="1"/>
              <a:t>4</a:t>
            </a:fld>
            <a:endParaRPr lang="en-US" sz="1200">
              <a:latin typeface="Calibri"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dirty="0" smtClean="0"/>
              <a:t>Class: MATH</a:t>
            </a:r>
          </a:p>
          <a:p>
            <a:r>
              <a:rPr lang="en-US" dirty="0" smtClean="0"/>
              <a:t>Correct</a:t>
            </a:r>
            <a:r>
              <a:rPr lang="en-US" baseline="0" dirty="0" smtClean="0"/>
              <a:t> Answer: D</a:t>
            </a:r>
            <a:endParaRPr lang="en-US" dirty="0" smtClean="0"/>
          </a:p>
          <a:p>
            <a:r>
              <a:rPr lang="en-US" dirty="0" smtClean="0"/>
              <a:t>___________________________________</a:t>
            </a:r>
          </a:p>
          <a:p>
            <a:r>
              <a:rPr lang="en-US" dirty="0" smtClean="0"/>
              <a:t>Physics 3320 Fa11</a:t>
            </a:r>
            <a:r>
              <a:rPr lang="en-US" baseline="0" dirty="0" smtClean="0"/>
              <a:t> (SJP) Lecture #21 – Guest Lecture = PB (Paul Beale)</a:t>
            </a:r>
            <a:endParaRPr lang="en-US" dirty="0" smtClean="0"/>
          </a:p>
          <a:p>
            <a:r>
              <a:rPr lang="en-US" dirty="0" smtClean="0"/>
              <a:t>12, 8, 4, [[76]], 0</a:t>
            </a:r>
          </a:p>
          <a:p>
            <a:r>
              <a:rPr lang="en-US" dirty="0" smtClean="0"/>
              <a:t>Physics 3320 Sp12</a:t>
            </a:r>
            <a:r>
              <a:rPr lang="en-US" baseline="0" dirty="0" smtClean="0"/>
              <a:t> (MD) Lecture #18</a:t>
            </a:r>
          </a:p>
          <a:p>
            <a:r>
              <a:rPr lang="en-US" baseline="0" dirty="0" smtClean="0"/>
              <a:t>3, 13, , [[83]], 0</a:t>
            </a:r>
            <a:endParaRPr lang="en-US" dirty="0" smtClean="0"/>
          </a:p>
          <a:p>
            <a:r>
              <a:rPr lang="en-US" dirty="0" smtClean="0"/>
              <a:t>___________________________________</a:t>
            </a:r>
          </a:p>
          <a:p>
            <a:r>
              <a:rPr lang="en-US" b="1" dirty="0" smtClean="0"/>
              <a:t>Fall</a:t>
            </a:r>
            <a:r>
              <a:rPr lang="en-US" b="1" baseline="0" dirty="0" smtClean="0"/>
              <a:t> 2011 Comments</a:t>
            </a:r>
            <a:endParaRPr lang="en-US" b="1" dirty="0" smtClean="0"/>
          </a:p>
          <a:p>
            <a:r>
              <a:rPr lang="en-US" dirty="0" smtClean="0"/>
              <a:t>Nice follow-up to Friday’s activity. Useful</a:t>
            </a:r>
            <a:r>
              <a:rPr lang="en-US" baseline="0" dirty="0" smtClean="0"/>
              <a:t> to talk about units (why do you need that “k” in A and B) and signs.</a:t>
            </a:r>
          </a:p>
          <a:p>
            <a:r>
              <a:rPr lang="en-US" baseline="0" dirty="0" smtClean="0"/>
              <a:t>I would ask what happens if you replace v with some other speed – to emphasize that ONLY waves traveling at “v” solve the wave eqn. </a:t>
            </a:r>
            <a:endParaRPr lang="en-US" dirty="0" smtClean="0"/>
          </a:p>
          <a:p>
            <a:endParaRPr lang="en-US" dirty="0" smtClean="0"/>
          </a:p>
          <a:p>
            <a:r>
              <a:rPr lang="en-US" dirty="0" smtClean="0"/>
              <a:t>Notes: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Baily:</a:t>
            </a:r>
            <a:r>
              <a:rPr lang="en-US" b="0" baseline="0" dirty="0" smtClean="0"/>
              <a:t> </a:t>
            </a:r>
            <a:r>
              <a:rPr lang="en-US" sz="1200" kern="1200" dirty="0" smtClean="0">
                <a:solidFill>
                  <a:schemeClr val="tx1"/>
                </a:solidFill>
                <a:latin typeface="+mn-lt"/>
                <a:ea typeface="+mn-ea"/>
                <a:cs typeface="+mn-cs"/>
              </a:rPr>
              <a:t>Some question of left-moving vs. right-moving – Paul was emphasizing the rule that same signs = left moving and opposite signs = right moving, but this seems</a:t>
            </a:r>
            <a:r>
              <a:rPr lang="en-US" sz="1200" kern="1200" baseline="0" dirty="0" smtClean="0">
                <a:solidFill>
                  <a:schemeClr val="tx1"/>
                </a:solidFill>
                <a:latin typeface="+mn-lt"/>
                <a:ea typeface="+mn-ea"/>
                <a:cs typeface="+mn-cs"/>
              </a:rPr>
              <a:t> like</a:t>
            </a:r>
            <a:r>
              <a:rPr lang="en-US" sz="1200" kern="1200" dirty="0" smtClean="0">
                <a:solidFill>
                  <a:schemeClr val="tx1"/>
                </a:solidFill>
                <a:latin typeface="+mn-lt"/>
                <a:ea typeface="+mn-ea"/>
                <a:cs typeface="+mn-cs"/>
              </a:rPr>
              <a:t> something to memorize, rather than sense-making.  Like better the emphasis on following the crest (what needs to happen to keep the argument zero as time passes).</a:t>
            </a:r>
            <a:endParaRPr lang="en-US" b="1" dirty="0" smtClean="0"/>
          </a:p>
          <a:p>
            <a:r>
              <a:rPr lang="en-US" b="0" dirty="0" smtClean="0"/>
              <a:t>___________________________________</a:t>
            </a:r>
          </a:p>
          <a:p>
            <a:endParaRPr lang="en-US" b="1" dirty="0" smtClean="0"/>
          </a:p>
          <a:p>
            <a:r>
              <a:rPr lang="en-US" dirty="0" smtClean="0"/>
              <a:t>=================================</a:t>
            </a:r>
          </a:p>
          <a:p>
            <a:r>
              <a:rPr lang="en-US" dirty="0" smtClean="0"/>
              <a:t>USED </a:t>
            </a:r>
            <a:r>
              <a:rPr lang="en-US" dirty="0"/>
              <a:t>IN:  Spring 2009 (Rogers)</a:t>
            </a:r>
          </a:p>
          <a:p>
            <a:r>
              <a:rPr lang="en-US" dirty="0"/>
              <a:t>LECTURE NUMBER:  25</a:t>
            </a:r>
          </a:p>
          <a:p>
            <a:r>
              <a:rPr lang="en-US" dirty="0"/>
              <a:t>STUDENT RESPONSES: 0 % 3 % 0 % </a:t>
            </a:r>
            <a:r>
              <a:rPr lang="en-US" b="1" dirty="0"/>
              <a:t>[[95 %]]</a:t>
            </a:r>
            <a:r>
              <a:rPr lang="en-US" dirty="0"/>
              <a:t> 3 % (SPRING 09)</a:t>
            </a:r>
          </a:p>
          <a:p>
            <a:r>
              <a:rPr lang="en-US" b="1" dirty="0"/>
              <a:t>INSTRUCTOR NOTES: </a:t>
            </a:r>
          </a:p>
          <a:p>
            <a:r>
              <a:rPr lang="en-US" dirty="0">
                <a:ea typeface="ヒラギノ角ゴ Pro W3" charset="-128"/>
                <a:cs typeface="ヒラギノ角ゴ Pro W3" charset="-128"/>
              </a:rPr>
              <a:t>WRITTEN BY:  Charles Rogers (CU-Boulder</a:t>
            </a:r>
            <a:r>
              <a:rPr lang="en-US" dirty="0" smtClean="0">
                <a:ea typeface="ヒラギノ角ゴ Pro W3" charset="-128"/>
                <a:cs typeface="ヒラギノ角ゴ Pro W3"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  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a:t>
            </a:r>
          </a:p>
          <a:p>
            <a:r>
              <a:rPr lang="en-US" dirty="0" smtClean="0"/>
              <a:t>Correct</a:t>
            </a:r>
            <a:r>
              <a:rPr lang="en-US" baseline="0" dirty="0" smtClean="0"/>
              <a:t> Answer: </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[[94]], 0, 6, 0, 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[[100]], 0, 00,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2002702"/>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 PHYSICS</a:t>
            </a:r>
          </a:p>
          <a:p>
            <a:r>
              <a:rPr lang="en-US" dirty="0" smtClean="0"/>
              <a:t>Correct</a:t>
            </a:r>
            <a:r>
              <a:rPr lang="en-US" baseline="0" dirty="0" smtClean="0"/>
              <a:t> Answer(s): B, C</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[[18]], 64, 18</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4, [[79]], 17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NOTE that this slide is animated, so there are 2 separate questions that use the same answer key.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Students have had difficulty seeing the “trick”, that when you take a derivative of the exponential, you’re just bringing down a component of </a:t>
            </a:r>
            <a:r>
              <a:rPr lang="en-US" b="0" baseline="0" dirty="0" err="1" smtClean="0"/>
              <a:t>k</a:t>
            </a:r>
            <a:r>
              <a:rPr lang="en-US" b="0" baseline="0" dirty="0" smtClean="0"/>
              <a:t>, so you can just replace the “del” with a “</a:t>
            </a:r>
            <a:r>
              <a:rPr lang="en-US" b="0" baseline="0" dirty="0" err="1" smtClean="0"/>
              <a:t>k</a:t>
            </a:r>
            <a:r>
              <a:rPr lang="en-US" b="0" baseline="0" dirty="0" smtClean="0"/>
              <a:t>” when taking the divergence or curl.  Good to be explicit about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2181102"/>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C</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20, 0, [[76]], 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Could change the diagram so that the dishes are on opposite sides, don’t need to worry about the idea that the first dish is somehow “blocking” the signal to the second dish.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5596177"/>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C</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20, [[72]], 4</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4759083"/>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CONCEPTUAL</a:t>
            </a:r>
            <a:endParaRPr lang="en-US" dirty="0" smtClean="0"/>
          </a:p>
          <a:p>
            <a:r>
              <a:rPr lang="en-US" dirty="0" smtClean="0"/>
              <a:t>Correct</a:t>
            </a:r>
            <a:r>
              <a:rPr lang="en-US" baseline="0" dirty="0" smtClean="0"/>
              <a:t> Answer: B</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#22 (end of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38, [[63]]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#23 (beg of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[[100]], 0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7238193"/>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A</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[[94]], 6,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3260129"/>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a:t>
            </a:r>
            <a:r>
              <a:rPr lang="en-US" baseline="0" dirty="0" smtClean="0"/>
              <a:t> PHYSICS</a:t>
            </a:r>
            <a:endParaRPr lang="en-US" dirty="0" smtClean="0"/>
          </a:p>
          <a:p>
            <a:r>
              <a:rPr lang="en-US" dirty="0" smtClean="0"/>
              <a:t>Correct</a:t>
            </a:r>
            <a:r>
              <a:rPr lang="en-US" baseline="0" dirty="0" smtClean="0"/>
              <a:t> Answer: B</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6, [[94]],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523644"/>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D</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9, 33, [[58]]</a:t>
            </a:r>
            <a:br>
              <a:rPr lang="en-US" baseline="0" dirty="0" smtClean="0"/>
            </a:b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38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7200734"/>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p>
          <a:p>
            <a:pPr eaLnBrk="1" hangingPunct="1"/>
            <a:r>
              <a:rPr lang="en-US" baseline="0" dirty="0" smtClean="0">
                <a:ea typeface="ＭＳ Ｐゴシック" charset="-128"/>
                <a:cs typeface="ＭＳ Ｐゴシック" charset="-128"/>
              </a:rPr>
              <a:t>Correct Answer: A</a:t>
            </a:r>
          </a:p>
          <a:p>
            <a:pPr eaLnBrk="1" hangingPunct="1"/>
            <a:r>
              <a:rPr lang="en-US" baseline="0" dirty="0" smtClean="0">
                <a:ea typeface="ＭＳ Ｐゴシック" charset="-128"/>
                <a:cs typeface="ＭＳ Ｐゴシック" charset="-128"/>
              </a:rPr>
              <a:t>___________________________</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Fall 2011: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___________________________</a:t>
            </a:r>
          </a:p>
          <a:p>
            <a:pPr eaLnBrk="1" hangingPunct="1"/>
            <a:r>
              <a:rPr lang="en-US" baseline="0" dirty="0" smtClean="0">
                <a:ea typeface="ＭＳ Ｐゴシック" charset="-128"/>
                <a:cs typeface="ＭＳ Ｐゴシック" charset="-128"/>
              </a:rPr>
              <a:t>From  </a:t>
            </a:r>
            <a:r>
              <a:rPr lang="en-US" dirty="0" smtClean="0">
                <a:ea typeface="ＭＳ Ｐゴシック" charset="-128"/>
                <a:cs typeface="ＭＳ Ｐゴシック" charset="-128"/>
              </a:rPr>
              <a:t>ERK Fall 2009</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a:t>
            </a:r>
            <a:r>
              <a:rPr lang="en-US" baseline="0" dirty="0" smtClean="0"/>
              <a:t> PHYSICS</a:t>
            </a:r>
            <a:endParaRPr lang="en-US" dirty="0" smtClean="0"/>
          </a:p>
          <a:p>
            <a:r>
              <a:rPr lang="en-US" dirty="0" smtClean="0"/>
              <a:t>Correct</a:t>
            </a:r>
            <a:r>
              <a:rPr lang="en-US" baseline="0" dirty="0" smtClean="0"/>
              <a:t> Answer: A</a:t>
            </a:r>
          </a:p>
          <a:p>
            <a:r>
              <a:rPr lang="en-US" baseline="0" dirty="0" smtClean="0"/>
              <a:t>_________________________________</a:t>
            </a:r>
            <a:endParaRPr lang="en-US" dirty="0" smtClean="0"/>
          </a:p>
          <a:p>
            <a:r>
              <a:rPr lang="en-US" dirty="0" smtClean="0"/>
              <a:t>Physics 3320 Fa11 (SJP) Lecture #24</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[[79]], 4, 17,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 had a good discussion about phases, about whether sign is “a phase”, (I said yes, it’s pi) about the fact that k’s are real (and by our conventions here, POSITIVE)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When get to limiting case of k1&lt;&lt;k2, I got them to argue that this means “high speed into lower speed”, like a light string into a very heavy one. One student was confused about how it could be that you get any motion in the transmitted wave, which was precisely the point, in this case, At is SMALL. But then he was baffled by how the heavy string could barely move when the light string had a big motion,.. Unless (he realized) the JUNCTION point didn’t move yet. That was the perfect intro to the </a:t>
            </a:r>
            <a:r>
              <a:rPr lang="en-US" baseline="0" dirty="0" err="1" smtClean="0"/>
              <a:t>sims</a:t>
            </a:r>
            <a:r>
              <a:rPr lang="en-US" baseline="0" dirty="0" smtClean="0"/>
              <a:t>, so I showed them:</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http://www.walter-fendt.de/ph14e/stwaverefl.htm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 recommend setting it up before class, let it run till it’s 2/3 of the way across the screen, because it’s slow, and then pause it before class)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And, PhET “wave on a string”  (Set no damping, moderate tension, “pulse” mode. Start with open window, so you can see lambda*f = v effects (changing speed means changing lambda, NOT f), and then check out the two reflection modes. (Fixed or loose ends) and relate back to this formula for reflected wave.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Notes: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ＭＳ Ｐゴシック" pitchFamily="-106" charset="-128"/>
                <a:cs typeface="ＭＳ Ｐゴシック" pitchFamily="-106" charset="-128"/>
              </a:rPr>
              <a:t>Baily: </a:t>
            </a:r>
            <a:r>
              <a:rPr lang="en-US" sz="1200" kern="1200" baseline="0" dirty="0" smtClean="0">
                <a:solidFill>
                  <a:schemeClr val="tx1"/>
                </a:solidFill>
                <a:latin typeface="+mn-lt"/>
                <a:ea typeface="ＭＳ Ｐゴシック" pitchFamily="-106" charset="-128"/>
                <a:cs typeface="ＭＳ Ｐゴシック" pitchFamily="-106" charset="-128"/>
              </a:rPr>
              <a:t>Students discussing amongst themselves didn’t lead to any change in voting.</a:t>
            </a:r>
            <a:endParaRPr lang="en-US" sz="1200" kern="120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I heard a couple of arguments that since k1 and k2 are probably not negative, the phase couldn't change. Another student said that since 2k1/(k1+k2) is positive, the </a:t>
            </a:r>
            <a:r>
              <a:rPr lang="en-US" sz="1200" b="0" kern="1200" dirty="0" err="1" smtClean="0">
                <a:solidFill>
                  <a:schemeClr val="tx1"/>
                </a:solidFill>
                <a:latin typeface="+mn-lt"/>
                <a:ea typeface="ＭＳ Ｐゴシック" pitchFamily="-106" charset="-128"/>
                <a:cs typeface="ＭＳ Ｐゴシック" pitchFamily="-106" charset="-128"/>
              </a:rPr>
              <a:t>exp</a:t>
            </a:r>
            <a:r>
              <a:rPr lang="en-US" sz="1200" b="0" kern="1200" dirty="0" smtClean="0">
                <a:solidFill>
                  <a:schemeClr val="tx1"/>
                </a:solidFill>
                <a:latin typeface="+mn-lt"/>
                <a:ea typeface="ＭＳ Ｐゴシック" pitchFamily="-106" charset="-128"/>
                <a:cs typeface="ＭＳ Ｐゴシック" pitchFamily="-106" charset="-128"/>
              </a:rPr>
              <a:t>(</a:t>
            </a:r>
            <a:r>
              <a:rPr lang="en-US" sz="1200" b="0" kern="1200" dirty="0" err="1" smtClean="0">
                <a:solidFill>
                  <a:schemeClr val="tx1"/>
                </a:solidFill>
                <a:latin typeface="+mn-lt"/>
                <a:ea typeface="ＭＳ Ｐゴシック" pitchFamily="-106" charset="-128"/>
                <a:cs typeface="ＭＳ Ｐゴシック" pitchFamily="-106" charset="-128"/>
              </a:rPr>
              <a:t>iø</a:t>
            </a:r>
            <a:r>
              <a:rPr lang="en-US" sz="1200" b="0" kern="1200" dirty="0" smtClean="0">
                <a:solidFill>
                  <a:schemeClr val="tx1"/>
                </a:solidFill>
                <a:latin typeface="+mn-lt"/>
                <a:ea typeface="ＭＳ Ｐゴシック" pitchFamily="-106" charset="-128"/>
                <a:cs typeface="ＭＳ Ｐゴシック" pitchFamily="-106" charset="-128"/>
              </a:rPr>
              <a:t>) term would have to be the same.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40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159270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72AC010-A1E9-CF4E-920E-32D60E3C04FD}" type="slidenum">
              <a:rPr lang="en-US"/>
              <a:pPr/>
              <a:t>5</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CEFF4A3D-88AC-FA4E-A2FA-2857194E3786}" type="slidenum">
              <a:rPr lang="en-US" sz="1200">
                <a:latin typeface="Calibri" charset="0"/>
              </a:rPr>
              <a:pPr algn="r" eaLnBrk="1" hangingPunct="1"/>
              <a:t>5</a:t>
            </a:fld>
            <a:endParaRPr lang="en-US" sz="1200">
              <a:latin typeface="Calibri"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dirty="0" smtClean="0"/>
              <a:t>Answer</a:t>
            </a:r>
            <a:r>
              <a:rPr lang="en-US" baseline="0" dirty="0" smtClean="0"/>
              <a:t> to previous slide</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MATH/ PHYSICS</a:t>
            </a:r>
          </a:p>
          <a:p>
            <a:r>
              <a:rPr lang="en-US" baseline="0" dirty="0" smtClean="0"/>
              <a:t>Correct Answer: </a:t>
            </a:r>
          </a:p>
          <a:p>
            <a:r>
              <a:rPr lang="en-US" baseline="0" dirty="0" smtClean="0"/>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a:t>
            </a:r>
            <a:r>
              <a:rPr lang="en-US" baseline="0" dirty="0" smtClean="0"/>
              <a:t> 3320 Fa11 (SJP) Lecture #24</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Did not click, but we discussed this at length, see previous clicker question.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http://</a:t>
            </a:r>
            <a:r>
              <a:rPr lang="en-US" baseline="0" dirty="0" err="1" smtClean="0"/>
              <a:t>www.walter-fendt.de</a:t>
            </a:r>
            <a:r>
              <a:rPr lang="en-US" baseline="0" dirty="0" smtClean="0"/>
              <a:t>/ph14e/</a:t>
            </a:r>
            <a:r>
              <a:rPr lang="en-US" baseline="0" dirty="0" err="1" smtClean="0"/>
              <a:t>stwaverefl.htm</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41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1592703"/>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Number Placeholder 7"/>
          <p:cNvSpPr>
            <a:spLocks noGrp="1" noChangeArrowheads="1"/>
          </p:cNvSpPr>
          <p:nvPr>
            <p:ph type="sldNum" sz="quarter" idx="5"/>
          </p:nvPr>
        </p:nvSpPr>
        <p:spPr bwMode="auto">
          <a:noFill/>
          <a:ln>
            <a:miter lim="800000"/>
            <a:headEnd/>
            <a:tailEnd/>
          </a:ln>
        </p:spPr>
        <p:txBody>
          <a:bodyPr/>
          <a:lstStyle/>
          <a:p>
            <a:fld id="{081CE408-DD4B-E54E-B38A-E543E38BFD2E}" type="slidenum">
              <a:rPr lang="en-US">
                <a:latin typeface="Calibri" charset="0"/>
                <a:ea typeface="ＭＳ Ｐゴシック" charset="-128"/>
                <a:cs typeface="ＭＳ Ｐゴシック" charset="-128"/>
              </a:rPr>
              <a:pPr/>
              <a:t>42</a:t>
            </a:fld>
            <a:endParaRPr lang="en-US">
              <a:latin typeface="Calibri" charset="0"/>
              <a:ea typeface="ＭＳ Ｐゴシック" charset="-128"/>
              <a:cs typeface="ＭＳ Ｐゴシック" charset="-128"/>
            </a:endParaRPr>
          </a:p>
        </p:txBody>
      </p:sp>
      <p:sp>
        <p:nvSpPr>
          <p:cNvPr id="37891" name="Slide Image Placeholder 1"/>
          <p:cNvSpPr>
            <a:spLocks noGrp="1" noRot="1" noChangeAspect="1" noTextEdit="1"/>
          </p:cNvSpPr>
          <p:nvPr>
            <p:ph type="sldImg"/>
          </p:nvPr>
        </p:nvSpPr>
        <p:spPr bwMode="auto">
          <a:xfrm>
            <a:off x="1104900" y="652463"/>
            <a:ext cx="4646613" cy="3484562"/>
          </a:xfrm>
          <a:noFill/>
          <a:ln>
            <a:solidFill>
              <a:srgbClr val="000000"/>
            </a:solidFill>
            <a:miter lim="800000"/>
            <a:headEnd/>
            <a:tailEnd/>
          </a:ln>
        </p:spPr>
      </p:sp>
      <p:sp>
        <p:nvSpPr>
          <p:cNvPr id="37892" name="Notes Placeholder 2"/>
          <p:cNvSpPr>
            <a:spLocks noGrp="1"/>
          </p:cNvSpPr>
          <p:nvPr>
            <p:ph type="body" idx="1"/>
          </p:nvPr>
        </p:nvSpPr>
        <p:spPr bwMode="auto">
          <a:xfrm>
            <a:off x="928688" y="4354513"/>
            <a:ext cx="5000625" cy="4137025"/>
          </a:xfrm>
          <a:noFill/>
        </p:spPr>
        <p:txBody>
          <a:bodyPr wrap="none" lIns="86493" tIns="43247" rIns="86493" bIns="43247" anchor="ct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ACTIVITY</a:t>
            </a:r>
            <a:r>
              <a:rPr lang="en-US" baseline="0" dirty="0" smtClean="0"/>
              <a:t> – NOT A CLICKER</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Fall</a:t>
            </a:r>
            <a:r>
              <a:rPr lang="en-US" b="1" baseline="0" dirty="0" smtClean="0"/>
              <a:t> 2011 Comments</a:t>
            </a:r>
          </a:p>
          <a:p>
            <a:r>
              <a:rPr lang="en-US" baseline="0" dirty="0" smtClean="0"/>
              <a:t>This was a ~5+ minute activity (which ended up taking longer), to just get them to write out these fields in complete detail, so nothing is “hidden” in the notation. </a:t>
            </a:r>
          </a:p>
          <a:p>
            <a:r>
              <a:rPr lang="en-US" baseline="0" dirty="0" smtClean="0"/>
              <a:t>Good discussion of the phase, they actually struggled a bit deriving omega, there is STILL some residual confusion about distinguishing direction of travel and polarization direction. </a:t>
            </a:r>
          </a:p>
          <a:p>
            <a:r>
              <a:rPr lang="en-US" baseline="0" dirty="0" smtClean="0"/>
              <a:t>Can discuss how we know the “k” is positive (use </a:t>
            </a:r>
            <a:r>
              <a:rPr lang="en-US" baseline="0" dirty="0" err="1" smtClean="0"/>
              <a:t>Poynting</a:t>
            </a:r>
            <a:r>
              <a:rPr lang="en-US" baseline="0" dirty="0" smtClean="0"/>
              <a:t> vector)</a:t>
            </a:r>
          </a:p>
          <a:p>
            <a:r>
              <a:rPr lang="en-US" baseline="0" dirty="0" smtClean="0"/>
              <a:t>Also pointed out the curiosity of plotting E0 on the y-axis, but E0 does not have units of meters (!) (The y axis is showing DIRECTION of E, but the SCALE is showing the STRENGTH of E, it’s all part of what’s funny about this picture)</a:t>
            </a:r>
          </a:p>
          <a:p>
            <a:r>
              <a:rPr lang="en-US" baseline="0" dirty="0" smtClean="0"/>
              <a:t>Also pointed out that the “plane wave” nature is not clearly shown in this image. </a:t>
            </a:r>
          </a:p>
          <a:p>
            <a:endParaRPr lang="en-US" dirty="0" smtClean="0"/>
          </a:p>
          <a:p>
            <a:r>
              <a:rPr lang="en-US" dirty="0" smtClean="0"/>
              <a:t>Exercise: WRITE</a:t>
            </a:r>
            <a:r>
              <a:rPr lang="en-US" baseline="0" dirty="0" smtClean="0"/>
              <a:t> THIS FIELD IN COMPLEX NOTATION  (Assume this is a snapshot at t=0). </a:t>
            </a:r>
          </a:p>
          <a:p>
            <a:r>
              <a:rPr lang="en-US" baseline="0" dirty="0" smtClean="0"/>
              <a:t>E = E0 </a:t>
            </a:r>
            <a:r>
              <a:rPr lang="en-US" baseline="0" dirty="0" err="1" smtClean="0"/>
              <a:t>exp</a:t>
            </a:r>
            <a:r>
              <a:rPr lang="en-US" baseline="0" dirty="0" smtClean="0"/>
              <a:t>(-I pi/2) </a:t>
            </a:r>
            <a:r>
              <a:rPr lang="en-US" baseline="0" dirty="0" err="1" smtClean="0"/>
              <a:t>yhat</a:t>
            </a:r>
            <a:r>
              <a:rPr lang="en-US" baseline="0" dirty="0" smtClean="0"/>
              <a:t> </a:t>
            </a:r>
            <a:r>
              <a:rPr lang="en-US" baseline="0" dirty="0" err="1" smtClean="0"/>
              <a:t>exp</a:t>
            </a:r>
            <a:r>
              <a:rPr lang="en-US" baseline="0" dirty="0" smtClean="0"/>
              <a:t>(2 pi x/lambda – </a:t>
            </a:r>
            <a:r>
              <a:rPr lang="en-US" baseline="0" dirty="0" err="1" smtClean="0"/>
              <a:t>wt</a:t>
            </a:r>
            <a:r>
              <a:rPr lang="en-US" baseline="0" dirty="0" smtClean="0"/>
              <a:t>) , with omega = </a:t>
            </a:r>
            <a:r>
              <a:rPr lang="en-US" baseline="0" dirty="0" err="1" smtClean="0"/>
              <a:t>ck</a:t>
            </a:r>
            <a:r>
              <a:rPr lang="en-US" baseline="0" dirty="0" smtClean="0"/>
              <a:t> = c (2 pi/lambda) </a:t>
            </a:r>
          </a:p>
          <a:p>
            <a:endParaRPr lang="en-US" baseline="0" dirty="0" smtClean="0"/>
          </a:p>
          <a:p>
            <a:r>
              <a:rPr lang="en-US" baseline="0" dirty="0" smtClean="0"/>
              <a:t>B = E0/c </a:t>
            </a:r>
            <a:r>
              <a:rPr lang="en-US" baseline="0" dirty="0" err="1" smtClean="0"/>
              <a:t>zhat</a:t>
            </a:r>
            <a:r>
              <a:rPr lang="en-US" baseline="0" dirty="0" smtClean="0"/>
              <a:t>  (</a:t>
            </a:r>
            <a:r>
              <a:rPr lang="en-US" baseline="0" dirty="0" err="1" smtClean="0"/>
              <a:t>etc</a:t>
            </a:r>
            <a:r>
              <a:rPr lang="en-US" baseline="0" dirty="0" smtClean="0"/>
              <a:t>) </a:t>
            </a:r>
            <a:endParaRPr lang="en-US" dirty="0" smtClean="0"/>
          </a:p>
          <a:p>
            <a:endParaRPr lang="en-US" dirty="0" smtClean="0"/>
          </a:p>
          <a:p>
            <a:r>
              <a:rPr lang="en-US" dirty="0" smtClean="0"/>
              <a:t>=================================</a:t>
            </a:r>
          </a:p>
          <a:p>
            <a:r>
              <a:rPr lang="en-US" dirty="0" smtClean="0"/>
              <a:t>Written by SJP in</a:t>
            </a:r>
            <a:r>
              <a:rPr lang="en-US" baseline="0" dirty="0" smtClean="0"/>
              <a:t> PHYS 3320 Fa11</a:t>
            </a:r>
          </a:p>
          <a:p>
            <a:endParaRPr lang="en-US" baseline="0" dirty="0" smtClean="0"/>
          </a:p>
          <a:p>
            <a:endParaRPr lang="en-US" dirty="0" smtClean="0"/>
          </a:p>
        </p:txBody>
      </p:sp>
      <p:sp>
        <p:nvSpPr>
          <p:cNvPr id="37893" name="Slide Number Placeholder 3"/>
          <p:cNvSpPr txBox="1">
            <a:spLocks noGrp="1"/>
          </p:cNvSpPr>
          <p:nvPr/>
        </p:nvSpPr>
        <p:spPr bwMode="auto">
          <a:xfrm>
            <a:off x="3857625" y="8709025"/>
            <a:ext cx="3000375" cy="434975"/>
          </a:xfrm>
          <a:prstGeom prst="rect">
            <a:avLst/>
          </a:prstGeom>
          <a:noFill/>
          <a:ln w="9525">
            <a:noFill/>
            <a:miter lim="800000"/>
            <a:headEnd/>
            <a:tailEnd/>
          </a:ln>
        </p:spPr>
        <p:txBody>
          <a:bodyPr wrap="none" lIns="86493" tIns="43247" rIns="86493" bIns="43247" anchor="b">
            <a:prstTxWarp prst="textNoShape">
              <a:avLst/>
            </a:prstTxWarp>
          </a:bodyPr>
          <a:lstStyle/>
          <a:p>
            <a:pPr algn="r" defTabSz="865188"/>
            <a:fld id="{882E9971-F2B1-CC4E-8827-0A773E9F8D9B}" type="slidenum">
              <a:rPr lang="en-US" sz="1100"/>
              <a:pPr algn="r" defTabSz="865188"/>
              <a:t>42</a:t>
            </a:fld>
            <a:endParaRPr lang="en-US" sz="11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8369A8C-3563-724E-8B74-781BF9D2410E}" type="slidenum">
              <a:rPr lang="en-US"/>
              <a:pPr/>
              <a:t>43</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34C3A82A-F523-5849-84E9-905BED056746}" type="slidenum">
              <a:rPr lang="en-US" sz="1200">
                <a:latin typeface="Calibri" charset="0"/>
              </a:rPr>
              <a:pPr algn="r" eaLnBrk="1" hangingPunct="1"/>
              <a:t>43</a:t>
            </a:fld>
            <a:endParaRPr lang="en-US" sz="1200">
              <a:latin typeface="Calibri"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p:txBody>
          <a:bodyPr/>
          <a:lstStyle/>
          <a:p>
            <a:r>
              <a:rPr lang="en-US" dirty="0" smtClean="0"/>
              <a:t>Class:</a:t>
            </a:r>
            <a:r>
              <a:rPr lang="en-US" baseline="0" dirty="0" smtClean="0"/>
              <a:t> CONCEPTUAL</a:t>
            </a:r>
          </a:p>
          <a:p>
            <a:r>
              <a:rPr lang="en-US" baseline="0" dirty="0" smtClean="0"/>
              <a:t>Correct Answer: D</a:t>
            </a:r>
          </a:p>
          <a:p>
            <a:r>
              <a:rPr lang="en-US" baseline="0" dirty="0" smtClean="0"/>
              <a:t>_______________________________</a:t>
            </a:r>
          </a:p>
          <a:p>
            <a:endParaRPr lang="en-US" baseline="0" dirty="0" smtClean="0"/>
          </a:p>
          <a:p>
            <a:r>
              <a:rPr lang="en-US" baseline="0" dirty="0" smtClean="0"/>
              <a:t>Fall 2011: Not used</a:t>
            </a:r>
          </a:p>
          <a:p>
            <a:endParaRPr lang="en-US" baseline="0" dirty="0" smtClean="0"/>
          </a:p>
          <a:p>
            <a:r>
              <a:rPr lang="en-US" baseline="0" dirty="0" smtClean="0"/>
              <a:t>==============================</a:t>
            </a:r>
            <a:endParaRPr lang="en-US" dirty="0" smtClean="0"/>
          </a:p>
          <a:p>
            <a:r>
              <a:rPr lang="en-US" dirty="0" smtClean="0"/>
              <a:t>USED </a:t>
            </a:r>
            <a:r>
              <a:rPr lang="en-US" dirty="0"/>
              <a:t>IN:  Spring 2009 (Rogers)</a:t>
            </a:r>
          </a:p>
          <a:p>
            <a:r>
              <a:rPr lang="en-US" dirty="0"/>
              <a:t>LECTURE NUMBER:  28</a:t>
            </a:r>
          </a:p>
          <a:p>
            <a:r>
              <a:rPr lang="en-US" dirty="0"/>
              <a:t>STUDENT RESPONSES: 21 % 21 % 29 % </a:t>
            </a:r>
            <a:r>
              <a:rPr lang="en-US" b="1" dirty="0"/>
              <a:t>[[7 %]]</a:t>
            </a:r>
            <a:r>
              <a:rPr lang="en-US" dirty="0"/>
              <a:t> 21 % (SPRING 09)</a:t>
            </a:r>
          </a:p>
          <a:p>
            <a:r>
              <a:rPr lang="en-US" b="1" dirty="0"/>
              <a:t>INSTRUCTOR NOTES: </a:t>
            </a:r>
          </a:p>
          <a:p>
            <a:r>
              <a:rPr lang="en-US" dirty="0">
                <a:ea typeface="ヒラギノ角ゴ Pro W3" charset="-128"/>
                <a:cs typeface="ヒラギノ角ゴ Pro W3" charset="-128"/>
              </a:rPr>
              <a:t>WRITTEN BY:  Charles Rogers (CU-Boulder)</a:t>
            </a:r>
          </a:p>
          <a:p>
            <a:endParaRPr lang="en-US" dirty="0">
              <a:latin typeface="Courier New"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B</a:t>
            </a:r>
          </a:p>
          <a:p>
            <a:r>
              <a:rPr lang="en-US" baseline="0" dirty="0" smtClean="0"/>
              <a:t>_________________________________</a:t>
            </a:r>
            <a:endParaRPr lang="en-US" dirty="0" smtClean="0"/>
          </a:p>
          <a:p>
            <a:r>
              <a:rPr lang="en-US" dirty="0" smtClean="0"/>
              <a:t>Physics 3320 Fa11 (SJP) Lecture #24</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17, [[63]], 17, 0, 4  (Not sure what the one vote for answer E means </a:t>
            </a:r>
            <a:r>
              <a:rPr lang="en-US" baseline="0" dirty="0" smtClean="0">
                <a:sym typeface="Wingdings"/>
              </a:rPr>
              <a:t></a:t>
            </a: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Some students found the formula D = epsilon E on the back flyleaf and then concluded “yes, always”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My answer is B) If the material is LINEAR and HOMOGENEOUS, then you can make this argument (in the bulk)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This is a lead-in to the derivation of the wave equation in matter.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Notes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LA:</a:t>
            </a:r>
            <a:r>
              <a:rPr lang="en-US" b="0" baseline="0" dirty="0" smtClean="0"/>
              <a:t> The student next to me </a:t>
            </a:r>
            <a:r>
              <a:rPr lang="en-US" sz="1200" kern="1200" dirty="0" smtClean="0">
                <a:solidFill>
                  <a:schemeClr val="tx1"/>
                </a:solidFill>
                <a:latin typeface="+mn-lt"/>
                <a:ea typeface="ＭＳ Ｐゴシック" pitchFamily="-106" charset="-128"/>
                <a:cs typeface="ＭＳ Ｐゴシック" pitchFamily="-106" charset="-128"/>
              </a:rPr>
              <a:t>didn't have much difficulty with this one. It was difficult to get a conversation going, but it appeared that others were on the right track as well.</a:t>
            </a:r>
            <a:endParaRPr lang="en-US" sz="1200" b="1" kern="1200" dirty="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mn-lt"/>
                <a:ea typeface="ＭＳ Ｐゴシック" pitchFamily="-106" charset="-128"/>
                <a:cs typeface="ＭＳ Ｐゴシック" pitchFamily="-106"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mn-lt"/>
                <a:ea typeface="ＭＳ Ｐゴシック" pitchFamily="-106" charset="-128"/>
                <a:cs typeface="ＭＳ Ｐゴシック" pitchFamily="-106" charset="-128"/>
              </a:rPr>
              <a:t>Written</a:t>
            </a:r>
            <a:r>
              <a:rPr lang="en-US" sz="1200" b="0" kern="1200" baseline="0" dirty="0" smtClean="0">
                <a:solidFill>
                  <a:schemeClr val="tx1"/>
                </a:solidFill>
                <a:latin typeface="+mn-lt"/>
                <a:ea typeface="ＭＳ Ｐゴシック" pitchFamily="-106" charset="-128"/>
                <a:cs typeface="ＭＳ Ｐゴシック" pitchFamily="-106" charset="-128"/>
              </a:rPr>
              <a:t> by SJP in PHYS 3320 Fa11</a:t>
            </a:r>
            <a:endParaRPr lang="en-US" sz="1200" b="0" kern="1200" dirty="0" smtClean="0">
              <a:solidFill>
                <a:schemeClr val="tx1"/>
              </a:solidFill>
              <a:latin typeface="+mn-lt"/>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44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8832461"/>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B</a:t>
            </a:r>
          </a:p>
          <a:p>
            <a:r>
              <a:rPr lang="en-US" baseline="0" dirty="0" smtClean="0"/>
              <a:t>__________________________________</a:t>
            </a:r>
          </a:p>
          <a:p>
            <a:r>
              <a:rPr lang="en-US" baseline="0" dirty="0" smtClean="0"/>
              <a:t>Physics 3320 Fa11 (SJP) Lecture #25</a:t>
            </a:r>
            <a:endParaRPr lang="en-US" dirty="0" smtClean="0"/>
          </a:p>
          <a:p>
            <a:r>
              <a:rPr lang="en-US" dirty="0" smtClean="0"/>
              <a:t>8, [[88]], 4, 0, 0</a:t>
            </a:r>
          </a:p>
          <a:p>
            <a:r>
              <a:rPr lang="en-US" dirty="0" smtClean="0"/>
              <a:t>__________________________________</a:t>
            </a:r>
          </a:p>
          <a:p>
            <a:r>
              <a:rPr lang="en-US" b="1" dirty="0" smtClean="0"/>
              <a:t>Fall 2011 Comments</a:t>
            </a:r>
          </a:p>
          <a:p>
            <a:r>
              <a:rPr lang="en-US" dirty="0" smtClean="0"/>
              <a:t>Started class with this, but few</a:t>
            </a:r>
            <a:r>
              <a:rPr lang="en-US" baseline="0" dirty="0" smtClean="0"/>
              <a:t> voted. I spent a few minutes talking through what it meant, where it came from. Then collected votes – not much difficulty here, they seem to have this basic idea down. </a:t>
            </a:r>
          </a:p>
          <a:p>
            <a:endParaRPr lang="en-US" baseline="0" dirty="0" smtClean="0"/>
          </a:p>
          <a:p>
            <a:r>
              <a:rPr lang="en-US" baseline="0" dirty="0" smtClean="0"/>
              <a:t>Notes</a:t>
            </a:r>
          </a:p>
          <a:p>
            <a:r>
              <a:rPr lang="en-US" b="1" baseline="0" dirty="0" smtClean="0"/>
              <a:t>Rehn</a:t>
            </a:r>
            <a:r>
              <a:rPr lang="en-US" baseline="0" dirty="0" smtClean="0"/>
              <a:t>: Students weren’t </a:t>
            </a:r>
            <a:r>
              <a:rPr lang="en-US" sz="1200" kern="1200" dirty="0" smtClean="0">
                <a:solidFill>
                  <a:schemeClr val="tx1"/>
                </a:solidFill>
                <a:latin typeface="+mn-lt"/>
                <a:ea typeface="ＭＳ Ｐゴシック" pitchFamily="-106" charset="-128"/>
                <a:cs typeface="ＭＳ Ｐゴシック" pitchFamily="-106" charset="-128"/>
              </a:rPr>
              <a:t>certain about which surface goes with which Maxwell's </a:t>
            </a:r>
            <a:r>
              <a:rPr lang="en-US" sz="1200" kern="1200" dirty="0" err="1" smtClean="0">
                <a:solidFill>
                  <a:schemeClr val="tx1"/>
                </a:solidFill>
                <a:latin typeface="+mn-lt"/>
                <a:ea typeface="ＭＳ Ｐゴシック" pitchFamily="-106" charset="-128"/>
                <a:cs typeface="ＭＳ Ｐゴシック" pitchFamily="-106" charset="-128"/>
              </a:rPr>
              <a:t>eqn</a:t>
            </a:r>
            <a:r>
              <a:rPr lang="en-US" sz="1200" kern="1200" dirty="0" smtClean="0">
                <a:solidFill>
                  <a:schemeClr val="tx1"/>
                </a:solidFill>
                <a:latin typeface="+mn-lt"/>
                <a:ea typeface="ＭＳ Ｐゴシック" pitchFamily="-106" charset="-128"/>
                <a:cs typeface="ＭＳ Ｐゴシック" pitchFamily="-106" charset="-128"/>
              </a:rPr>
              <a:t>, but they ended up guessing correctly.</a:t>
            </a:r>
          </a:p>
          <a:p>
            <a:endParaRPr lang="en-US" baseline="0" dirty="0" smtClean="0"/>
          </a:p>
          <a:p>
            <a:r>
              <a:rPr lang="en-US" baseline="0" dirty="0" smtClean="0"/>
              <a:t>=================================</a:t>
            </a:r>
          </a:p>
          <a:p>
            <a:r>
              <a:rPr lang="en-US" baseline="0" dirty="0" smtClean="0"/>
              <a:t>Written by SJP in PHYS 3320, Fa11</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45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8832461"/>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C</a:t>
            </a:r>
          </a:p>
          <a:p>
            <a:r>
              <a:rPr lang="en-US" baseline="0" dirty="0" smtClean="0"/>
              <a:t>__________________________________</a:t>
            </a:r>
          </a:p>
          <a:p>
            <a:r>
              <a:rPr lang="en-US" baseline="0" dirty="0" smtClean="0"/>
              <a:t>Physics 3320 Fa11 (SJP) Lecture #25</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5, 64, [[32]], 0,0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answer is C, 1 and 4 are ok, but 2 and 3 are missing factors of epsilon and mu respectively, see next slide.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 don’t think I realized that the majority had it WRONG, although I had anticipated this by having the next slide with the correct solution.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 talked them through this in some detail, we constructed the surface (starting with ii, then iii, SO FAR agreeing with answer B, then moving on to </a:t>
            </a:r>
            <a:r>
              <a:rPr lang="en-US" baseline="0" dirty="0" err="1" smtClean="0"/>
              <a:t>i</a:t>
            </a:r>
            <a:r>
              <a:rPr lang="en-US" baseline="0" dirty="0" smtClean="0"/>
              <a:t>, and finally iv, finally DISAGREEING with the given equations, </a:t>
            </a:r>
            <a:r>
              <a:rPr lang="en-US" baseline="0" dirty="0" err="1" smtClean="0"/>
              <a:t>Eq</a:t>
            </a:r>
            <a:r>
              <a:rPr lang="en-US" baseline="0" dirty="0" smtClean="0"/>
              <a:t> 2 is missing an epsilon, and 3 is missing </a:t>
            </a:r>
            <a:r>
              <a:rPr lang="en-US" baseline="0" dirty="0" err="1" smtClean="0"/>
              <a:t>mu’s</a:t>
            </a:r>
            <a:r>
              <a:rPr lang="en-US" baseline="0" dirty="0" smtClean="0"/>
              <a:t>.  Spent some time re-discussing the point that dB/</a:t>
            </a:r>
            <a:r>
              <a:rPr lang="en-US" baseline="0" dirty="0" err="1" smtClean="0"/>
              <a:t>dt</a:t>
            </a:r>
            <a:r>
              <a:rPr lang="en-US" baseline="0" dirty="0" smtClean="0"/>
              <a:t> does not contribute on the right sight (unless dB/</a:t>
            </a:r>
            <a:r>
              <a:rPr lang="en-US" baseline="0" dirty="0" err="1" smtClean="0"/>
              <a:t>dt</a:t>
            </a:r>
            <a:r>
              <a:rPr lang="en-US" baseline="0" dirty="0" smtClean="0"/>
              <a:t> were infinite, which it generally isn’t) and similarly with </a:t>
            </a:r>
            <a:r>
              <a:rPr lang="en-US" baseline="0" dirty="0" err="1" smtClean="0"/>
              <a:t>dD</a:t>
            </a:r>
            <a:r>
              <a:rPr lang="en-US" baseline="0" dirty="0" smtClean="0"/>
              <a:t>/</a:t>
            </a:r>
            <a:r>
              <a:rPr lang="en-US" baseline="0" dirty="0" err="1" smtClean="0"/>
              <a:t>dt.</a:t>
            </a:r>
            <a:r>
              <a:rPr lang="en-US" baseline="0" dirty="0" smtClean="0"/>
              <a:t> We also pointed out why the “</a:t>
            </a:r>
            <a:r>
              <a:rPr lang="en-US" baseline="0" dirty="0" err="1" smtClean="0"/>
              <a:t>perp</a:t>
            </a:r>
            <a:r>
              <a:rPr lang="en-US" baseline="0" dirty="0" smtClean="0"/>
              <a:t>” equations are NOT bold (just the z-components) but the “parallel” equations ARE bolded (those are still vectors, there are TWO equations hidden in them, one for x, and one for y) Tried to be very clear here at the board about what “parallel” and “</a:t>
            </a:r>
            <a:r>
              <a:rPr lang="en-US" baseline="0" dirty="0" err="1" smtClean="0"/>
              <a:t>perp</a:t>
            </a:r>
            <a:r>
              <a:rPr lang="en-US" baseline="0" dirty="0" smtClean="0"/>
              <a:t>” refer to, and how they ARISE from divergence theorem and stokes theorem.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Notes</a:t>
            </a:r>
          </a:p>
          <a:p>
            <a:r>
              <a:rPr lang="en-US" b="1" baseline="0" dirty="0" smtClean="0"/>
              <a:t>Baily</a:t>
            </a:r>
            <a:r>
              <a:rPr lang="en-US" b="0" baseline="0" dirty="0" smtClean="0"/>
              <a:t>: </a:t>
            </a:r>
            <a:r>
              <a:rPr lang="en-US" sz="1200" b="0" kern="1200" baseline="0" dirty="0" smtClean="0">
                <a:solidFill>
                  <a:schemeClr val="tx1"/>
                </a:solidFill>
                <a:latin typeface="+mn-lt"/>
                <a:ea typeface="ＭＳ Ｐゴシック" pitchFamily="-106" charset="-128"/>
                <a:cs typeface="ＭＳ Ｐゴシック" pitchFamily="-106" charset="-128"/>
              </a:rPr>
              <a:t>Heard a q</a:t>
            </a:r>
            <a:r>
              <a:rPr lang="en-US" sz="1200" kern="1200" dirty="0" smtClean="0">
                <a:solidFill>
                  <a:schemeClr val="tx1"/>
                </a:solidFill>
                <a:latin typeface="+mn-lt"/>
                <a:ea typeface="ＭＳ Ｐゴシック" pitchFamily="-106" charset="-128"/>
                <a:cs typeface="ＭＳ Ｐゴシック" pitchFamily="-106" charset="-128"/>
              </a:rPr>
              <a:t>uestion about whether any surface charge could contribute to the parallel components – I would have added to the explanation that when we look close enough to the surface, it looks flat and uniform, so the E-field from the surface charge alone points outward at the boundary, not parallel.</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Most students said they weren't sure. They said that they remembered doing this, but couldn't remember exactly how it went, or what they were supposed to do.</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Ragole:</a:t>
            </a:r>
            <a:r>
              <a:rPr lang="en-US" sz="1200" b="0" kern="1200" dirty="0" smtClean="0">
                <a:solidFill>
                  <a:schemeClr val="tx1"/>
                </a:solidFill>
                <a:latin typeface="+mn-lt"/>
                <a:ea typeface="ＭＳ Ｐゴシック" pitchFamily="-106" charset="-128"/>
                <a:cs typeface="ＭＳ Ｐゴシック" pitchFamily="-106" charset="-128"/>
              </a:rPr>
              <a:t> Again the students near me weren't certain but guess that divergence went with perpendicular and so curl gives the parallel, but there wasn't a lot behind this assumption.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46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8832461"/>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Corresponds to previous slide, with correct boundary conditions.</a:t>
            </a:r>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47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8832461"/>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8D8E9B9-9595-564A-9C18-C453DF89AF21}" type="slidenum">
              <a:rPr lang="en-US"/>
              <a:pPr/>
              <a:t>48</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9B006576-406D-9E41-A077-F0CE082E3C55}" type="slidenum">
              <a:rPr lang="en-US" sz="1200">
                <a:latin typeface="Calibri" charset="0"/>
              </a:rPr>
              <a:pPr algn="r" eaLnBrk="1" hangingPunct="1"/>
              <a:t>48</a:t>
            </a:fld>
            <a:endParaRPr lang="en-US" sz="1200">
              <a:latin typeface="Calibri"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p:txBody>
          <a:bodyPr/>
          <a:lstStyle/>
          <a:p>
            <a:r>
              <a:rPr lang="en-US" dirty="0" smtClean="0"/>
              <a:t>Class: CONCEPTUAL</a:t>
            </a:r>
          </a:p>
          <a:p>
            <a:r>
              <a:rPr lang="en-US" dirty="0" smtClean="0"/>
              <a:t>Correct</a:t>
            </a:r>
            <a:r>
              <a:rPr lang="en-US" baseline="0" dirty="0" smtClean="0"/>
              <a:t> Answer: E</a:t>
            </a:r>
          </a:p>
          <a:p>
            <a:r>
              <a:rPr lang="en-US" baseline="0" dirty="0" smtClean="0"/>
              <a:t>__________________________________</a:t>
            </a:r>
          </a:p>
          <a:p>
            <a:r>
              <a:rPr lang="en-US" baseline="0" dirty="0" smtClean="0"/>
              <a:t>Physics 3320 Fa11 (SJP) Lecture #25</a:t>
            </a:r>
            <a:endParaRPr lang="en-US" dirty="0" smtClean="0"/>
          </a:p>
          <a:p>
            <a:r>
              <a:rPr lang="en-US" dirty="0" smtClean="0"/>
              <a:t>13,4, 21, 4, [[58]]</a:t>
            </a:r>
          </a:p>
          <a:p>
            <a:r>
              <a:rPr lang="en-US" dirty="0" smtClean="0"/>
              <a:t>__________________________________</a:t>
            </a:r>
          </a:p>
          <a:p>
            <a:r>
              <a:rPr lang="en-US" b="1" dirty="0" smtClean="0"/>
              <a:t>Fall</a:t>
            </a:r>
            <a:r>
              <a:rPr lang="en-US" b="1" baseline="0" dirty="0" smtClean="0"/>
              <a:t> 2011 Comments</a:t>
            </a:r>
            <a:endParaRPr lang="en-US" b="1" dirty="0" smtClean="0"/>
          </a:p>
          <a:p>
            <a:r>
              <a:rPr lang="en-US" dirty="0" smtClean="0"/>
              <a:t>One (smart)</a:t>
            </a:r>
            <a:r>
              <a:rPr lang="en-US" baseline="0" dirty="0" smtClean="0"/>
              <a:t> group said they thought this was just weird, they are worded oddly. I sort of agree. For instance, one student said that he chose A because GIVEN omega I, only certain frequencies (namely, omega I!) are going to be allowed for the reflected and transmitted waves. Another found it weird because he thought, if it’s an EM wave in free space, that the boundary is totally irrelevant, what does it have to do with anything. This has more interesting “physics” buried in it, plane waves are infinite, they are “everywhere”, so in a sense they “know” about the boundary, it’s not a packet, it’s a plane wave. </a:t>
            </a:r>
          </a:p>
          <a:p>
            <a:endParaRPr lang="en-US" baseline="0" dirty="0" smtClean="0"/>
          </a:p>
          <a:p>
            <a:r>
              <a:rPr lang="en-US" baseline="0" dirty="0" smtClean="0"/>
              <a:t>I didn’t hear arguments for C (though we got quite a few votes for it), too bad. I discussed the fact that we are assuming EM wave comes in from the left, and thus pretty explicitly are NOT assuming any wave comes from +infinity (but I suspect some were thinking about the reflected wave, perhaps?) </a:t>
            </a:r>
          </a:p>
          <a:p>
            <a:endParaRPr lang="en-US" baseline="0" dirty="0" smtClean="0"/>
          </a:p>
          <a:p>
            <a:r>
              <a:rPr lang="en-US" baseline="0" dirty="0" smtClean="0"/>
              <a:t>Despite the awkward wording, I thought this was kind of fun, and generated decent questions and discussions.   This problem let me set up the geometry of the problem, and indicate the general solutions, remind them of omega = v k, etc. </a:t>
            </a:r>
          </a:p>
          <a:p>
            <a:endParaRPr lang="en-US" baseline="0" dirty="0" smtClean="0"/>
          </a:p>
          <a:p>
            <a:r>
              <a:rPr lang="en-US" baseline="0" dirty="0" smtClean="0"/>
              <a:t>Notes</a:t>
            </a:r>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b="0" kern="1200" baseline="0" dirty="0" smtClean="0">
                <a:solidFill>
                  <a:schemeClr val="tx1"/>
                </a:solidFill>
                <a:latin typeface="+mn-lt"/>
                <a:ea typeface="ＭＳ Ｐゴシック" pitchFamily="-106" charset="-128"/>
                <a:cs typeface="ＭＳ Ｐゴシック" pitchFamily="-106" charset="-128"/>
              </a:rPr>
              <a:t> </a:t>
            </a:r>
            <a:r>
              <a:rPr lang="en-US" sz="1200" b="0" kern="1200" dirty="0" smtClean="0">
                <a:solidFill>
                  <a:schemeClr val="tx1"/>
                </a:solidFill>
                <a:latin typeface="+mn-lt"/>
                <a:ea typeface="ＭＳ Ｐゴシック" pitchFamily="-106" charset="-128"/>
                <a:cs typeface="ＭＳ Ｐゴシック" pitchFamily="-106" charset="-128"/>
              </a:rPr>
              <a:t>First</a:t>
            </a:r>
            <a:r>
              <a:rPr lang="en-US" sz="1200" kern="1200" dirty="0" smtClean="0">
                <a:solidFill>
                  <a:schemeClr val="tx1"/>
                </a:solidFill>
                <a:latin typeface="+mn-lt"/>
                <a:ea typeface="ＭＳ Ｐゴシック" pitchFamily="-106" charset="-128"/>
                <a:cs typeface="ＭＳ Ｐゴシック" pitchFamily="-106" charset="-128"/>
              </a:rPr>
              <a:t> option was distracting, since you can interpret from the problem statement that the wave has only one frequency – Steve explains he’s thinking of it as a broad, general statement – there’s a connection between the frequencies, not a restriction on what the frequencies in the problem can be.</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quickly eliminated D) that you could select k and w separately and B) you can select wave speed.  They were generally confused by C) a compensating wave must occur from left and one student suggested A) only some freq. allowed might be the next thing to happen.</a:t>
            </a:r>
            <a:endParaRPr lang="en-US" baseline="0" dirty="0" smtClean="0"/>
          </a:p>
          <a:p>
            <a:endParaRPr lang="en-US" baseline="0" dirty="0" smtClean="0"/>
          </a:p>
          <a:p>
            <a:r>
              <a:rPr lang="en-US" dirty="0" smtClean="0"/>
              <a:t>=================================</a:t>
            </a:r>
          </a:p>
          <a:p>
            <a:r>
              <a:rPr lang="en-US" dirty="0" smtClean="0"/>
              <a:t>USED </a:t>
            </a:r>
            <a:r>
              <a:rPr lang="en-US" dirty="0"/>
              <a:t>IN:  Spring 2009 (Rogers)</a:t>
            </a:r>
          </a:p>
          <a:p>
            <a:r>
              <a:rPr lang="en-US" dirty="0"/>
              <a:t>LECTURE NUMBER:  28, 29</a:t>
            </a:r>
          </a:p>
          <a:p>
            <a:r>
              <a:rPr lang="en-US" dirty="0"/>
              <a:t>STUDENT RESPONSES: 0 % 11 % 7 % 57 % </a:t>
            </a:r>
            <a:r>
              <a:rPr lang="en-US" b="1" dirty="0"/>
              <a:t>[[25 %]]</a:t>
            </a:r>
            <a:r>
              <a:rPr lang="en-US" dirty="0"/>
              <a:t> (SPRING 09 – lecture 28)</a:t>
            </a:r>
          </a:p>
          <a:p>
            <a:r>
              <a:rPr lang="en-US" dirty="0"/>
              <a:t>			       0 % 14 % 14 % 10 % </a:t>
            </a:r>
            <a:r>
              <a:rPr lang="en-US" b="1" dirty="0"/>
              <a:t>[[62 %]] </a:t>
            </a:r>
            <a:r>
              <a:rPr lang="en-US" dirty="0"/>
              <a:t>(SPRING 09 – lecture 28)</a:t>
            </a:r>
          </a:p>
          <a:p>
            <a:r>
              <a:rPr lang="en-US" dirty="0"/>
              <a:t>			       3 % 3 % 0 % 26 % </a:t>
            </a:r>
            <a:r>
              <a:rPr lang="en-US" b="1" dirty="0"/>
              <a:t>[[69 %]]</a:t>
            </a:r>
            <a:r>
              <a:rPr lang="en-US" dirty="0"/>
              <a:t> (SPRING 09 – lecture 29)</a:t>
            </a:r>
            <a:endParaRPr lang="en-US" b="1" dirty="0"/>
          </a:p>
          <a:p>
            <a:r>
              <a:rPr lang="en-US" b="1" dirty="0"/>
              <a:t>INSTRUCTOR NOTES: </a:t>
            </a:r>
          </a:p>
          <a:p>
            <a:r>
              <a:rPr lang="en-US" dirty="0">
                <a:ea typeface="ヒラギノ角ゴ Pro W3" charset="-128"/>
                <a:cs typeface="ヒラギノ角ゴ Pro W3" charset="-128"/>
              </a:rPr>
              <a:t>WRITTEN BY:  Charles Rogers (CU-Boulder)</a:t>
            </a:r>
          </a:p>
          <a:p>
            <a:endParaRPr lang="en-US" dirty="0">
              <a:latin typeface="Courier New"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6906D4C-C3F3-F044-85CC-FF5880758C31}" type="slidenum">
              <a:rPr lang="en-US"/>
              <a:pPr/>
              <a:t>49</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27C76567-1707-5243-972E-8406DBA498F0}" type="slidenum">
              <a:rPr lang="en-US" sz="1200">
                <a:latin typeface="Calibri" charset="0"/>
              </a:rPr>
              <a:pPr algn="r" eaLnBrk="1" hangingPunct="1"/>
              <a:t>49</a:t>
            </a:fld>
            <a:endParaRPr lang="en-US" sz="1200">
              <a:latin typeface="Calibri"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p:txBody>
          <a:bodyPr/>
          <a:lstStyle/>
          <a:p>
            <a:r>
              <a:rPr lang="en-US" dirty="0" smtClean="0"/>
              <a:t>Class: CONCEPTUAL</a:t>
            </a:r>
          </a:p>
          <a:p>
            <a:r>
              <a:rPr lang="en-US" dirty="0" smtClean="0"/>
              <a:t>Correct</a:t>
            </a:r>
            <a:r>
              <a:rPr lang="en-US" baseline="0" dirty="0" smtClean="0"/>
              <a:t> Answer: D</a:t>
            </a:r>
          </a:p>
          <a:p>
            <a:r>
              <a:rPr lang="en-US" baseline="0" dirty="0" smtClean="0"/>
              <a:t>__________________________________</a:t>
            </a:r>
          </a:p>
          <a:p>
            <a:r>
              <a:rPr lang="en-US" baseline="0" dirty="0" smtClean="0"/>
              <a:t>Physics 3320 Fa11 (SJP) Lecture #25</a:t>
            </a:r>
            <a:endParaRPr lang="en-US" dirty="0" smtClean="0"/>
          </a:p>
          <a:p>
            <a:r>
              <a:rPr lang="en-US" dirty="0" smtClean="0"/>
              <a:t>__________________________________</a:t>
            </a:r>
          </a:p>
          <a:p>
            <a:r>
              <a:rPr lang="en-US" b="1" dirty="0" smtClean="0"/>
              <a:t>Fall 2011 Comments</a:t>
            </a:r>
          </a:p>
          <a:p>
            <a:r>
              <a:rPr lang="en-US" dirty="0" smtClean="0"/>
              <a:t>I didn’t click on this, just talked through it. It has some good points (like being free to choose k) </a:t>
            </a:r>
          </a:p>
          <a:p>
            <a:endParaRPr lang="en-US" dirty="0" smtClean="0"/>
          </a:p>
          <a:p>
            <a:endParaRPr lang="en-US" dirty="0" smtClean="0"/>
          </a:p>
          <a:p>
            <a:r>
              <a:rPr lang="en-US" dirty="0" smtClean="0"/>
              <a:t>=================================</a:t>
            </a:r>
          </a:p>
          <a:p>
            <a:r>
              <a:rPr lang="en-US" dirty="0" smtClean="0"/>
              <a:t>USED </a:t>
            </a:r>
            <a:r>
              <a:rPr lang="en-US" dirty="0"/>
              <a:t>IN:  Spring 2009 (Rogers)</a:t>
            </a:r>
          </a:p>
          <a:p>
            <a:r>
              <a:rPr lang="en-US" dirty="0"/>
              <a:t>LECTURE NUMBER:  28, 29</a:t>
            </a:r>
          </a:p>
          <a:p>
            <a:r>
              <a:rPr lang="en-US" dirty="0"/>
              <a:t>STUDENT RESPONSES: 0 % 0 % 0 % </a:t>
            </a:r>
            <a:r>
              <a:rPr lang="en-US" b="1" dirty="0"/>
              <a:t>[[100 %]]</a:t>
            </a:r>
            <a:r>
              <a:rPr lang="en-US" dirty="0"/>
              <a:t> 0 % (SPRING 09 – lecture 28)</a:t>
            </a:r>
          </a:p>
          <a:p>
            <a:r>
              <a:rPr lang="en-US" dirty="0"/>
              <a:t>                                  0 % 0 % 10 % </a:t>
            </a:r>
            <a:r>
              <a:rPr lang="en-US" b="1" dirty="0"/>
              <a:t>[[90 %]]</a:t>
            </a:r>
            <a:r>
              <a:rPr lang="en-US" dirty="0"/>
              <a:t> 0 % (SPRING 09 – lecture 29)</a:t>
            </a:r>
          </a:p>
          <a:p>
            <a:r>
              <a:rPr lang="en-US" b="1" dirty="0"/>
              <a:t>INSTRUCTOR NOTES: </a:t>
            </a:r>
          </a:p>
          <a:p>
            <a:r>
              <a:rPr lang="en-US" dirty="0">
                <a:ea typeface="ヒラギノ角ゴ Pro W3" charset="-128"/>
                <a:cs typeface="ヒラギノ角ゴ Pro W3" charset="-128"/>
              </a:rPr>
              <a:t>WRITTEN BY:  Charles Rogers (CU-Boulder)</a:t>
            </a:r>
          </a:p>
          <a:p>
            <a:endParaRPr lang="en-US" dirty="0">
              <a:latin typeface="Courier New"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r>
              <a:rPr lang="en-US" dirty="0" smtClean="0"/>
              <a:t>Class: CONCEPTUAL</a:t>
            </a:r>
          </a:p>
          <a:p>
            <a:r>
              <a:rPr lang="en-US" dirty="0" smtClean="0"/>
              <a:t>Correct</a:t>
            </a:r>
            <a:r>
              <a:rPr lang="en-US" baseline="0" dirty="0" smtClean="0"/>
              <a:t> Answer: </a:t>
            </a:r>
          </a:p>
          <a:p>
            <a:r>
              <a:rPr lang="en-US" baseline="0" dirty="0" smtClean="0"/>
              <a:t>__________________________________</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Fall 2011: Not used</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a:t>
            </a:r>
          </a:p>
          <a:p>
            <a:r>
              <a:rPr lang="en-US" dirty="0" smtClean="0"/>
              <a:t>Correct</a:t>
            </a:r>
            <a:r>
              <a:rPr lang="en-US" baseline="0" dirty="0" smtClean="0"/>
              <a:t> Answer: E</a:t>
            </a:r>
            <a:endParaRPr lang="en-US" dirty="0" smtClean="0"/>
          </a:p>
          <a:p>
            <a:r>
              <a:rPr lang="en-US" dirty="0" smtClean="0"/>
              <a:t>___________________________________</a:t>
            </a:r>
          </a:p>
          <a:p>
            <a:r>
              <a:rPr lang="en-US" dirty="0" smtClean="0"/>
              <a:t>Physics 3320 Fa11</a:t>
            </a:r>
            <a:r>
              <a:rPr lang="en-US" baseline="0" dirty="0" smtClean="0"/>
              <a:t> (SJP) Lecture #21 – Guest Lecture = PB (Paul Beale)</a:t>
            </a:r>
            <a:endParaRPr lang="en-US" dirty="0" smtClean="0"/>
          </a:p>
          <a:p>
            <a:r>
              <a:rPr lang="en-US" dirty="0" smtClean="0"/>
              <a:t>18, 4, 0, 0, [[76]]</a:t>
            </a:r>
          </a:p>
          <a:p>
            <a:r>
              <a:rPr lang="en-US" dirty="0" smtClean="0"/>
              <a:t>Physics 3320 Sp12</a:t>
            </a:r>
            <a:r>
              <a:rPr lang="en-US" baseline="0" dirty="0" smtClean="0"/>
              <a:t> (MD) Lecture #18</a:t>
            </a:r>
          </a:p>
          <a:p>
            <a:r>
              <a:rPr lang="en-US" dirty="0" smtClean="0"/>
              <a:t>Modified to</a:t>
            </a:r>
            <a:r>
              <a:rPr lang="en-US" baseline="0" dirty="0" smtClean="0"/>
              <a:t> use same equations above, but asks: “How many of these could be a left-moving plane wave?”</a:t>
            </a:r>
          </a:p>
          <a:p>
            <a:pPr marL="228600" indent="-228600">
              <a:buAutoNum type="alphaUcParenR"/>
            </a:pPr>
            <a:r>
              <a:rPr lang="en-US" baseline="0" dirty="0" smtClean="0"/>
              <a:t>1	B) 2	C) 3	D) 4	E) 0</a:t>
            </a:r>
          </a:p>
          <a:p>
            <a:pPr marL="0" indent="0">
              <a:buNone/>
            </a:pPr>
            <a:r>
              <a:rPr lang="en-US" baseline="0" dirty="0" smtClean="0"/>
              <a:t>0, 4, 0, [[96]]</a:t>
            </a:r>
            <a:endParaRPr lang="en-US" dirty="0" smtClean="0"/>
          </a:p>
          <a:p>
            <a:r>
              <a:rPr lang="en-US" dirty="0" smtClean="0"/>
              <a:t>___________________________________</a:t>
            </a:r>
          </a:p>
          <a:p>
            <a:r>
              <a:rPr lang="en-US" b="1" dirty="0" smtClean="0"/>
              <a:t>Fall</a:t>
            </a:r>
            <a:r>
              <a:rPr lang="en-US" b="1" baseline="0" dirty="0" smtClean="0"/>
              <a:t> 2011 Comments</a:t>
            </a:r>
            <a:endParaRPr lang="en-US" dirty="0" smtClean="0"/>
          </a:p>
          <a:p>
            <a:r>
              <a:rPr lang="en-US" dirty="0" err="1" smtClean="0"/>
              <a:t>Soln</a:t>
            </a:r>
            <a:r>
              <a:rPr lang="en-US" baseline="0" dirty="0" smtClean="0"/>
              <a:t> is E, but students may get this for the wrong reasons!  (See below)  </a:t>
            </a:r>
          </a:p>
          <a:p>
            <a:r>
              <a:rPr lang="en-US" baseline="0" dirty="0" smtClean="0"/>
              <a:t>(I might ask them, “how many do you prefer, 2 or 3 or 4 of these equations” before discussing!)</a:t>
            </a:r>
            <a:endParaRPr lang="en-US" dirty="0" smtClean="0"/>
          </a:p>
          <a:p>
            <a:endParaRPr lang="en-US" dirty="0" smtClean="0"/>
          </a:p>
          <a:p>
            <a:r>
              <a:rPr lang="en-US" dirty="0" smtClean="0"/>
              <a:t>In</a:t>
            </a:r>
            <a:r>
              <a:rPr lang="en-US" baseline="0" dirty="0" smtClean="0"/>
              <a:t> principle, all 4 are ok because they all are of the form k(</a:t>
            </a:r>
            <a:r>
              <a:rPr lang="en-US" baseline="0" dirty="0" err="1" smtClean="0"/>
              <a:t>z+vt</a:t>
            </a:r>
            <a:r>
              <a:rPr lang="en-US" baseline="0" dirty="0" smtClean="0"/>
              <a:t>). (Indeed, A is IDENTICAL to D, and B is IDENTICAL to C, by even-ness of cos.)</a:t>
            </a:r>
          </a:p>
          <a:p>
            <a:r>
              <a:rPr lang="en-US" baseline="0" dirty="0" smtClean="0"/>
              <a:t>BUT Griffiths points out that by convention, we will choose only  solutions B &amp; C, because that’s what you obtain when you swap k for –</a:t>
            </a:r>
            <a:r>
              <a:rPr lang="en-US" baseline="0" dirty="0" err="1" smtClean="0"/>
              <a:t>k</a:t>
            </a:r>
            <a:r>
              <a:rPr lang="en-US" baseline="0" dirty="0" smtClean="0"/>
              <a:t>. </a:t>
            </a:r>
          </a:p>
          <a:p>
            <a:r>
              <a:rPr lang="en-US" baseline="0" dirty="0" smtClean="0"/>
              <a:t>(So, when we reverse direction, we reverse k, NOT omega. It’s just a convention, but we’ll use it all the time with EM waves, so let’s get used to it!) </a:t>
            </a:r>
          </a:p>
          <a:p>
            <a:r>
              <a:rPr lang="en-US" baseline="0" dirty="0" smtClean="0"/>
              <a:t/>
            </a:r>
            <a:br>
              <a:rPr lang="en-US" baseline="0" dirty="0" smtClean="0"/>
            </a:br>
            <a:r>
              <a:rPr lang="en-US" baseline="0" dirty="0" smtClean="0"/>
              <a:t>Griffiths also “defends” this choice by arguing that with solution B=C, the interpretation of small positive delta as a “small lag” in the wave:  this is true for the right moving wave, and for the B=C choices (but not the A=D choices!)  </a:t>
            </a:r>
          </a:p>
          <a:p>
            <a:endParaRPr lang="en-US" baseline="0" dirty="0" smtClean="0"/>
          </a:p>
          <a:p>
            <a:r>
              <a:rPr lang="en-US" baseline="0" dirty="0" smtClean="0"/>
              <a:t>Notes</a:t>
            </a:r>
          </a:p>
          <a:p>
            <a:r>
              <a:rPr lang="en-US" b="1" baseline="0" dirty="0" smtClean="0"/>
              <a:t>Baily:</a:t>
            </a:r>
            <a:r>
              <a:rPr lang="en-US" b="0" baseline="0" dirty="0" smtClean="0"/>
              <a:t> </a:t>
            </a:r>
            <a:r>
              <a:rPr lang="en-US" sz="1200" b="0" kern="1200" baseline="0" dirty="0" smtClean="0">
                <a:solidFill>
                  <a:schemeClr val="tx1"/>
                </a:solidFill>
                <a:latin typeface="+mn-lt"/>
                <a:ea typeface="+mn-ea"/>
                <a:cs typeface="+mn-cs"/>
              </a:rPr>
              <a:t>O</a:t>
            </a:r>
            <a:r>
              <a:rPr lang="en-US" sz="1200" kern="1200" dirty="0" smtClean="0">
                <a:solidFill>
                  <a:schemeClr val="tx1"/>
                </a:solidFill>
                <a:latin typeface="+mn-lt"/>
                <a:ea typeface="+mn-ea"/>
                <a:cs typeface="+mn-cs"/>
              </a:rPr>
              <a:t>ne student nearby wanted to identify omega with speed, since (</a:t>
            </a:r>
            <a:r>
              <a:rPr lang="en-US" sz="1200" kern="1200" dirty="0" err="1" smtClean="0">
                <a:solidFill>
                  <a:schemeClr val="tx1"/>
                </a:solidFill>
                <a:latin typeface="+mn-lt"/>
                <a:ea typeface="+mn-ea"/>
                <a:cs typeface="+mn-cs"/>
              </a:rPr>
              <a:t>kx</a:t>
            </a:r>
            <a:r>
              <a:rPr lang="en-US" sz="1200" kern="1200" dirty="0" smtClean="0">
                <a:solidFill>
                  <a:schemeClr val="tx1"/>
                </a:solidFill>
                <a:latin typeface="+mn-lt"/>
                <a:ea typeface="+mn-ea"/>
                <a:cs typeface="+mn-cs"/>
              </a:rPr>
              <a:t>-wt) can look a lot like (x-</a:t>
            </a:r>
            <a:r>
              <a:rPr lang="en-US" sz="1200" kern="1200" dirty="0" err="1" smtClean="0">
                <a:solidFill>
                  <a:schemeClr val="tx1"/>
                </a:solidFill>
                <a:latin typeface="+mn-lt"/>
                <a:ea typeface="+mn-ea"/>
                <a:cs typeface="+mn-cs"/>
              </a:rPr>
              <a:t>vt</a:t>
            </a:r>
            <a:r>
              <a:rPr lang="en-US" sz="1200" kern="1200" dirty="0" smtClean="0">
                <a:solidFill>
                  <a:schemeClr val="tx1"/>
                </a:solidFill>
                <a:latin typeface="+mn-lt"/>
                <a:ea typeface="+mn-ea"/>
                <a:cs typeface="+mn-cs"/>
              </a:rPr>
              <a:t>) – I asked what the units of omega would be if the argument is unitless.</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Rehn:</a:t>
            </a:r>
            <a:r>
              <a:rPr lang="en-US" sz="1200" b="0" kern="1200" dirty="0" smtClean="0">
                <a:solidFill>
                  <a:schemeClr val="tx1"/>
                </a:solidFill>
                <a:latin typeface="+mn-lt"/>
                <a:ea typeface="+mn-ea"/>
                <a:cs typeface="+mn-cs"/>
              </a:rPr>
              <a:t> Students</a:t>
            </a:r>
            <a:r>
              <a:rPr lang="en-US" sz="1200" b="0" kern="1200" baseline="0" dirty="0" smtClean="0">
                <a:solidFill>
                  <a:schemeClr val="tx1"/>
                </a:solidFill>
                <a:latin typeface="+mn-lt"/>
                <a:ea typeface="+mn-ea"/>
                <a:cs typeface="+mn-cs"/>
              </a:rPr>
              <a:t> nearby</a:t>
            </a:r>
            <a:r>
              <a:rPr lang="en-US" sz="1200" b="0" kern="1200" dirty="0" smtClean="0">
                <a:solidFill>
                  <a:schemeClr val="tx1"/>
                </a:solidFill>
                <a:latin typeface="+mn-lt"/>
                <a:ea typeface="+mn-ea"/>
                <a:cs typeface="+mn-cs"/>
              </a:rPr>
              <a:t> decided that since cosine is even, they are all left going waves. However, it seemed that their reasoning was, ”The </a:t>
            </a:r>
            <a:r>
              <a:rPr lang="en-US" sz="1200" b="0" kern="1200" dirty="0" err="1" smtClean="0">
                <a:solidFill>
                  <a:schemeClr val="tx1"/>
                </a:solidFill>
                <a:latin typeface="+mn-lt"/>
                <a:ea typeface="+mn-ea"/>
                <a:cs typeface="+mn-cs"/>
              </a:rPr>
              <a:t>kx</a:t>
            </a:r>
            <a:r>
              <a:rPr lang="en-US" sz="1200" b="0" kern="1200" dirty="0" smtClean="0">
                <a:solidFill>
                  <a:schemeClr val="tx1"/>
                </a:solidFill>
                <a:latin typeface="+mn-lt"/>
                <a:ea typeface="+mn-ea"/>
                <a:cs typeface="+mn-cs"/>
              </a:rPr>
              <a:t> and the wt term both have the same sign, so it must be going left." They had this memorized, but I am not sure if they had a physical picture of why it goes left. We went</a:t>
            </a:r>
            <a:r>
              <a:rPr lang="en-US" sz="1200" b="0" kern="1200" baseline="0" dirty="0" smtClean="0">
                <a:solidFill>
                  <a:schemeClr val="tx1"/>
                </a:solidFill>
                <a:latin typeface="+mn-lt"/>
                <a:ea typeface="+mn-ea"/>
                <a:cs typeface="+mn-cs"/>
              </a:rPr>
              <a:t> over this again in the next class</a:t>
            </a:r>
            <a:r>
              <a:rPr lang="en-US" sz="1200" b="0" kern="1200" dirty="0" smtClean="0">
                <a:solidFill>
                  <a:schemeClr val="tx1"/>
                </a:solidFill>
                <a:latin typeface="+mn-lt"/>
                <a:ea typeface="+mn-ea"/>
                <a:cs typeface="+mn-cs"/>
              </a:rPr>
              <a:t>, but still hard to say if they get it. </a:t>
            </a:r>
            <a:endParaRPr lang="en-US" b="1" baseline="0" dirty="0" smtClean="0"/>
          </a:p>
          <a:p>
            <a:r>
              <a:rPr lang="en-US" baseline="0" dirty="0" smtClean="0"/>
              <a:t>__________________________________</a:t>
            </a:r>
          </a:p>
          <a:p>
            <a:endParaRPr lang="en-US" baseline="0" dirty="0" smtClean="0"/>
          </a:p>
          <a:p>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Written by SJP in PHYS</a:t>
            </a:r>
            <a:r>
              <a:rPr lang="en-US" baseline="0" dirty="0" smtClean="0"/>
              <a:t> 3320, Fa11</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9418726"/>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r>
              <a:rPr lang="en-US" dirty="0" smtClean="0"/>
              <a:t>Class: CONCEPTUAL</a:t>
            </a:r>
          </a:p>
          <a:p>
            <a:r>
              <a:rPr lang="en-US" dirty="0" smtClean="0"/>
              <a:t>Correct</a:t>
            </a:r>
            <a:r>
              <a:rPr lang="en-US" baseline="0" dirty="0" smtClean="0"/>
              <a:t> Answer: D</a:t>
            </a:r>
          </a:p>
          <a:p>
            <a:r>
              <a:rPr lang="en-US" baseline="0" dirty="0" smtClean="0"/>
              <a:t>__________________________________</a:t>
            </a:r>
          </a:p>
          <a:p>
            <a:r>
              <a:rPr lang="en-US" baseline="0" dirty="0" smtClean="0"/>
              <a:t>Physics 3320 Fa11 (SJP) Lecture #25</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__________________________________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b="1" baseline="0" dirty="0" smtClean="0"/>
              <a:t>Fall 2011 Comments</a:t>
            </a:r>
          </a:p>
          <a:p>
            <a:pPr eaLnBrk="1" hangingPunct="1"/>
            <a:r>
              <a:rPr lang="en-US" dirty="0" smtClean="0">
                <a:ea typeface="ＭＳ Ｐゴシック" charset="-128"/>
                <a:cs typeface="ＭＳ Ｐゴシック" charset="-128"/>
              </a:rPr>
              <a:t>I didn’t bother having them click on this, it’s kind of ambiguous.</a:t>
            </a:r>
            <a:r>
              <a:rPr lang="en-US" baseline="0" dirty="0" smtClean="0">
                <a:ea typeface="ＭＳ Ｐゴシック" charset="-128"/>
                <a:cs typeface="ＭＳ Ｐゴシック" charset="-128"/>
              </a:rPr>
              <a:t> But we talked it through, there’s a LOT. Like, E0R has amplitude and phase, </a:t>
            </a:r>
            <a:r>
              <a:rPr lang="en-US" baseline="0" dirty="0" err="1" smtClean="0">
                <a:ea typeface="ＭＳ Ｐゴシック" charset="-128"/>
                <a:cs typeface="ＭＳ Ｐゴシック" charset="-128"/>
              </a:rPr>
              <a:t>nR</a:t>
            </a:r>
            <a:r>
              <a:rPr lang="en-US" baseline="0" dirty="0" smtClean="0">
                <a:ea typeface="ＭＳ Ｐゴシック" charset="-128"/>
                <a:cs typeface="ＭＳ Ｐゴシック" charset="-128"/>
              </a:rPr>
              <a:t> cannot point in the “z” direction here, but it could have two components. So I can easily get up to 12 unknowns.  We have only 4 equations (the BC’s), and I went back to that slide and pointed out that for normal incidence, the first two (</a:t>
            </a:r>
            <a:r>
              <a:rPr lang="en-US" baseline="0" dirty="0" err="1" smtClean="0">
                <a:ea typeface="ＭＳ Ｐゴシック" charset="-128"/>
                <a:cs typeface="ＭＳ Ｐゴシック" charset="-128"/>
              </a:rPr>
              <a:t>perp</a:t>
            </a:r>
            <a:r>
              <a:rPr lang="en-US" baseline="0" dirty="0" smtClean="0">
                <a:ea typeface="ＭＳ Ｐゴシック" charset="-128"/>
                <a:cs typeface="ＭＳ Ｐゴシック" charset="-128"/>
              </a:rPr>
              <a:t>) equations give us NOTHING (0=0), so we really are down to 2 equations in 12 unknowns! Looks pretty depressing, but it’s ok! (See next slide)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Fall 2009</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r>
              <a:rPr lang="en-US" dirty="0" smtClean="0"/>
              <a:t>Class: CONCEPTUAL</a:t>
            </a:r>
          </a:p>
          <a:p>
            <a:r>
              <a:rPr lang="en-US" dirty="0" smtClean="0"/>
              <a:t>Correct</a:t>
            </a:r>
            <a:r>
              <a:rPr lang="en-US" baseline="0" dirty="0" smtClean="0"/>
              <a:t> Answer: </a:t>
            </a:r>
          </a:p>
          <a:p>
            <a:r>
              <a:rPr lang="en-US" baseline="0" dirty="0" smtClean="0"/>
              <a:t>__________________________________</a:t>
            </a:r>
          </a:p>
          <a:p>
            <a:r>
              <a:rPr lang="en-US" baseline="0" dirty="0" smtClean="0"/>
              <a:t>Physics 3320 Fa11 (SJP) Lecture #25</a:t>
            </a:r>
            <a:endParaRPr lang="en-US" dirty="0" smtClean="0"/>
          </a:p>
          <a:p>
            <a:pPr eaLnBrk="1" hangingPunct="1"/>
            <a:r>
              <a:rPr lang="en-US" dirty="0" smtClean="0">
                <a:ea typeface="ＭＳ Ｐゴシック" charset="-128"/>
                <a:cs typeface="ＭＳ Ｐゴシック" charset="-128"/>
              </a:rPr>
              <a:t>__________________________________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Returned to this (again, no clicking), but now with all our simplifications,</a:t>
            </a:r>
            <a:r>
              <a:rPr lang="en-US" baseline="0" dirty="0" smtClean="0">
                <a:ea typeface="ＭＳ Ｐゴシック" charset="-128"/>
                <a:cs typeface="ＭＳ Ｐゴシック" charset="-128"/>
              </a:rPr>
              <a:t> (including the still unproven, but assigned for homework, fact that the </a:t>
            </a:r>
            <a:r>
              <a:rPr lang="en-US" baseline="0" dirty="0" err="1" smtClean="0">
                <a:ea typeface="ＭＳ Ｐゴシック" charset="-128"/>
                <a:cs typeface="ＭＳ Ｐゴシック" charset="-128"/>
              </a:rPr>
              <a:t>nhats</a:t>
            </a:r>
            <a:r>
              <a:rPr lang="en-US" baseline="0" dirty="0" smtClean="0">
                <a:ea typeface="ＭＳ Ｐゴシック" charset="-128"/>
                <a:cs typeface="ＭＳ Ｐゴシック" charset="-128"/>
              </a:rPr>
              <a:t> are also all the same!) Now it’s tractable, there are just two complex constants to find, E0R and E0T.  So now we just have to write out the two equations and solve for these. </a:t>
            </a:r>
          </a:p>
          <a:p>
            <a:pPr eaLnBrk="1" hangingPunct="1"/>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4DB45E5A-8C88-AA4C-9171-D8C2F7B974C6}" type="slidenum">
              <a:rPr lang="en-US"/>
              <a:pPr/>
              <a:t>53</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77986E2E-7668-CB4C-B215-FDAEC8A1C4E5}" type="slidenum">
              <a:rPr lang="en-US" sz="1200">
                <a:latin typeface="Calibri" charset="0"/>
              </a:rPr>
              <a:pPr algn="r" eaLnBrk="1" hangingPunct="1"/>
              <a:t>53</a:t>
            </a:fld>
            <a:endParaRPr lang="en-US" sz="1200">
              <a:latin typeface="Calibri"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p:txBody>
          <a:bodyPr/>
          <a:lstStyle/>
          <a:p>
            <a:r>
              <a:rPr lang="en-US" dirty="0" smtClean="0"/>
              <a:t>Class: CONCEPTUAL/ SURVEY</a:t>
            </a:r>
          </a:p>
          <a:p>
            <a:r>
              <a:rPr lang="en-US" dirty="0" smtClean="0"/>
              <a:t>Correct</a:t>
            </a:r>
            <a:r>
              <a:rPr lang="en-US" baseline="0" dirty="0" smtClean="0"/>
              <a:t> Answer: N/A</a:t>
            </a:r>
          </a:p>
          <a:p>
            <a:r>
              <a:rPr lang="en-US" baseline="0" dirty="0" smtClean="0"/>
              <a:t>__________________________________</a:t>
            </a:r>
          </a:p>
          <a:p>
            <a:endParaRPr lang="en-US" dirty="0" smtClean="0"/>
          </a:p>
          <a:p>
            <a:r>
              <a:rPr lang="en-US" dirty="0" smtClean="0"/>
              <a:t>Fall 2011:</a:t>
            </a:r>
            <a:r>
              <a:rPr lang="en-US" baseline="0" dirty="0" smtClean="0"/>
              <a:t> Not used</a:t>
            </a:r>
          </a:p>
          <a:p>
            <a:endParaRPr lang="en-US" baseline="0" dirty="0" smtClean="0"/>
          </a:p>
          <a:p>
            <a:r>
              <a:rPr lang="en-US" baseline="0" dirty="0" smtClean="0"/>
              <a:t>================================</a:t>
            </a:r>
            <a:endParaRPr lang="en-US" dirty="0" smtClean="0"/>
          </a:p>
          <a:p>
            <a:r>
              <a:rPr lang="en-US" dirty="0" smtClean="0"/>
              <a:t>USED </a:t>
            </a:r>
            <a:r>
              <a:rPr lang="en-US" dirty="0"/>
              <a:t>IN:  Spring 2009 (Rogers)</a:t>
            </a:r>
          </a:p>
          <a:p>
            <a:r>
              <a:rPr lang="en-US" dirty="0"/>
              <a:t>LECTURE NUMBER:  28, 29</a:t>
            </a:r>
          </a:p>
          <a:p>
            <a:r>
              <a:rPr lang="en-US" dirty="0"/>
              <a:t>STUDENT RESPONSES: 86 % 10 % 2 % 2 % 0 % (SPRING 09 – lecture 29) </a:t>
            </a:r>
          </a:p>
          <a:p>
            <a:r>
              <a:rPr lang="en-US" b="1" dirty="0"/>
              <a:t>INSTRUCTOR NOTES: </a:t>
            </a:r>
          </a:p>
          <a:p>
            <a:r>
              <a:rPr lang="en-US" dirty="0">
                <a:ea typeface="ヒラギノ角ゴ Pro W3" charset="-128"/>
                <a:cs typeface="ヒラギノ角ゴ Pro W3" charset="-128"/>
              </a:rPr>
              <a:t>WRITTEN BY:  Charles Rogers (CU-Boulder)</a:t>
            </a:r>
          </a:p>
          <a:p>
            <a:endParaRPr lang="en-US" dirty="0" smtClean="0">
              <a:latin typeface="Courier New" charset="0"/>
            </a:endParaRPr>
          </a:p>
          <a:p>
            <a:endParaRPr lang="en-US" dirty="0">
              <a:latin typeface="Courier New"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12DA859-92FA-E241-A37F-EBFA04759FDC}" type="slidenum">
              <a:rPr lang="en-US"/>
              <a:pPr/>
              <a:t>54</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4B5B3665-C0DF-6442-9CD6-6344AF3A5747}" type="slidenum">
              <a:rPr lang="en-US" sz="1200">
                <a:latin typeface="Calibri" charset="0"/>
              </a:rPr>
              <a:pPr algn="r" eaLnBrk="1" hangingPunct="1"/>
              <a:t>54</a:t>
            </a:fld>
            <a:endParaRPr lang="en-US" sz="1200">
              <a:latin typeface="Calibri"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p:txBody>
          <a:bodyPr/>
          <a:lstStyle/>
          <a:p>
            <a:r>
              <a:rPr lang="en-US" dirty="0" smtClean="0"/>
              <a:t>Class: CONCPEPTUAL</a:t>
            </a:r>
          </a:p>
          <a:p>
            <a:r>
              <a:rPr lang="en-US" dirty="0" smtClean="0"/>
              <a:t>Correct</a:t>
            </a:r>
            <a:r>
              <a:rPr lang="en-US" baseline="0" dirty="0" smtClean="0"/>
              <a:t> Answer: N/A</a:t>
            </a:r>
          </a:p>
          <a:p>
            <a:r>
              <a:rPr lang="en-US" baseline="0" dirty="0" smtClean="0"/>
              <a:t>__________________________________</a:t>
            </a:r>
          </a:p>
          <a:p>
            <a:endParaRPr lang="en-US" dirty="0" smtClean="0"/>
          </a:p>
          <a:p>
            <a:r>
              <a:rPr lang="en-US" dirty="0" smtClean="0"/>
              <a:t>Fall</a:t>
            </a:r>
            <a:r>
              <a:rPr lang="en-US" baseline="0" dirty="0" smtClean="0"/>
              <a:t> 2011: Not used</a:t>
            </a:r>
          </a:p>
          <a:p>
            <a:endParaRPr lang="en-US" dirty="0" smtClean="0"/>
          </a:p>
          <a:p>
            <a:r>
              <a:rPr lang="en-US" dirty="0" smtClean="0"/>
              <a:t>__________________________________</a:t>
            </a:r>
          </a:p>
          <a:p>
            <a:r>
              <a:rPr lang="en-US" dirty="0" smtClean="0"/>
              <a:t>USED </a:t>
            </a:r>
            <a:r>
              <a:rPr lang="en-US" dirty="0"/>
              <a:t>IN:  Spring 2009 (Rogers)</a:t>
            </a:r>
          </a:p>
          <a:p>
            <a:r>
              <a:rPr lang="en-US" dirty="0"/>
              <a:t>LECTURE NUMBER:  28, 29</a:t>
            </a:r>
          </a:p>
          <a:p>
            <a:r>
              <a:rPr lang="en-US" dirty="0"/>
              <a:t>STUDENT RESPONSES: 0 % 5 % 93 % 2 % 0 % (SPRING 09 – lecture 29)</a:t>
            </a:r>
          </a:p>
          <a:p>
            <a:r>
              <a:rPr lang="en-US" b="1" dirty="0"/>
              <a:t>INSTRUCTOR NOTES: </a:t>
            </a:r>
          </a:p>
          <a:p>
            <a:r>
              <a:rPr lang="en-US" dirty="0">
                <a:ea typeface="ヒラギノ角ゴ Pro W3" charset="-128"/>
                <a:cs typeface="ヒラギノ角ゴ Pro W3" charset="-128"/>
              </a:rPr>
              <a:t>WRITTEN BY:  Charles Rogers (CU-Boulder)</a:t>
            </a:r>
          </a:p>
          <a:p>
            <a:endParaRPr lang="en-US" dirty="0">
              <a:latin typeface="Courier New"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EA26DA5-6A56-C844-8C3C-35A1FC9658D9}" type="slidenum">
              <a:rPr lang="en-US"/>
              <a:pPr/>
              <a:t>55</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957370EA-CDB6-0547-A688-90C645782761}" type="slidenum">
              <a:rPr lang="en-US" sz="1200">
                <a:latin typeface="Calibri" charset="0"/>
              </a:rPr>
              <a:pPr algn="r" eaLnBrk="1" hangingPunct="1"/>
              <a:t>55</a:t>
            </a:fld>
            <a:endParaRPr lang="en-US" sz="1200">
              <a:latin typeface="Calibri"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p:txBody>
          <a:bodyPr/>
          <a:lstStyle/>
          <a:p>
            <a:r>
              <a:rPr lang="en-US" dirty="0" smtClean="0"/>
              <a:t>Class:</a:t>
            </a:r>
            <a:r>
              <a:rPr lang="en-US" baseline="0" dirty="0" smtClean="0"/>
              <a:t> MATH/PHYSICS</a:t>
            </a:r>
          </a:p>
          <a:p>
            <a:r>
              <a:rPr lang="en-US" baseline="0" dirty="0" smtClean="0"/>
              <a:t>Correct Answer: C</a:t>
            </a:r>
            <a:endParaRPr lang="en-US" dirty="0" smtClean="0"/>
          </a:p>
          <a:p>
            <a:r>
              <a:rPr lang="en-US" dirty="0" smtClean="0"/>
              <a:t>____________________________</a:t>
            </a:r>
          </a:p>
          <a:p>
            <a:endParaRPr lang="en-US" dirty="0" smtClean="0"/>
          </a:p>
          <a:p>
            <a:r>
              <a:rPr lang="en-US" dirty="0" smtClean="0"/>
              <a:t>Fall</a:t>
            </a:r>
            <a:r>
              <a:rPr lang="en-US" baseline="0" dirty="0" smtClean="0"/>
              <a:t> 2011: Not used</a:t>
            </a:r>
          </a:p>
          <a:p>
            <a:endParaRPr lang="en-US" baseline="0" dirty="0" smtClean="0"/>
          </a:p>
          <a:p>
            <a:r>
              <a:rPr lang="en-US" baseline="0" dirty="0" smtClean="0"/>
              <a:t>===========================</a:t>
            </a:r>
          </a:p>
          <a:p>
            <a:r>
              <a:rPr lang="en-US" dirty="0" smtClean="0"/>
              <a:t>USED </a:t>
            </a:r>
            <a:r>
              <a:rPr lang="en-US" dirty="0"/>
              <a:t>IN:  Spring 2009 (Rogers)</a:t>
            </a:r>
          </a:p>
          <a:p>
            <a:r>
              <a:rPr lang="en-US" dirty="0"/>
              <a:t>LECTURE NUMBER:  30</a:t>
            </a:r>
          </a:p>
          <a:p>
            <a:r>
              <a:rPr lang="en-US" dirty="0"/>
              <a:t>STUDENT RESPONSES: 3 % 0 % 79 % 18 % 0 % (SPRING 09)</a:t>
            </a:r>
          </a:p>
          <a:p>
            <a:r>
              <a:rPr lang="en-US" b="1" dirty="0"/>
              <a:t>INSTRUCTOR NOTES: </a:t>
            </a:r>
          </a:p>
          <a:p>
            <a:r>
              <a:rPr lang="en-US" dirty="0">
                <a:ea typeface="ヒラギノ角ゴ Pro W3" charset="-128"/>
                <a:cs typeface="ヒラギノ角ゴ Pro W3" charset="-128"/>
              </a:rPr>
              <a:t>WRITTEN BY:  Charles Rogers (CU-Boulder)</a:t>
            </a:r>
          </a:p>
          <a:p>
            <a:endParaRPr lang="en-US" dirty="0">
              <a:latin typeface="Courier New"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D3C32CC-D1F0-2445-8E25-ABF124C68438}" type="slidenum">
              <a:rPr lang="en-US"/>
              <a:pPr/>
              <a:t>56</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916E2594-F9C9-214B-B96D-F0F488CFC99E}" type="slidenum">
              <a:rPr lang="en-US" sz="1200">
                <a:latin typeface="Calibri" charset="0"/>
              </a:rPr>
              <a:pPr algn="r" eaLnBrk="1" hangingPunct="1"/>
              <a:t>56</a:t>
            </a:fld>
            <a:endParaRPr lang="en-US" sz="1200">
              <a:latin typeface="Calibri"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r>
              <a:rPr lang="en-US" dirty="0" smtClean="0"/>
              <a:t>Class: CONCEPTUAL</a:t>
            </a:r>
          </a:p>
          <a:p>
            <a:r>
              <a:rPr lang="en-US" dirty="0" smtClean="0"/>
              <a:t>Correct</a:t>
            </a:r>
            <a:r>
              <a:rPr lang="en-US" baseline="0" dirty="0" smtClean="0"/>
              <a:t> Answer: E</a:t>
            </a:r>
          </a:p>
          <a:p>
            <a:r>
              <a:rPr lang="en-US" baseline="0" dirty="0" smtClean="0"/>
              <a:t>________________________________</a:t>
            </a:r>
          </a:p>
          <a:p>
            <a:endParaRPr lang="en-US" baseline="0" dirty="0" smtClean="0"/>
          </a:p>
          <a:p>
            <a:r>
              <a:rPr lang="en-US" baseline="0" dirty="0" smtClean="0"/>
              <a:t>Fall 2011: Not used</a:t>
            </a:r>
          </a:p>
          <a:p>
            <a:endParaRPr lang="en-US" baseline="0" dirty="0" smtClean="0"/>
          </a:p>
          <a:p>
            <a:r>
              <a:rPr lang="en-US" baseline="0" dirty="0" smtClean="0"/>
              <a:t>==============================</a:t>
            </a:r>
          </a:p>
          <a:p>
            <a:r>
              <a:rPr lang="en-US" dirty="0" smtClean="0"/>
              <a:t>USED </a:t>
            </a:r>
            <a:r>
              <a:rPr lang="en-US" dirty="0"/>
              <a:t>IN:  Spring 2009 (Rogers)</a:t>
            </a:r>
          </a:p>
          <a:p>
            <a:r>
              <a:rPr lang="en-US" dirty="0"/>
              <a:t>LECTURE NUMBER:  32</a:t>
            </a:r>
          </a:p>
          <a:p>
            <a:r>
              <a:rPr lang="en-US" dirty="0"/>
              <a:t>STUDENT RESPONSES: 56 % 0 % 26 % 8 % </a:t>
            </a:r>
            <a:r>
              <a:rPr lang="en-US" b="1" dirty="0"/>
              <a:t>[[10 %]]</a:t>
            </a:r>
            <a:r>
              <a:rPr lang="en-US" dirty="0"/>
              <a:t> (SPRING 09)</a:t>
            </a:r>
          </a:p>
          <a:p>
            <a:r>
              <a:rPr lang="en-US" b="1" dirty="0"/>
              <a:t>INSTRUCTOR NOTES: </a:t>
            </a:r>
          </a:p>
          <a:p>
            <a:r>
              <a:rPr lang="en-US" dirty="0">
                <a:ea typeface="ヒラギノ角ゴ Pro W3" charset="-128"/>
                <a:cs typeface="ヒラギノ角ゴ Pro W3" charset="-128"/>
              </a:rPr>
              <a:t>WRITTEN BY:  Charles Rogers (CU-Boulder)</a:t>
            </a:r>
          </a:p>
          <a:p>
            <a:endParaRPr lang="en-US" dirty="0">
              <a:latin typeface="Courier New"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p>
          <a:p>
            <a:pPr eaLnBrk="1" hangingPunct="1"/>
            <a:r>
              <a:rPr lang="en-US" baseline="0" dirty="0" smtClean="0">
                <a:ea typeface="ＭＳ Ｐゴシック" charset="-128"/>
                <a:cs typeface="ＭＳ Ｐゴシック" charset="-128"/>
              </a:rPr>
              <a:t>Correct Answer: B</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Fall 2011: Not used</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r>
              <a:rPr lang="en-US" dirty="0" smtClean="0"/>
              <a:t>Class:</a:t>
            </a:r>
            <a:r>
              <a:rPr lang="en-US" baseline="0" dirty="0" smtClean="0"/>
              <a:t> MATH/ PHYSICS</a:t>
            </a:r>
            <a:endParaRPr lang="en-US" dirty="0" smtClean="0"/>
          </a:p>
          <a:p>
            <a:r>
              <a:rPr lang="en-US" dirty="0" smtClean="0"/>
              <a:t>Correct</a:t>
            </a:r>
            <a:r>
              <a:rPr lang="en-US" baseline="0" dirty="0" smtClean="0"/>
              <a:t> Answer: B</a:t>
            </a:r>
          </a:p>
          <a:p>
            <a:r>
              <a:rPr lang="en-US" baseline="0" dirty="0" smtClean="0"/>
              <a:t>__________________________________</a:t>
            </a:r>
          </a:p>
          <a:p>
            <a:r>
              <a:rPr lang="en-US" baseline="0" dirty="0" smtClean="0"/>
              <a:t>Physics 3320 Fa11 (SJP) Lecture #25</a:t>
            </a:r>
          </a:p>
          <a:p>
            <a:r>
              <a:rPr lang="en-US" baseline="0" dirty="0" smtClean="0"/>
              <a:t>Didn’t click</a:t>
            </a:r>
          </a:p>
          <a:p>
            <a:r>
              <a:rPr lang="en-US" baseline="0" dirty="0" smtClean="0"/>
              <a:t>AND</a:t>
            </a:r>
            <a:br>
              <a:rPr lang="en-US" baseline="0" dirty="0" smtClean="0"/>
            </a:br>
            <a:r>
              <a:rPr lang="en-US" baseline="0" dirty="0" smtClean="0"/>
              <a:t>Physics 3320 Fa11 (SJP) Lecture #26</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5, [[90]],</a:t>
            </a:r>
            <a:r>
              <a:rPr lang="en-US" baseline="0" dirty="0" smtClean="0">
                <a:ea typeface="ＭＳ Ｐゴシック" charset="-128"/>
                <a:cs typeface="ＭＳ Ｐゴシック" charset="-128"/>
              </a:rPr>
              <a:t> 5, 0,</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p>
          <a:p>
            <a:pPr eaLnBrk="1" hangingPunct="1"/>
            <a:r>
              <a:rPr lang="en-US" b="0" baseline="0" dirty="0" smtClean="0">
                <a:ea typeface="ＭＳ Ｐゴシック" charset="-128"/>
                <a:cs typeface="ＭＳ Ｐゴシック" charset="-128"/>
              </a:rPr>
              <a:t>Lecture #25:</a:t>
            </a:r>
            <a:endParaRPr lang="en-US" b="0"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Didn’t get to click on this, but worked out on the board</a:t>
            </a:r>
            <a:r>
              <a:rPr lang="en-US" baseline="0" dirty="0" smtClean="0">
                <a:ea typeface="ＭＳ Ｐゴシック" charset="-128"/>
                <a:cs typeface="ＭＳ Ｐゴシック" charset="-128"/>
              </a:rPr>
              <a:t> the fact that 1/(mu epsilon) = v^2 is what you need. Might start next class with it?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Answer is B., you are slower in the higher n region, which is the bigger epsilon region. </a:t>
            </a:r>
          </a:p>
          <a:p>
            <a:pPr eaLnBrk="1" hangingPunct="1"/>
            <a:r>
              <a:rPr lang="en-US" baseline="0" dirty="0" smtClean="0">
                <a:ea typeface="ＭＳ Ｐゴシック" charset="-128"/>
                <a:cs typeface="ＭＳ Ｐゴシック" charset="-128"/>
              </a:rPr>
              <a:t>Ignoring </a:t>
            </a:r>
            <a:r>
              <a:rPr lang="en-US" baseline="0" dirty="0" err="1" smtClean="0">
                <a:ea typeface="ＭＳ Ｐゴシック" charset="-128"/>
                <a:cs typeface="ＭＳ Ｐゴシック" charset="-128"/>
              </a:rPr>
              <a:t>mu’s</a:t>
            </a:r>
            <a:r>
              <a:rPr lang="en-US" baseline="0" dirty="0" smtClean="0">
                <a:ea typeface="ＭＳ Ｐゴシック" charset="-128"/>
                <a:cs typeface="ＭＳ Ｐゴシック" charset="-128"/>
              </a:rPr>
              <a:t>, epsilon1*v^2 will be the same in the two media, so if v2 is much bigger, then epsilon2 will be smaller.</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(Makes sense, where v is big (c Is BIGGEST possible!) , it has the LOWER epsilon.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AND</a:t>
            </a:r>
          </a:p>
          <a:p>
            <a:pPr eaLnBrk="1" hangingPunct="1"/>
            <a:r>
              <a:rPr lang="en-US" baseline="0" dirty="0" smtClean="0">
                <a:ea typeface="ＭＳ Ｐゴシック" charset="-128"/>
                <a:cs typeface="ＭＳ Ｐゴシック" charset="-128"/>
              </a:rPr>
              <a:t>Lecture #26:</a:t>
            </a:r>
          </a:p>
          <a:p>
            <a:pPr eaLnBrk="1" hangingPunct="1"/>
            <a:r>
              <a:rPr lang="en-US" baseline="0" dirty="0" smtClean="0">
                <a:ea typeface="ＭＳ Ｐゴシック" charset="-128"/>
                <a:cs typeface="ＭＳ Ｐゴシック" charset="-128"/>
              </a:rPr>
              <a:t>Pre class question, no problem for them. (I did have v = 1/</a:t>
            </a:r>
            <a:r>
              <a:rPr lang="en-US" baseline="0" dirty="0" err="1" smtClean="0">
                <a:ea typeface="ＭＳ Ｐゴシック" charset="-128"/>
                <a:cs typeface="ＭＳ Ｐゴシック" charset="-128"/>
              </a:rPr>
              <a:t>Sqrt</a:t>
            </a:r>
            <a:r>
              <a:rPr lang="en-US" baseline="0" dirty="0" smtClean="0">
                <a:ea typeface="ＭＳ Ｐゴシック" charset="-128"/>
                <a:cs typeface="ＭＳ Ｐゴシック" charset="-128"/>
              </a:rPr>
              <a:t>[mu epsilon] on the board, though) </a:t>
            </a:r>
          </a:p>
          <a:p>
            <a:pPr eaLnBrk="1" hangingPunct="1"/>
            <a:r>
              <a:rPr lang="en-US" baseline="0" dirty="0" smtClean="0">
                <a:ea typeface="ＭＳ Ｐゴシック" charset="-128"/>
                <a:cs typeface="ＭＳ Ｐゴシック" charset="-128"/>
              </a:rPr>
              <a:t>This will come back in our class today, thought it was a nice easy </a:t>
            </a:r>
            <a:r>
              <a:rPr lang="en-US" baseline="0" dirty="0" err="1" smtClean="0">
                <a:ea typeface="ＭＳ Ｐゴシック" charset="-128"/>
                <a:cs typeface="ＭＳ Ｐゴシック" charset="-128"/>
              </a:rPr>
              <a:t>warmup</a:t>
            </a:r>
            <a:r>
              <a:rPr lang="en-US" baseline="0" dirty="0" smtClean="0">
                <a:ea typeface="ＭＳ Ｐゴシック" charset="-128"/>
                <a:cs typeface="ＭＳ Ｐゴシック" charset="-128"/>
              </a:rPr>
              <a:t>. </a:t>
            </a:r>
          </a:p>
          <a:p>
            <a:pPr eaLnBrk="1" hangingPunct="1"/>
            <a:endParaRPr lang="en-US" baseline="0"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Ragole:</a:t>
            </a:r>
            <a:r>
              <a:rPr lang="en-US" sz="1200" b="0" kern="1200" dirty="0" smtClean="0">
                <a:solidFill>
                  <a:schemeClr val="tx1"/>
                </a:solidFill>
                <a:latin typeface="+mn-lt"/>
                <a:ea typeface="+mn-ea"/>
                <a:cs typeface="+mn-cs"/>
              </a:rPr>
              <a:t> The student nearest to me just used the definition of v and got the right answer.</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a:t>
            </a:r>
            <a:r>
              <a:rPr lang="en-US" baseline="0" dirty="0" smtClean="0">
                <a:ea typeface="ＭＳ Ｐゴシック" charset="-128"/>
                <a:cs typeface="ＭＳ Ｐゴシック" charset="-128"/>
              </a:rPr>
              <a:t> PHYSICS</a:t>
            </a:r>
            <a:endParaRPr lang="en-US"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Correct Answer: D</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Fall 2011: Not used</a:t>
            </a:r>
          </a:p>
          <a:p>
            <a:pPr eaLnBrk="1" hangingPunct="1"/>
            <a:r>
              <a:rPr lang="en-US" dirty="0" smtClean="0">
                <a:ea typeface="ＭＳ Ｐゴシック" charset="-128"/>
                <a:cs typeface="ＭＳ Ｐゴシック" charset="-128"/>
              </a:rPr>
              <a:t>________________________________</a:t>
            </a:r>
          </a:p>
          <a:p>
            <a:pPr eaLnBrk="1" hangingPunct="1"/>
            <a:r>
              <a:rPr lang="en-US" dirty="0" smtClean="0">
                <a:ea typeface="ＭＳ Ｐゴシック" charset="-128"/>
                <a:cs typeface="ＭＳ Ｐゴシック" charset="-128"/>
              </a:rPr>
              <a:t>ERK Fall 2009</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12DA859-92FA-E241-A37F-EBFA04759FDC}" type="slidenum">
              <a:rPr lang="en-US"/>
              <a:pPr/>
              <a:t>60</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4B5B3665-C0DF-6442-9CD6-6344AF3A5747}" type="slidenum">
              <a:rPr lang="en-US" sz="1200">
                <a:latin typeface="Calibri" charset="0"/>
              </a:rPr>
              <a:pPr algn="r" eaLnBrk="1" hangingPunct="1"/>
              <a:t>60</a:t>
            </a:fld>
            <a:endParaRPr lang="en-US" sz="1200">
              <a:latin typeface="Calibri"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p:txBody>
          <a:bodyPr/>
          <a:lstStyle/>
          <a:p>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MATH/PHYSICS</a:t>
            </a:r>
          </a:p>
          <a:p>
            <a:r>
              <a:rPr lang="en-US" baseline="0" dirty="0" smtClean="0">
                <a:ea typeface="ＭＳ Ｐゴシック" charset="-128"/>
                <a:cs typeface="ＭＳ Ｐゴシック" charset="-128"/>
              </a:rPr>
              <a:t>Correct Answer: D</a:t>
            </a:r>
          </a:p>
          <a:p>
            <a:r>
              <a:rPr lang="en-US" baseline="0" dirty="0" smtClean="0">
                <a:ea typeface="ＭＳ Ｐゴシック" charset="-128"/>
                <a:cs typeface="ＭＳ Ｐゴシック" charset="-128"/>
              </a:rPr>
              <a:t>_______________________________</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Physics 3320 Fa11 (SJP) Lecture #26</a:t>
            </a:r>
          </a:p>
          <a:p>
            <a:r>
              <a:rPr lang="en-US" dirty="0" smtClean="0">
                <a:latin typeface="Courier New" charset="0"/>
                <a:ea typeface="ＭＳ Ｐゴシック" charset="-128"/>
                <a:cs typeface="ＭＳ Ｐゴシック" charset="-128"/>
              </a:rPr>
              <a:t>5, 10, 9,</a:t>
            </a:r>
            <a:r>
              <a:rPr lang="en-US" baseline="0" dirty="0" smtClean="0">
                <a:latin typeface="Courier New" charset="0"/>
                <a:ea typeface="ＭＳ Ｐゴシック" charset="-128"/>
                <a:cs typeface="ＭＳ Ｐゴシック" charset="-128"/>
              </a:rPr>
              <a:t> [[86]]</a:t>
            </a:r>
          </a:p>
          <a:p>
            <a:r>
              <a:rPr lang="en-US" baseline="0" dirty="0" smtClean="0">
                <a:latin typeface="Courier New" charset="0"/>
                <a:ea typeface="ＭＳ Ｐゴシック" charset="-128"/>
                <a:cs typeface="ＭＳ Ｐゴシック" charset="-128"/>
              </a:rPr>
              <a:t>_______________________________</a:t>
            </a:r>
          </a:p>
          <a:p>
            <a:r>
              <a:rPr lang="en-US" b="1" baseline="0" dirty="0" smtClean="0">
                <a:latin typeface="Courier New" charset="0"/>
                <a:ea typeface="ＭＳ Ｐゴシック" charset="-128"/>
                <a:cs typeface="ＭＳ Ｐゴシック" charset="-128"/>
              </a:rPr>
              <a:t>Fall 2011 Comments</a:t>
            </a:r>
          </a:p>
          <a:p>
            <a:r>
              <a:rPr lang="en-US" baseline="0" dirty="0" smtClean="0">
                <a:latin typeface="Courier New" charset="0"/>
                <a:ea typeface="ＭＳ Ｐゴシック" charset="-128"/>
                <a:cs typeface="ＭＳ Ｐゴシック" charset="-128"/>
              </a:rPr>
              <a:t>Also pretty easy, one student was focused on “T”, I pointed out it’s even easier to focus on R. </a:t>
            </a:r>
          </a:p>
          <a:p>
            <a:r>
              <a:rPr lang="en-US" baseline="0" dirty="0" smtClean="0">
                <a:latin typeface="Courier New" charset="0"/>
                <a:ea typeface="ＭＳ Ｐゴシック" charset="-128"/>
                <a:cs typeface="ＭＳ Ｐゴシック" charset="-128"/>
              </a:rPr>
              <a:t>Another student pointed out that technically it’s E, (other) – (it’s not “nearly” the same, it IS the same for MAXIMUM”. But, nobody voted for that.</a:t>
            </a:r>
          </a:p>
          <a:p>
            <a:endParaRPr lang="en-US" baseline="0" dirty="0" smtClean="0">
              <a:latin typeface="Courier New" charset="0"/>
              <a:ea typeface="ＭＳ Ｐゴシック" charset="-128"/>
              <a:cs typeface="ＭＳ Ｐゴシック" charset="-128"/>
            </a:endParaRPr>
          </a:p>
          <a:p>
            <a:r>
              <a:rPr lang="en-US" baseline="0" dirty="0" smtClean="0">
                <a:latin typeface="Courier New" charset="0"/>
                <a:ea typeface="ＭＳ Ｐゴシック" charset="-128"/>
                <a:cs typeface="ＭＳ Ｐゴシック" charset="-128"/>
              </a:rPr>
              <a:t>Notes</a:t>
            </a:r>
          </a:p>
          <a:p>
            <a:r>
              <a:rPr lang="en-US" b="1" baseline="0" dirty="0" smtClean="0">
                <a:latin typeface="Courier New" charset="0"/>
                <a:ea typeface="ＭＳ Ｐゴシック" charset="-128"/>
                <a:cs typeface="ＭＳ Ｐゴシック" charset="-128"/>
              </a:rPr>
              <a:t>Baily</a:t>
            </a:r>
            <a:r>
              <a:rPr lang="en-US" b="0" baseline="0" dirty="0" smtClean="0">
                <a:latin typeface="Courier New" charset="0"/>
                <a:ea typeface="ＭＳ Ｐゴシック" charset="-128"/>
                <a:cs typeface="ＭＳ Ｐゴシック" charset="-128"/>
              </a:rPr>
              <a:t>: S</a:t>
            </a:r>
            <a:r>
              <a:rPr lang="en-US" sz="1200" kern="1200" dirty="0" smtClean="0">
                <a:solidFill>
                  <a:schemeClr val="tx1"/>
                </a:solidFill>
                <a:latin typeface="+mn-lt"/>
                <a:ea typeface="ＭＳ Ｐゴシック" pitchFamily="-106" charset="-128"/>
                <a:cs typeface="ＭＳ Ｐゴシック" pitchFamily="-106" charset="-128"/>
              </a:rPr>
              <a:t>tudent nearby said he was seeing it mathematically, but didn’t have an intuition about what that meant.  Question could be rephrased to ask for what corresponds to a large transmission coefficient.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I asked preemptively what happens if the wave speeds are equal (100% transmission, there's no barrier).  Then the student explained his answer D is the closest we could get.</a:t>
            </a:r>
            <a:r>
              <a:rPr lang="en-US" baseline="0" dirty="0" smtClean="0">
                <a:latin typeface="Courier New" charset="0"/>
                <a:ea typeface="ＭＳ Ｐゴシック" charset="-128"/>
                <a:cs typeface="ＭＳ Ｐゴシック" charset="-128"/>
              </a:rPr>
              <a:t> </a:t>
            </a:r>
          </a:p>
          <a:p>
            <a:endParaRPr lang="en-US" baseline="0" dirty="0" smtClean="0">
              <a:latin typeface="Courier New" charset="0"/>
              <a:ea typeface="ＭＳ Ｐゴシック" charset="-128"/>
              <a:cs typeface="ＭＳ Ｐゴシック" charset="-128"/>
            </a:endParaRPr>
          </a:p>
          <a:p>
            <a:r>
              <a:rPr lang="en-US" baseline="0" dirty="0" smtClean="0">
                <a:latin typeface="Courier New" charset="0"/>
                <a:ea typeface="ＭＳ Ｐゴシック" charset="-128"/>
                <a:cs typeface="ＭＳ Ｐゴシック" charset="-128"/>
              </a:rPr>
              <a:t>=================================</a:t>
            </a:r>
          </a:p>
          <a:p>
            <a:r>
              <a:rPr lang="en-US" baseline="0" dirty="0" smtClean="0">
                <a:latin typeface="Courier New" charset="0"/>
                <a:ea typeface="ＭＳ Ｐゴシック" charset="-128"/>
                <a:cs typeface="ＭＳ Ｐゴシック" charset="-128"/>
              </a:rPr>
              <a:t>Written by SJP in PHYS 3320 Fa11</a:t>
            </a:r>
          </a:p>
          <a:p>
            <a:endParaRPr lang="en-US" dirty="0">
              <a:latin typeface="Courier New"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72AC010-A1E9-CF4E-920E-32D60E3C04FD}" type="slidenum">
              <a:rPr lang="en-US"/>
              <a:pPr/>
              <a:t>7</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CEFF4A3D-88AC-FA4E-A2FA-2857194E3786}" type="slidenum">
              <a:rPr lang="en-US" sz="1200">
                <a:latin typeface="Calibri" charset="0"/>
              </a:rPr>
              <a:pPr algn="r" eaLnBrk="1" hangingPunct="1"/>
              <a:t>7</a:t>
            </a:fld>
            <a:endParaRPr lang="en-US" sz="1200">
              <a:latin typeface="Calibri"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dirty="0" smtClean="0">
                <a:ea typeface="+mn-ea"/>
                <a:cs typeface="+mn-cs"/>
              </a:rPr>
              <a:t>Class:</a:t>
            </a:r>
            <a:r>
              <a:rPr lang="en-US" baseline="0" dirty="0" smtClean="0">
                <a:ea typeface="+mn-ea"/>
                <a:cs typeface="+mn-cs"/>
              </a:rPr>
              <a:t> CONCEPTUAL</a:t>
            </a:r>
          </a:p>
          <a:p>
            <a:r>
              <a:rPr lang="en-US" baseline="0" dirty="0" smtClean="0">
                <a:ea typeface="+mn-ea"/>
                <a:cs typeface="+mn-cs"/>
              </a:rPr>
              <a:t>Correct Answer: A</a:t>
            </a:r>
          </a:p>
          <a:p>
            <a:r>
              <a:rPr lang="en-US" baseline="0" dirty="0" smtClean="0">
                <a:ea typeface="+mn-ea"/>
                <a:cs typeface="+mn-cs"/>
              </a:rPr>
              <a:t>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#18</a:t>
            </a:r>
          </a:p>
          <a:p>
            <a:r>
              <a:rPr lang="en-US" dirty="0" smtClean="0">
                <a:ea typeface="ヒラギノ角ゴ Pro W3" charset="-128"/>
                <a:cs typeface="ヒラギノ角ゴ Pro W3" charset="-128"/>
              </a:rPr>
              <a:t>[[100]],</a:t>
            </a:r>
            <a:r>
              <a:rPr lang="en-US" baseline="0" dirty="0" smtClean="0">
                <a:ea typeface="ヒラギノ角ゴ Pro W3" charset="-128"/>
                <a:cs typeface="ヒラギノ角ゴ Pro W3" charset="-128"/>
              </a:rPr>
              <a:t> 0, 0 </a:t>
            </a:r>
          </a:p>
          <a:p>
            <a:r>
              <a:rPr lang="en-US" baseline="0" dirty="0" smtClean="0">
                <a:ea typeface="ヒラギノ角ゴ Pro W3" charset="-128"/>
                <a:cs typeface="ヒラギノ角ゴ Pro W3" charset="-128"/>
              </a:rPr>
              <a:t>_______________________________</a:t>
            </a:r>
          </a:p>
          <a:p>
            <a:r>
              <a:rPr lang="en-US" b="1" baseline="0" dirty="0" smtClean="0">
                <a:ea typeface="ヒラギノ角ゴ Pro W3" charset="-128"/>
                <a:cs typeface="ヒラギノ角ゴ Pro W3" charset="-128"/>
              </a:rPr>
              <a:t>Spring 2012 Comments</a:t>
            </a:r>
            <a:endParaRPr lang="en-US" b="0" baseline="0" dirty="0" smtClean="0">
              <a:ea typeface="ヒラギノ角ゴ Pro W3" charset="-128"/>
              <a:cs typeface="ヒラギノ角ゴ Pro W3" charset="-128"/>
            </a:endParaRPr>
          </a:p>
          <a:p>
            <a:endParaRPr lang="en-US" b="0" baseline="0" dirty="0" smtClean="0">
              <a:ea typeface="ヒラギノ角ゴ Pro W3" charset="-128"/>
              <a:cs typeface="ヒラギノ角ゴ Pro W3" charset="-128"/>
            </a:endParaRPr>
          </a:p>
          <a:p>
            <a:endParaRPr lang="en-US" b="0" baseline="0" dirty="0" smtClean="0">
              <a:ea typeface="ヒラギノ角ゴ Pro W3" charset="-128"/>
              <a:cs typeface="ヒラギノ角ゴ Pro W3" charset="-128"/>
            </a:endParaRPr>
          </a:p>
          <a:p>
            <a:r>
              <a:rPr lang="en-US" b="0" baseline="0" dirty="0" smtClean="0">
                <a:ea typeface="ヒラギノ角ゴ Pro W3" charset="-128"/>
                <a:cs typeface="ヒラギノ角ゴ Pro W3" charset="-128"/>
              </a:rPr>
              <a:t>==============================</a:t>
            </a:r>
          </a:p>
          <a:p>
            <a:r>
              <a:rPr lang="en-US" b="0" baseline="0" dirty="0" smtClean="0">
                <a:ea typeface="ヒラギノ角ゴ Pro W3" charset="-128"/>
                <a:cs typeface="ヒラギノ角ゴ Pro W3" charset="-128"/>
              </a:rPr>
              <a:t>Written by Mike </a:t>
            </a:r>
            <a:r>
              <a:rPr lang="en-US" b="0" baseline="0" dirty="0" err="1" smtClean="0">
                <a:ea typeface="ヒラギノ角ゴ Pro W3" charset="-128"/>
                <a:cs typeface="ヒラギノ角ゴ Pro W3" charset="-128"/>
              </a:rPr>
              <a:t>Dubson</a:t>
            </a:r>
            <a:r>
              <a:rPr lang="en-US" b="0" baseline="0" dirty="0" smtClean="0">
                <a:ea typeface="ヒラギノ角ゴ Pro W3" charset="-128"/>
                <a:cs typeface="ヒラギノ角ゴ Pro W3" charset="-128"/>
              </a:rPr>
              <a:t> in PHYS 3320 Sp12</a:t>
            </a:r>
            <a:endParaRPr lang="en-US" b="1" baseline="0" dirty="0" smtClean="0">
              <a:ea typeface="ヒラギノ角ゴ Pro W3" charset="-128"/>
              <a:cs typeface="ヒラギノ角ゴ Pro W3"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MATH/PHYSICS</a:t>
            </a:r>
          </a:p>
          <a:p>
            <a:pPr eaLnBrk="1" hangingPunct="1"/>
            <a:r>
              <a:rPr lang="en-US" baseline="0" dirty="0" smtClean="0">
                <a:ea typeface="ＭＳ Ｐゴシック" charset="-128"/>
                <a:cs typeface="ＭＳ Ｐゴシック" charset="-128"/>
              </a:rPr>
              <a:t>Correct Answer: C</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r>
              <a:rPr lang="en-US" dirty="0" smtClean="0">
                <a:ea typeface="ＭＳ Ｐゴシック" charset="-128"/>
                <a:cs typeface="ＭＳ Ｐゴシック" charset="-128"/>
              </a:rPr>
              <a:t>Physics 3320 Fa11 (SJP) Lecture #26</a:t>
            </a:r>
          </a:p>
          <a:p>
            <a:pPr eaLnBrk="1" hangingPunct="1"/>
            <a:r>
              <a:rPr lang="en-US" dirty="0" smtClean="0">
                <a:ea typeface="ＭＳ Ｐゴシック" charset="-128"/>
                <a:cs typeface="ＭＳ Ｐゴシック" charset="-128"/>
              </a:rPr>
              <a:t>14, 5, [[71]], 0, 10</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Good discussion, students talked</a:t>
            </a:r>
            <a:r>
              <a:rPr lang="en-US" baseline="0" dirty="0" smtClean="0">
                <a:ea typeface="ＭＳ Ｐゴシック" charset="-128"/>
                <a:cs typeface="ＭＳ Ｐゴシック" charset="-128"/>
              </a:rPr>
              <a:t> awhile about this. It’s back to this idea that you need to use the real E field in quadratic expressions</a:t>
            </a:r>
          </a:p>
          <a:p>
            <a:pPr eaLnBrk="1" hangingPunct="1"/>
            <a:r>
              <a:rPr lang="en-US" baseline="0" dirty="0" smtClean="0">
                <a:ea typeface="ＭＳ Ｐゴシック" charset="-128"/>
                <a:cs typeface="ＭＳ Ｐゴシック" charset="-128"/>
              </a:rPr>
              <a:t>(The answer is C.  Note that A is itself still complex (square of a complex number is in general still complex)</a:t>
            </a:r>
          </a:p>
          <a:p>
            <a:pPr eaLnBrk="1" hangingPunct="1"/>
            <a:r>
              <a:rPr lang="en-US" baseline="0" dirty="0" smtClean="0">
                <a:ea typeface="ＭＳ Ｐゴシック" charset="-128"/>
                <a:cs typeface="ＭＳ Ｐゴシック" charset="-128"/>
              </a:rPr>
              <a:t>Note that B-D are all manifestly real, but B is going to involve </a:t>
            </a:r>
            <a:r>
              <a:rPr lang="en-US" baseline="0" dirty="0" err="1" smtClean="0">
                <a:ea typeface="ＭＳ Ｐゴシック" charset="-128"/>
                <a:cs typeface="ＭＳ Ｐゴシック" charset="-128"/>
              </a:rPr>
              <a:t>cos</a:t>
            </a:r>
            <a:r>
              <a:rPr lang="en-US" baseline="0" dirty="0" smtClean="0">
                <a:ea typeface="ＭＳ Ｐゴシック" charset="-128"/>
                <a:cs typeface="ＭＳ Ｐゴシック" charset="-128"/>
              </a:rPr>
              <a:t>(2(k dot r-omega t)), which is not the same as cos^2(k dot r-omega t)</a:t>
            </a:r>
          </a:p>
          <a:p>
            <a:pPr eaLnBrk="1" hangingPunct="1"/>
            <a:r>
              <a:rPr lang="en-US" baseline="0" dirty="0" smtClean="0">
                <a:ea typeface="ＭＳ Ｐゴシック" charset="-128"/>
                <a:cs typeface="ＭＳ Ｐゴシック" charset="-128"/>
              </a:rPr>
              <a:t>Note that E is totally missing any time or space dependence at all!</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r>
              <a:rPr lang="en-US" b="1" dirty="0" smtClean="0">
                <a:ea typeface="ＭＳ Ｐゴシック" charset="-128"/>
                <a:cs typeface="ＭＳ Ｐゴシック" charset="-128"/>
              </a:rPr>
              <a:t>Baily</a:t>
            </a:r>
            <a:r>
              <a:rPr lang="en-US" b="0" dirty="0" smtClean="0">
                <a:ea typeface="ＭＳ Ｐゴシック" charset="-128"/>
                <a:cs typeface="ＭＳ Ｐゴシック" charset="-128"/>
              </a:rPr>
              <a:t>: </a:t>
            </a:r>
            <a:r>
              <a:rPr lang="en-US" sz="1200" kern="1200" dirty="0" smtClean="0">
                <a:solidFill>
                  <a:schemeClr val="tx1"/>
                </a:solidFill>
                <a:latin typeface="+mn-lt"/>
                <a:ea typeface="ＭＳ Ｐゴシック" pitchFamily="-106" charset="-128"/>
                <a:cs typeface="ＭＳ Ｐゴシック" pitchFamily="-106" charset="-128"/>
              </a:rPr>
              <a:t>One student thought that B, C &amp; D were the same, but that (A) was the correct response.</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Students went with C ~(Re(E))^2 because they had heard it before.  We then tried to determine if any of the other answers were the same.</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Fall 2009</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DERIVATION</a:t>
            </a:r>
            <a:r>
              <a:rPr lang="en-US" baseline="0" dirty="0" smtClean="0">
                <a:ea typeface="ＭＳ Ｐゴシック" charset="-128"/>
                <a:cs typeface="ＭＳ Ｐゴシック" charset="-128"/>
              </a:rPr>
              <a:t> – NOT  A CLICKER</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_________________________________</a:t>
            </a:r>
          </a:p>
          <a:p>
            <a:pPr eaLnBrk="1" hangingPunct="1"/>
            <a:r>
              <a:rPr lang="en-US" dirty="0" smtClean="0">
                <a:ea typeface="ＭＳ Ｐゴシック" charset="-128"/>
                <a:cs typeface="ＭＳ Ｐゴシック" charset="-128"/>
              </a:rPr>
              <a:t>Physics 3320 Fa11 (SJP) Lecture #26</a:t>
            </a:r>
          </a:p>
          <a:p>
            <a:pPr eaLnBrk="1" hangingPunct="1"/>
            <a:r>
              <a:rPr lang="en-US" b="1" dirty="0" smtClean="0">
                <a:ea typeface="ＭＳ Ｐゴシック" charset="-128"/>
                <a:cs typeface="ＭＳ Ｐゴシック" charset="-128"/>
              </a:rPr>
              <a:t>Fall 2011</a:t>
            </a:r>
            <a:r>
              <a:rPr lang="en-US" b="1" baseline="0" dirty="0" smtClean="0">
                <a:ea typeface="ＭＳ Ｐゴシック" charset="-128"/>
                <a:cs typeface="ＭＳ Ｐゴシック" charset="-128"/>
              </a:rPr>
              <a:t>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Here</a:t>
            </a:r>
            <a:r>
              <a:rPr lang="en-US" baseline="0" dirty="0" smtClean="0">
                <a:ea typeface="ＭＳ Ｐゴシック" charset="-128"/>
                <a:cs typeface="ＭＳ Ｐゴシック" charset="-128"/>
              </a:rPr>
              <a:t> I went through this in </a:t>
            </a:r>
            <a:r>
              <a:rPr lang="en-US" baseline="0" dirty="0" err="1" smtClean="0">
                <a:ea typeface="ＭＳ Ｐゴシック" charset="-128"/>
                <a:cs typeface="ＭＳ Ｐゴシック" charset="-128"/>
              </a:rPr>
              <a:t>powerpoint</a:t>
            </a:r>
            <a:r>
              <a:rPr lang="en-US" baseline="0" dirty="0" smtClean="0">
                <a:ea typeface="ＭＳ Ｐゴシック" charset="-128"/>
                <a:cs typeface="ＭＳ Ｐゴシック" charset="-128"/>
              </a:rPr>
              <a:t> (though it would probably work better on the blackboard, in retrospect) </a:t>
            </a:r>
          </a:p>
          <a:p>
            <a:pPr eaLnBrk="1" hangingPunct="1"/>
            <a:r>
              <a:rPr lang="en-US" baseline="0" dirty="0" smtClean="0">
                <a:ea typeface="ＭＳ Ｐゴシック" charset="-128"/>
                <a:cs typeface="ＭＳ Ｐゴシック" charset="-128"/>
              </a:rPr>
              <a:t>I animated it. The point is to walk them through, in the middle we are finding S which is |S|. You can write it in the “expected” way with a Re(E) which you then square, consistent with the previous slide.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But when you *time average*, that cos^2 gives you ½, and the phase (delta) is GONE! You don’t need it, it’s lost. So, when you time average, in fact you could just as well have used that last expression (with the magnitude squared).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So although I keep saying “don’t use the magnitude squared, square the real part”, here you CAN( as long as you get that factor of ½ in there correctly.  This connects nicely to stuff they are doing in QM.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p>
          <a:p>
            <a:pPr eaLnBrk="1" hangingPunct="1"/>
            <a:r>
              <a:rPr lang="en-US" baseline="0" dirty="0" smtClean="0">
                <a:ea typeface="ＭＳ Ｐゴシック" charset="-128"/>
                <a:cs typeface="ＭＳ Ｐゴシック" charset="-128"/>
              </a:rPr>
              <a:t>Created by SJP in PHYS 3320 Fa11</a:t>
            </a: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14DBFCE-E45D-AC42-99CC-DC5D8C2BA2B8}" type="slidenum">
              <a:rPr lang="en-US" sz="1200"/>
              <a:pPr algn="r"/>
              <a:t>63</a:t>
            </a:fld>
            <a:endParaRPr lang="en-US" sz="1200"/>
          </a:p>
        </p:txBody>
      </p:sp>
      <p:sp>
        <p:nvSpPr>
          <p:cNvPr id="23555"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1027"/>
          <p:cNvSpPr>
            <a:spLocks noGrp="1" noChangeArrowheads="1"/>
          </p:cNvSpPr>
          <p:nvPr>
            <p:ph type="body" idx="1"/>
          </p:nvPr>
        </p:nvSpPr>
        <p:spPr bwMode="auto">
          <a:xfrm>
            <a:off x="914400" y="4343400"/>
            <a:ext cx="5029200" cy="4114800"/>
          </a:xfrm>
          <a:noFill/>
          <a:ln>
            <a:solidFill>
              <a:srgbClr val="000000"/>
            </a:solidFill>
            <a:miter lim="800000"/>
            <a:headEnd/>
            <a:tailEnd/>
          </a:ln>
        </p:spPr>
        <p:txBody>
          <a:bodyPr/>
          <a:lstStyle/>
          <a:p>
            <a:pPr eaLnBrk="1" hangingPunct="1"/>
            <a:r>
              <a:rPr lang="en-US" dirty="0" smtClean="0">
                <a:ea typeface="ＭＳ Ｐゴシック" charset="-128"/>
                <a:cs typeface="ＭＳ Ｐゴシック" charset="-128"/>
              </a:rPr>
              <a:t>Class: MATH/PHYSICS (Review)</a:t>
            </a:r>
          </a:p>
          <a:p>
            <a:pPr eaLnBrk="1" hangingPunct="1"/>
            <a:r>
              <a:rPr lang="en-US" baseline="0" dirty="0" smtClean="0">
                <a:ea typeface="ＭＳ Ｐゴシック" charset="-128"/>
                <a:cs typeface="ＭＳ Ｐゴシック" charset="-128"/>
              </a:rPr>
              <a:t>Correct Answer: B</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Fall</a:t>
            </a:r>
            <a:r>
              <a:rPr lang="en-US" baseline="0" dirty="0" smtClean="0">
                <a:latin typeface="Arial" charset="0"/>
                <a:ea typeface="ヒラギノ角ゴ Pro W3" charset="-128"/>
                <a:cs typeface="ヒラギノ角ゴ Pro W3" charset="-128"/>
              </a:rPr>
              <a:t> 2011: Not used</a:t>
            </a:r>
          </a:p>
          <a:p>
            <a:pPr eaLnBrk="1" hangingPunct="1"/>
            <a:endParaRPr lang="en-US" baseline="0"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a:t>
            </a:r>
          </a:p>
          <a:p>
            <a:pPr eaLnBrk="1" hangingPunct="1"/>
            <a:r>
              <a:rPr lang="en-US" dirty="0" smtClean="0">
                <a:latin typeface="Arial" charset="0"/>
                <a:ea typeface="ヒラギノ角ゴ Pro W3" charset="-128"/>
                <a:cs typeface="ヒラギノ角ゴ Pro W3" charset="-128"/>
              </a:rPr>
              <a:t>From</a:t>
            </a:r>
            <a:r>
              <a:rPr lang="en-US" baseline="0" dirty="0" smtClean="0">
                <a:latin typeface="Arial" charset="0"/>
                <a:ea typeface="ヒラギノ角ゴ Pro W3" charset="-128"/>
                <a:cs typeface="ヒラギノ角ゴ Pro W3" charset="-128"/>
              </a:rPr>
              <a:t> ERK Fall 2009</a:t>
            </a:r>
            <a:endParaRPr lang="en-US" dirty="0" smtClean="0">
              <a:latin typeface="Arial" charset="0"/>
              <a:ea typeface="ヒラギノ角ゴ Pro W3" charset="-128"/>
              <a:cs typeface="ヒラギノ角ゴ Pro W3"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EA42703-5951-B442-95E5-E4E84BCD0972}" type="slidenum">
              <a:rPr lang="en-US" sz="1200"/>
              <a:pPr algn="r"/>
              <a:t>64</a:t>
            </a:fld>
            <a:endParaRPr lang="en-US" sz="1200"/>
          </a:p>
        </p:txBody>
      </p:sp>
      <p:sp>
        <p:nvSpPr>
          <p:cNvPr id="25603"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4" name="Rectangle 1027"/>
          <p:cNvSpPr>
            <a:spLocks noGrp="1" noChangeArrowheads="1"/>
          </p:cNvSpPr>
          <p:nvPr>
            <p:ph type="body" idx="1"/>
          </p:nvPr>
        </p:nvSpPr>
        <p:spPr bwMode="auto">
          <a:xfrm>
            <a:off x="914400" y="4343400"/>
            <a:ext cx="5029200" cy="4114800"/>
          </a:xfrm>
          <a:noFill/>
          <a:ln>
            <a:solidFill>
              <a:srgbClr val="000000"/>
            </a:solidFill>
            <a:miter lim="800000"/>
            <a:headEnd/>
            <a:tailEnd/>
          </a:ln>
        </p:spPr>
        <p:txBody>
          <a:bodyPr/>
          <a:lstStyle/>
          <a:p>
            <a:pPr eaLnBrk="1" hangingPunct="1"/>
            <a:r>
              <a:rPr lang="en-US" dirty="0" smtClean="0">
                <a:ea typeface="ＭＳ Ｐゴシック" charset="-128"/>
                <a:cs typeface="ＭＳ Ｐゴシック" charset="-128"/>
              </a:rPr>
              <a:t>Class: CONCEPTUAL</a:t>
            </a:r>
          </a:p>
          <a:p>
            <a:pPr eaLnBrk="1" hangingPunct="1"/>
            <a:r>
              <a:rPr lang="en-US" baseline="0" dirty="0" smtClean="0">
                <a:ea typeface="ＭＳ Ｐゴシック" charset="-128"/>
                <a:cs typeface="ＭＳ Ｐゴシック" charset="-128"/>
              </a:rPr>
              <a:t>Correct Answer: A</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Fall</a:t>
            </a:r>
            <a:r>
              <a:rPr lang="en-US" baseline="0" dirty="0" smtClean="0">
                <a:latin typeface="Arial" charset="0"/>
                <a:ea typeface="ヒラギノ角ゴ Pro W3" charset="-128"/>
                <a:cs typeface="ヒラギノ角ゴ Pro W3" charset="-128"/>
              </a:rPr>
              <a:t> 2011: Not used</a:t>
            </a:r>
          </a:p>
          <a:p>
            <a:pPr eaLnBrk="1" hangingPunct="1"/>
            <a:endParaRPr lang="en-US" baseline="0" dirty="0" smtClean="0">
              <a:latin typeface="Arial" charset="0"/>
              <a:ea typeface="ヒラギノ角ゴ Pro W3" charset="-128"/>
              <a:cs typeface="ヒラギノ角ゴ Pro W3" charset="-128"/>
            </a:endParaRPr>
          </a:p>
          <a:p>
            <a:pPr eaLnBrk="1" hangingPunct="1"/>
            <a:r>
              <a:rPr lang="en-US" baseline="0" dirty="0" smtClean="0">
                <a:latin typeface="Arial" charset="0"/>
                <a:ea typeface="ヒラギノ角ゴ Pro W3" charset="-128"/>
                <a:cs typeface="ヒラギノ角ゴ Pro W3" charset="-128"/>
              </a:rPr>
              <a:t>===============================</a:t>
            </a:r>
          </a:p>
          <a:p>
            <a:pPr eaLnBrk="1" hangingPunct="1"/>
            <a:r>
              <a:rPr lang="en-US" baseline="0" dirty="0" smtClean="0">
                <a:latin typeface="Arial" charset="0"/>
                <a:ea typeface="ヒラギノ角ゴ Pro W3" charset="-128"/>
                <a:cs typeface="ヒラギノ角ゴ Pro W3" charset="-128"/>
              </a:rPr>
              <a:t>From ERK Fall 2009</a:t>
            </a:r>
          </a:p>
          <a:p>
            <a:pPr eaLnBrk="1" hangingPunct="1"/>
            <a:endParaRPr lang="en-US" dirty="0">
              <a:latin typeface="Arial" charset="0"/>
              <a:ea typeface="ヒラギノ角ゴ Pro W3" charset="-128"/>
              <a:cs typeface="ヒラギノ角ゴ Pro W3"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baseline="0" dirty="0" smtClean="0">
                <a:ea typeface="ＭＳ Ｐゴシック" charset="-128"/>
                <a:cs typeface="ＭＳ Ｐゴシック" charset="-128"/>
              </a:rPr>
              <a:t>Correct Answer: A</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Fall 2011: Not used</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Fall 2009</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12DA859-92FA-E241-A37F-EBFA04759FDC}" type="slidenum">
              <a:rPr lang="en-US"/>
              <a:pPr/>
              <a:t>66</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4B5B3665-C0DF-6442-9CD6-6344AF3A5747}" type="slidenum">
              <a:rPr lang="en-US" sz="1200">
                <a:latin typeface="Calibri" charset="0"/>
              </a:rPr>
              <a:pPr algn="r" eaLnBrk="1" hangingPunct="1"/>
              <a:t>66</a:t>
            </a:fld>
            <a:endParaRPr lang="en-US" sz="1200">
              <a:latin typeface="Calibri"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p:txBody>
          <a:bodyPr/>
          <a:lstStyle/>
          <a:p>
            <a:r>
              <a:rPr lang="en-US" dirty="0" smtClean="0">
                <a:latin typeface="Courier New" charset="0"/>
              </a:rPr>
              <a:t>Class:</a:t>
            </a:r>
            <a:r>
              <a:rPr lang="en-US" baseline="0" dirty="0" smtClean="0">
                <a:latin typeface="Courier New" charset="0"/>
              </a:rPr>
              <a:t> MATH/PHYSICS</a:t>
            </a:r>
          </a:p>
          <a:p>
            <a:r>
              <a:rPr lang="en-US" baseline="0" dirty="0" smtClean="0">
                <a:latin typeface="Courier New" charset="0"/>
              </a:rPr>
              <a:t>Correct Answer: A</a:t>
            </a:r>
          </a:p>
          <a:p>
            <a:r>
              <a:rPr lang="en-US" baseline="0" dirty="0" smtClean="0">
                <a:latin typeface="Courier New" charset="0"/>
              </a:rPr>
              <a:t>________________________________</a:t>
            </a:r>
          </a:p>
          <a:p>
            <a:r>
              <a:rPr lang="en-US" dirty="0" smtClean="0">
                <a:latin typeface="Courier New" charset="0"/>
              </a:rPr>
              <a:t>Physics 3320 Fa11 (SJP) Lecture #27</a:t>
            </a:r>
          </a:p>
          <a:p>
            <a:r>
              <a:rPr lang="en-US" dirty="0" smtClean="0">
                <a:latin typeface="Courier New" charset="0"/>
              </a:rPr>
              <a:t>[[71]], 0,0,13,17</a:t>
            </a:r>
          </a:p>
          <a:p>
            <a:r>
              <a:rPr lang="en-US" dirty="0" smtClean="0">
                <a:latin typeface="Courier New" charset="0"/>
              </a:rPr>
              <a:t>________________________________</a:t>
            </a:r>
          </a:p>
          <a:p>
            <a:r>
              <a:rPr lang="en-US" b="1" dirty="0" smtClean="0">
                <a:latin typeface="Courier New" charset="0"/>
              </a:rPr>
              <a:t>Fall 2011 Comments</a:t>
            </a:r>
          </a:p>
          <a:p>
            <a:r>
              <a:rPr lang="en-US" dirty="0" smtClean="0">
                <a:latin typeface="Courier New" charset="0"/>
              </a:rPr>
              <a:t>Alpha and beta are both real and</a:t>
            </a:r>
            <a:r>
              <a:rPr lang="en-US" baseline="0" dirty="0" smtClean="0">
                <a:latin typeface="Courier New" charset="0"/>
              </a:rPr>
              <a:t> positive here, so there IS no relative phase angle.  There is an assumption in this question that mu1 and m2 are essentially the same.  Students are confused by the rather thick notation (lots of new symbols), but also more basically by what we MEAN by “relative phase between two complex numbers”. It’s worth continuing to remind/refresh this. (I talked about these E fields as oscillating in time, and at the boundary, when one is max, the other is too… )</a:t>
            </a:r>
          </a:p>
          <a:p>
            <a:endParaRPr lang="en-US" baseline="0" dirty="0" smtClean="0">
              <a:latin typeface="Courier New" charset="0"/>
            </a:endParaRPr>
          </a:p>
          <a:p>
            <a:r>
              <a:rPr lang="en-US" baseline="0" dirty="0" smtClean="0">
                <a:latin typeface="Courier New" charset="0"/>
              </a:rPr>
              <a:t>Notes</a:t>
            </a:r>
          </a:p>
          <a:p>
            <a:r>
              <a:rPr lang="en-US" b="1" baseline="0" dirty="0" smtClean="0">
                <a:latin typeface="Courier New" charset="0"/>
              </a:rPr>
              <a:t>Baily</a:t>
            </a:r>
            <a:r>
              <a:rPr lang="en-US" b="0" baseline="0" dirty="0" smtClean="0">
                <a:latin typeface="Courier New" charset="0"/>
              </a:rPr>
              <a:t>: </a:t>
            </a:r>
            <a:r>
              <a:rPr lang="en-US" sz="1200" kern="1200" dirty="0" smtClean="0">
                <a:solidFill>
                  <a:schemeClr val="tx1"/>
                </a:solidFill>
                <a:latin typeface="+mn-lt"/>
                <a:ea typeface="+mn-ea"/>
                <a:cs typeface="+mn-cs"/>
              </a:rPr>
              <a:t>Students nearby reasoned there was no way for a minus sign to be introduced, according to the equations (alpha and beta are positive numbers).  During discussion of alpha and beta, at least one student was confused that alpha still referred to the transmitted angle, even when talking about the reflected wave.</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LA:</a:t>
            </a:r>
            <a:r>
              <a:rPr lang="en-US" sz="1200" b="0" kern="1200" dirty="0" smtClean="0">
                <a:solidFill>
                  <a:schemeClr val="tx1"/>
                </a:solidFill>
                <a:latin typeface="+mn-lt"/>
                <a:ea typeface="+mn-ea"/>
                <a:cs typeface="+mn-cs"/>
              </a:rPr>
              <a:t> Students used intuition that the wave should pass through basically "unchanged."  They didn't make any reference to the </a:t>
            </a:r>
            <a:r>
              <a:rPr lang="en-US" sz="1200" b="0" kern="1200" dirty="0" err="1" smtClean="0">
                <a:solidFill>
                  <a:schemeClr val="tx1"/>
                </a:solidFill>
                <a:latin typeface="+mn-lt"/>
                <a:ea typeface="+mn-ea"/>
                <a:cs typeface="+mn-cs"/>
              </a:rPr>
              <a:t>eqn's</a:t>
            </a:r>
            <a:r>
              <a:rPr lang="en-US" sz="1200" b="0" kern="1200" dirty="0" smtClean="0">
                <a:solidFill>
                  <a:schemeClr val="tx1"/>
                </a:solidFill>
                <a:latin typeface="+mn-lt"/>
                <a:ea typeface="+mn-ea"/>
                <a:cs typeface="+mn-cs"/>
              </a:rPr>
              <a:t> on the board.</a:t>
            </a:r>
            <a:endParaRPr lang="en-US" b="1" baseline="0" dirty="0" smtClean="0">
              <a:latin typeface="Courier New" charset="0"/>
            </a:endParaRPr>
          </a:p>
          <a:p>
            <a:endParaRPr lang="en-US" baseline="0" dirty="0" smtClean="0">
              <a:latin typeface="Courier New" charset="0"/>
            </a:endParaRPr>
          </a:p>
          <a:p>
            <a:r>
              <a:rPr lang="en-US" baseline="0" dirty="0" smtClean="0">
                <a:latin typeface="Courier New" charset="0"/>
              </a:rPr>
              <a:t>===============================</a:t>
            </a:r>
          </a:p>
          <a:p>
            <a:r>
              <a:rPr lang="en-US" baseline="0" dirty="0" smtClean="0">
                <a:latin typeface="Courier New" charset="0"/>
              </a:rPr>
              <a:t>Written by SJP in PHYS 3320 Fa11</a:t>
            </a:r>
          </a:p>
          <a:p>
            <a:endParaRPr lang="en-US" dirty="0">
              <a:latin typeface="Courier New"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Courier New" charset="0"/>
              </a:rPr>
              <a:t>Class:</a:t>
            </a:r>
            <a:r>
              <a:rPr lang="en-US" baseline="0" dirty="0" smtClean="0">
                <a:latin typeface="Courier New" charset="0"/>
              </a:rPr>
              <a:t> APPLICATION</a:t>
            </a:r>
          </a:p>
          <a:p>
            <a:r>
              <a:rPr lang="en-US" baseline="0" dirty="0" smtClean="0">
                <a:latin typeface="Courier New" charset="0"/>
              </a:rPr>
              <a:t>Correct Answer: A</a:t>
            </a:r>
          </a:p>
          <a:p>
            <a:r>
              <a:rPr lang="en-US" baseline="0" dirty="0" smtClean="0">
                <a:latin typeface="Courier New" charset="0"/>
              </a:rPr>
              <a:t>________________________________</a:t>
            </a:r>
          </a:p>
          <a:p>
            <a:r>
              <a:rPr lang="en-US" dirty="0" smtClean="0">
                <a:latin typeface="Courier New" charset="0"/>
              </a:rPr>
              <a:t>Physics 3320 Fa11 (SJP) Lecture #27</a:t>
            </a:r>
          </a:p>
          <a:p>
            <a:r>
              <a:rPr lang="en-US" dirty="0" smtClean="0"/>
              <a:t>[[71]],</a:t>
            </a:r>
            <a:r>
              <a:rPr lang="en-US" baseline="0" dirty="0" smtClean="0"/>
              <a:t> 21, 0,8,0</a:t>
            </a:r>
          </a:p>
          <a:p>
            <a:r>
              <a:rPr lang="en-US" baseline="0" dirty="0" smtClean="0"/>
              <a:t>________________________________</a:t>
            </a:r>
          </a:p>
          <a:p>
            <a:r>
              <a:rPr lang="en-US" b="1" baseline="0" dirty="0" smtClean="0"/>
              <a:t>Fall 2011 Comments</a:t>
            </a:r>
          </a:p>
          <a:p>
            <a:r>
              <a:rPr lang="en-US" baseline="0" dirty="0" smtClean="0"/>
              <a:t>One student asked me about polarization of sunlight (I told them to assume it’s totally unpolarized. That’s approximately correct, especially for rays coming straight from the sun, rather than those bouncing off “blue sky”)  I also had to tell them that “polarization axis” for glasses means the glasses PASS (do not block) light polarized along that axis. </a:t>
            </a:r>
          </a:p>
          <a:p>
            <a:endParaRPr lang="en-US" baseline="0" dirty="0" smtClean="0"/>
          </a:p>
          <a:p>
            <a:r>
              <a:rPr lang="en-US" baseline="0" dirty="0" smtClean="0"/>
              <a:t>There was a good long discussion on this one, they were working on it. I did tell them, after the previous slide, that those formulas were for an E field IN the plane of incidence, but that for the E field PERPENDICULAR to the plane of incidence, as they are working on in homework this week, they will discover there is NO such Brewster’s angle. That’s the crux here – the sun in the picture is up at roughly </a:t>
            </a:r>
            <a:r>
              <a:rPr lang="en-US" baseline="0" dirty="0" err="1" smtClean="0"/>
              <a:t>theta_brewster</a:t>
            </a:r>
            <a:r>
              <a:rPr lang="en-US" baseline="0" dirty="0" smtClean="0"/>
              <a:t>, so any light with E polarized IN the plane of incidence (i.e. in the plane of the </a:t>
            </a:r>
            <a:r>
              <a:rPr lang="en-US" baseline="0" dirty="0" err="1" smtClean="0"/>
              <a:t>powerpoint</a:t>
            </a:r>
            <a:r>
              <a:rPr lang="en-US" baseline="0" dirty="0" smtClean="0"/>
              <a:t> screen) there will be LITTLE or no reflected light. But for polarization PERP to the plane of the screen, there’s no such “zero”, and you get plenty of that light. So the light hitting the glasses is nearly perfectly horizontally polarized (</a:t>
            </a:r>
            <a:r>
              <a:rPr lang="en-US" baseline="0" dirty="0" err="1" smtClean="0"/>
              <a:t>perp</a:t>
            </a:r>
            <a:r>
              <a:rPr lang="en-US" baseline="0" dirty="0" smtClean="0"/>
              <a:t> to the plane of incidence, parallel to the surface of the water). So, you want vertical polarization. </a:t>
            </a:r>
          </a:p>
          <a:p>
            <a:endParaRPr lang="en-US" baseline="0" dirty="0" smtClean="0"/>
          </a:p>
          <a:p>
            <a:r>
              <a:rPr lang="en-US" baseline="0" dirty="0" smtClean="0"/>
              <a:t>I took a moment to comment that this means the long chain molecules in the glass should thus be horizontal (!) Because that way they will ABSORB horizontal polarization well, but will be largely unaffected by vertical polarized EM waves, and thus let them pass through. </a:t>
            </a:r>
          </a:p>
          <a:p>
            <a:endParaRPr lang="en-US" baseline="0" dirty="0" smtClean="0"/>
          </a:p>
          <a:p>
            <a:r>
              <a:rPr lang="en-US" baseline="0" dirty="0" smtClean="0"/>
              <a:t>Notes</a:t>
            </a:r>
          </a:p>
          <a:p>
            <a:r>
              <a:rPr lang="en-US" b="1" baseline="0" dirty="0" smtClean="0"/>
              <a:t>Baily</a:t>
            </a:r>
            <a:r>
              <a:rPr lang="en-US" b="0" baseline="0" dirty="0" smtClean="0"/>
              <a:t>: </a:t>
            </a:r>
            <a:r>
              <a:rPr lang="en-US" sz="1200" kern="1200" dirty="0" smtClean="0">
                <a:solidFill>
                  <a:schemeClr val="tx1"/>
                </a:solidFill>
                <a:latin typeface="+mn-lt"/>
                <a:ea typeface="+mn-ea"/>
                <a:cs typeface="+mn-cs"/>
              </a:rPr>
              <a:t>Not enough time for discussion with students nearby to come to final answer.  Think this problem would have been simple enough if it had</a:t>
            </a:r>
            <a:r>
              <a:rPr lang="en-US" sz="1200" kern="1200" baseline="0" dirty="0" smtClean="0">
                <a:solidFill>
                  <a:schemeClr val="tx1"/>
                </a:solidFill>
                <a:latin typeface="+mn-lt"/>
                <a:ea typeface="+mn-ea"/>
                <a:cs typeface="+mn-cs"/>
              </a:rPr>
              <a:t> been obv</a:t>
            </a:r>
            <a:r>
              <a:rPr lang="en-US" sz="1200" kern="1200" dirty="0" smtClean="0">
                <a:solidFill>
                  <a:schemeClr val="tx1"/>
                </a:solidFill>
                <a:latin typeface="+mn-lt"/>
                <a:ea typeface="+mn-ea"/>
                <a:cs typeface="+mn-cs"/>
              </a:rPr>
              <a:t>ious to</a:t>
            </a:r>
            <a:r>
              <a:rPr lang="en-US" sz="1200" kern="1200" baseline="0" dirty="0" smtClean="0">
                <a:solidFill>
                  <a:schemeClr val="tx1"/>
                </a:solidFill>
                <a:latin typeface="+mn-lt"/>
                <a:ea typeface="+mn-ea"/>
                <a:cs typeface="+mn-cs"/>
              </a:rPr>
              <a:t> them</a:t>
            </a:r>
            <a:r>
              <a:rPr lang="en-US" sz="1200" kern="1200" dirty="0" smtClean="0">
                <a:solidFill>
                  <a:schemeClr val="tx1"/>
                </a:solidFill>
                <a:latin typeface="+mn-lt"/>
                <a:ea typeface="+mn-ea"/>
                <a:cs typeface="+mn-cs"/>
              </a:rPr>
              <a:t> why there would be a preference for any one type of polarization.  This CT followed the discussion of Brewster’s angle, and so one student thought the relative angle of the sun with the water might be important, but don’t think it was obvious from the diagram that this was the actual angle.  I tried to focus them on which could be totally transmitted, but don’t think they could recall by this point.  Discussion got closed down here.  Have to juggle a couple different pieces of information to get this one quickly.  Think instructors need to be explicit about the</a:t>
            </a:r>
            <a:r>
              <a:rPr lang="en-US" sz="1200" kern="1200" baseline="0" dirty="0" smtClean="0">
                <a:solidFill>
                  <a:schemeClr val="tx1"/>
                </a:solidFill>
                <a:latin typeface="+mn-lt"/>
                <a:ea typeface="+mn-ea"/>
                <a:cs typeface="+mn-cs"/>
              </a:rPr>
              <a:t> objects lying in the plane of the slide.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LA:</a:t>
            </a:r>
            <a:r>
              <a:rPr lang="en-US" sz="1200" b="0" kern="1200" dirty="0" smtClean="0">
                <a:solidFill>
                  <a:schemeClr val="tx1"/>
                </a:solidFill>
                <a:latin typeface="+mn-lt"/>
                <a:ea typeface="+mn-ea"/>
                <a:cs typeface="+mn-cs"/>
              </a:rPr>
              <a:t> The polarization of the sunglasses question led to some confusion as to which is transverse and which is in plane. The students had the correct reasoning that they should block the light without the Brewster's angle and generally ended up with the correct answer.</a:t>
            </a:r>
          </a:p>
          <a:p>
            <a:endParaRPr lang="en-US" b="1" baseline="0" dirty="0" smtClean="0"/>
          </a:p>
          <a:p>
            <a:r>
              <a:rPr lang="en-US" baseline="0" dirty="0" smtClean="0"/>
              <a:t>==============================</a:t>
            </a:r>
          </a:p>
          <a:p>
            <a:r>
              <a:rPr lang="en-US" baseline="0" dirty="0" smtClean="0"/>
              <a:t>Written by SJP in PHYS 3320 Fa11</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67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1355468"/>
      </p:ext>
    </p:extLst>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ANIMATION – NOT</a:t>
            </a:r>
            <a:r>
              <a:rPr lang="en-US" baseline="0" dirty="0" smtClean="0">
                <a:latin typeface="Courier New" charset="0"/>
              </a:rPr>
              <a:t> A CLICKER QUESTION</a:t>
            </a:r>
            <a:endParaRPr lang="en-US"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urier New" charset="0"/>
              </a:rPr>
              <a:t>Used</a:t>
            </a:r>
            <a:r>
              <a:rPr lang="en-US" baseline="0" dirty="0" smtClean="0">
                <a:latin typeface="Courier New" charset="0"/>
              </a:rPr>
              <a:t> in Fall 2011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latin typeface="Courier New" charset="0"/>
              </a:rPr>
              <a:t>[Need to wait a second for the animation to start up.]</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latin typeface="Courier New" charset="0"/>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latin typeface="Courier New"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latin typeface="Courier New"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r>
              <a:rPr lang="en-US" dirty="0" smtClean="0">
                <a:latin typeface="Courier New" charset="0"/>
              </a:rPr>
              <a:t>Class:</a:t>
            </a:r>
            <a:r>
              <a:rPr lang="en-US" baseline="0" dirty="0" smtClean="0">
                <a:latin typeface="Courier New" charset="0"/>
              </a:rPr>
              <a:t> MATH/ PHYSICS</a:t>
            </a:r>
          </a:p>
          <a:p>
            <a:r>
              <a:rPr lang="en-US" baseline="0" dirty="0" smtClean="0">
                <a:latin typeface="Courier New" charset="0"/>
              </a:rPr>
              <a:t>Correct Answer: B</a:t>
            </a:r>
          </a:p>
          <a:p>
            <a:r>
              <a:rPr lang="en-US" baseline="0" dirty="0" smtClean="0">
                <a:latin typeface="Courier New" charset="0"/>
              </a:rPr>
              <a:t>________________________________</a:t>
            </a:r>
          </a:p>
          <a:p>
            <a:r>
              <a:rPr lang="en-US" dirty="0" smtClean="0">
                <a:latin typeface="Courier New" charset="0"/>
              </a:rPr>
              <a:t>Physics 3320 Fa11 (SJP) Lecture #27</a:t>
            </a:r>
          </a:p>
          <a:p>
            <a:pPr eaLnBrk="1" hangingPunct="1"/>
            <a:r>
              <a:rPr lang="en-US" dirty="0" smtClean="0">
                <a:ea typeface="ＭＳ Ｐゴシック" charset="-128"/>
                <a:cs typeface="ＭＳ Ｐゴシック" charset="-128"/>
              </a:rPr>
              <a:t>13, [[83]], 4, 0,0</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Answer is B, think of solar panel orientation. You still</a:t>
            </a:r>
            <a:r>
              <a:rPr lang="en-US" baseline="0" dirty="0" smtClean="0">
                <a:ea typeface="ＭＳ Ｐゴシック" charset="-128"/>
                <a:cs typeface="ＭＳ Ｐゴシック" charset="-128"/>
              </a:rPr>
              <a:t> pick up all the power in the beam, but it is spread out over more area.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This one was about 50/50,</a:t>
            </a:r>
            <a:r>
              <a:rPr lang="en-US" baseline="0" dirty="0" smtClean="0">
                <a:ea typeface="ＭＳ Ｐゴシック" charset="-128"/>
                <a:cs typeface="ＭＳ Ｐゴシック" charset="-128"/>
              </a:rPr>
              <a:t> and I poked them to discuss with their neighbor, and it rocketed to 83% correct. This is just a geometric factor, Griffiths mentions it (and you can also think of it as arising from I = &lt;S-vector&gt; dot &lt;k hat&gt;, where k is normal to the surface. But I find this picture makes sense to me, and is needed when you’re considering T, because then the </a:t>
            </a:r>
            <a:r>
              <a:rPr lang="en-US" baseline="0" dirty="0" err="1" smtClean="0">
                <a:ea typeface="ＭＳ Ｐゴシック" charset="-128"/>
                <a:cs typeface="ＭＳ Ｐゴシック" charset="-128"/>
              </a:rPr>
              <a:t>cos</a:t>
            </a:r>
            <a:r>
              <a:rPr lang="en-US" baseline="0" dirty="0" smtClean="0">
                <a:ea typeface="ＭＳ Ｐゴシック" charset="-128"/>
                <a:cs typeface="ＭＳ Ｐゴシック" charset="-128"/>
              </a:rPr>
              <a:t>(theta_2) factor in the numerator (associated with I_T) will NOT match the </a:t>
            </a:r>
            <a:r>
              <a:rPr lang="en-US" baseline="0" dirty="0" err="1" smtClean="0">
                <a:ea typeface="ＭＳ Ｐゴシック" charset="-128"/>
                <a:cs typeface="ＭＳ Ｐゴシック" charset="-128"/>
              </a:rPr>
              <a:t>cos</a:t>
            </a:r>
            <a:r>
              <a:rPr lang="en-US" baseline="0" dirty="0" smtClean="0">
                <a:ea typeface="ＭＳ Ｐゴシック" charset="-128"/>
                <a:cs typeface="ＭＳ Ｐゴシック" charset="-128"/>
              </a:rPr>
              <a:t>(theta_1) factor in the denominator (associated with </a:t>
            </a:r>
            <a:r>
              <a:rPr lang="en-US" baseline="0" dirty="0" err="1" smtClean="0">
                <a:ea typeface="ＭＳ Ｐゴシック" charset="-128"/>
                <a:cs typeface="ＭＳ Ｐゴシック" charset="-128"/>
              </a:rPr>
              <a:t>I_inc</a:t>
            </a:r>
            <a:r>
              <a:rPr lang="en-US" baseline="0" dirty="0" smtClean="0">
                <a:ea typeface="ＭＳ Ｐゴシック" charset="-128"/>
                <a:cs typeface="ＭＳ Ｐゴシック" charset="-128"/>
              </a:rPr>
              <a:t>)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Notes</a:t>
            </a:r>
          </a:p>
          <a:p>
            <a:r>
              <a:rPr lang="en-US" b="1" baseline="0" dirty="0" smtClean="0">
                <a:ea typeface="ＭＳ Ｐゴシック" charset="-128"/>
                <a:cs typeface="ＭＳ Ｐゴシック" charset="-128"/>
              </a:rPr>
              <a:t>Baily</a:t>
            </a:r>
            <a:r>
              <a:rPr lang="en-US" b="0" baseline="0" dirty="0" smtClean="0">
                <a:ea typeface="ＭＳ Ｐゴシック" charset="-128"/>
                <a:cs typeface="ＭＳ Ｐゴシック" charset="-128"/>
              </a:rPr>
              <a:t>: </a:t>
            </a:r>
            <a:r>
              <a:rPr lang="en-US" sz="1200" kern="1200" dirty="0" smtClean="0">
                <a:solidFill>
                  <a:schemeClr val="tx1"/>
                </a:solidFill>
                <a:latin typeface="+mn-lt"/>
                <a:ea typeface="+mn-ea"/>
                <a:cs typeface="+mn-cs"/>
              </a:rPr>
              <a:t>was split at 50/50 at one point during discussion. Seemed fairly apparent to nearby students that it’s spread out over more area by looking at the diagram.</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LA:</a:t>
            </a:r>
            <a:r>
              <a:rPr lang="en-US" sz="1200" b="0" kern="1200" dirty="0" smtClean="0">
                <a:solidFill>
                  <a:schemeClr val="tx1"/>
                </a:solidFill>
                <a:latin typeface="+mn-lt"/>
                <a:ea typeface="+mn-ea"/>
                <a:cs typeface="+mn-cs"/>
              </a:rPr>
              <a:t> For light incident at an angle, the students thought the S vector should be dependent on some trig function, maybe sin(theta).  They took some limits and decided it had to be </a:t>
            </a:r>
            <a:r>
              <a:rPr lang="en-US" sz="1200" b="0" kern="1200" dirty="0" err="1" smtClean="0">
                <a:solidFill>
                  <a:schemeClr val="tx1"/>
                </a:solidFill>
                <a:latin typeface="+mn-lt"/>
                <a:ea typeface="+mn-ea"/>
                <a:cs typeface="+mn-cs"/>
              </a:rPr>
              <a:t>cos(theta</a:t>
            </a:r>
            <a:r>
              <a:rPr lang="en-US" sz="1200" b="0" kern="1200" dirty="0" smtClean="0">
                <a:solidFill>
                  <a:schemeClr val="tx1"/>
                </a:solidFill>
                <a:latin typeface="+mn-lt"/>
                <a:ea typeface="+mn-ea"/>
                <a:cs typeface="+mn-cs"/>
              </a:rPr>
              <a:t>), but not really sure why.</a:t>
            </a:r>
            <a:endParaRPr lang="en-US" b="1"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p>
          <a:p>
            <a:pPr eaLnBrk="1" hangingPunct="1"/>
            <a:r>
              <a:rPr lang="en-US" baseline="0" dirty="0" smtClean="0">
                <a:ea typeface="ＭＳ Ｐゴシック" charset="-128"/>
                <a:cs typeface="ＭＳ Ｐゴシック" charset="-128"/>
              </a:rPr>
              <a:t>Written by SJP in PHYS 3320 Fa11</a:t>
            </a:r>
          </a:p>
          <a:p>
            <a:pPr eaLnBrk="1" hangingPunct="1"/>
            <a:endParaRPr lang="en-US" baseline="0"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Courier New" charset="0"/>
              </a:rPr>
              <a:t>LECTURE</a:t>
            </a:r>
            <a:r>
              <a:rPr lang="en-US" baseline="0" dirty="0" smtClean="0">
                <a:latin typeface="Courier New" charset="0"/>
              </a:rPr>
              <a:t> SLIDE – NOT A CLICKER QUESTION</a:t>
            </a:r>
            <a:endParaRPr lang="en-US"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Courier New" charset="0"/>
              </a:rPr>
              <a:t>Used</a:t>
            </a:r>
            <a:r>
              <a:rPr lang="en-US" baseline="0" dirty="0" smtClean="0">
                <a:latin typeface="Courier New" charset="0"/>
              </a:rPr>
              <a:t> in Fall 2011, Lecture 27</a:t>
            </a:r>
            <a:endParaRPr lang="en-US"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Courier New" charset="0"/>
              </a:rPr>
              <a:t>No click here, just a nice discussion about how the LACK of a mathematical</a:t>
            </a:r>
            <a:r>
              <a:rPr lang="en-US" baseline="0" dirty="0" smtClean="0">
                <a:latin typeface="Courier New" charset="0"/>
              </a:rPr>
              <a:t> solution tells you something that DOES happen, namely Total internal reflection. (Several students thought of this).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Courier New" charset="0"/>
              </a:rPr>
              <a:t>I brought a blackboard optics demo to show TIR.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Courier New" charset="0"/>
              </a:rPr>
              <a:t>Notes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Argument at the end of class on waves in conductors (eq. 9.121 on pg. 393 of Griffiths) about rho-free being zero, but think there it’s a bit glossed over why we’re working with a </a:t>
            </a:r>
            <a:r>
              <a:rPr lang="en-US" sz="1200" kern="1200" dirty="0" err="1" smtClean="0">
                <a:solidFill>
                  <a:schemeClr val="tx1"/>
                </a:solidFill>
                <a:latin typeface="+mn-lt"/>
                <a:ea typeface="+mn-ea"/>
                <a:cs typeface="+mn-cs"/>
              </a:rPr>
              <a:t>Curl.B</a:t>
            </a:r>
            <a:r>
              <a:rPr lang="en-US" sz="1200" kern="1200" dirty="0" smtClean="0">
                <a:solidFill>
                  <a:schemeClr val="tx1"/>
                </a:solidFill>
                <a:latin typeface="+mn-lt"/>
                <a:ea typeface="+mn-ea"/>
                <a:cs typeface="+mn-cs"/>
              </a:rPr>
              <a:t> equation that depends on J-free and the displacement current.  Question comes up at the beginning of next class about why there’s no J-bound.</a:t>
            </a:r>
            <a:endParaRPr lang="en-US" b="1" baseline="0"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Courier New" charset="0"/>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Courier New" charset="0"/>
              </a:rPr>
              <a:t>Written by SJP in PHYS 3320 Fa11</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latin typeface="Courier New"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a:t>
            </a:r>
            <a:r>
              <a:rPr lang="en-US" baseline="0" dirty="0" smtClean="0"/>
              <a:t>t Answer: B</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#19</a:t>
            </a:r>
          </a:p>
          <a:p>
            <a:r>
              <a:rPr lang="en-US" dirty="0" smtClean="0"/>
              <a:t>7,</a:t>
            </a:r>
            <a:r>
              <a:rPr lang="en-US" baseline="0" dirty="0" smtClean="0"/>
              <a:t> [[93]], 0</a:t>
            </a:r>
          </a:p>
          <a:p>
            <a:endParaRPr lang="en-US" baseline="0" dirty="0" smtClean="0"/>
          </a:p>
          <a:p>
            <a:endParaRPr lang="en-US" baseline="0" dirty="0" smtClean="0"/>
          </a:p>
          <a:p>
            <a:r>
              <a:rPr lang="en-US" baseline="0" dirty="0" smtClean="0"/>
              <a:t>===============================</a:t>
            </a:r>
          </a:p>
          <a:p>
            <a:r>
              <a:rPr lang="en-US" baseline="0" dirty="0" smtClean="0"/>
              <a:t>Written by Mike </a:t>
            </a:r>
            <a:r>
              <a:rPr lang="en-US" baseline="0" dirty="0" err="1" smtClean="0"/>
              <a:t>Dubson</a:t>
            </a:r>
            <a:r>
              <a:rPr lang="en-US" baseline="0" dirty="0" smtClean="0"/>
              <a:t> in 3320 Sp12</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EEBC947-2BE5-C248-9E69-11C797DCC90C}"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0276209"/>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Courier New" charset="0"/>
              </a:rPr>
              <a:t>LECTURE</a:t>
            </a:r>
            <a:r>
              <a:rPr lang="en-US" baseline="0" dirty="0" smtClean="0">
                <a:latin typeface="Courier New" charset="0"/>
              </a:rPr>
              <a:t> SLIDE – NOT A CLICKER QUESTION</a:t>
            </a:r>
            <a:endParaRPr lang="en-US"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Courier New" charset="0"/>
              </a:rPr>
              <a:t>Used</a:t>
            </a:r>
            <a:r>
              <a:rPr lang="en-US" baseline="0" dirty="0" smtClean="0">
                <a:latin typeface="Courier New" charset="0"/>
              </a:rPr>
              <a:t> in Fall 2011, Lecture 27</a:t>
            </a:r>
          </a:p>
          <a:p>
            <a:pPr marL="0" marR="0" indent="0" algn="l" defTabSz="457200" rtl="0" eaLnBrk="1" fontAlgn="base" latinLnBrk="0" hangingPunct="1">
              <a:lnSpc>
                <a:spcPct val="100000"/>
              </a:lnSpc>
              <a:spcBef>
                <a:spcPct val="30000"/>
              </a:spcBef>
              <a:spcAft>
                <a:spcPct val="0"/>
              </a:spcAft>
              <a:buClrTx/>
              <a:buSzTx/>
              <a:buFontTx/>
              <a:buNone/>
              <a:tabLst/>
              <a:defRPr/>
            </a:pPr>
            <a:r>
              <a:rPr lang="en-US" b="1" baseline="0" dirty="0" smtClean="0">
                <a:latin typeface="Courier New" charset="0"/>
              </a:rPr>
              <a:t>Comments:</a:t>
            </a:r>
            <a:endParaRPr lang="en-US" b="1"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Courier New" charset="0"/>
              </a:rPr>
              <a:t>Here I’m talking about what happens if you shine light from high n towards lower n boundary, at an angle GREATER than the critical angle.</a:t>
            </a:r>
            <a:r>
              <a:rPr lang="en-US" baseline="0" dirty="0" smtClean="0">
                <a:latin typeface="Courier New" charset="0"/>
              </a:rPr>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This is called Evanescent waves!  (I have a demo of it too – small setup where you get TIR off a 45 degree angle, but when you squeeze a second block on to the 45 degree boundary (tightly, to make the gap small), you can get some transmitted wave back!)</a:t>
            </a:r>
            <a:endParaRPr lang="en-US"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Courier New" charset="0"/>
              </a:rPr>
              <a:t>We just said “it totally internally reflects”. But what if we proceed with the math? We have n1 sin(theta1) = n2 sin(theta2). There is no REAL angle solution for theta 2, but you can still argue sin(theta2) = n1/n2 * sin(theta1)&gt;1 is a real number</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Courier New" charset="0"/>
              </a:rPr>
              <a:t>Similarly, </a:t>
            </a:r>
            <a:r>
              <a:rPr lang="en-US" baseline="0" dirty="0" err="1" smtClean="0">
                <a:latin typeface="Courier New" charset="0"/>
              </a:rPr>
              <a:t>cos</a:t>
            </a:r>
            <a:r>
              <a:rPr lang="en-US" baseline="0" dirty="0" smtClean="0">
                <a:latin typeface="Courier New" charset="0"/>
              </a:rPr>
              <a:t>(theta2) = </a:t>
            </a:r>
            <a:r>
              <a:rPr lang="en-US" baseline="0" dirty="0" err="1" smtClean="0">
                <a:latin typeface="Courier New" charset="0"/>
              </a:rPr>
              <a:t>sqrt</a:t>
            </a:r>
            <a:r>
              <a:rPr lang="en-US" baseline="0" dirty="0" smtClean="0">
                <a:latin typeface="Courier New" charset="0"/>
              </a:rPr>
              <a:t>[1-sin^2 theta2)) now becomes PURELY imaginary. But you can still write it down, it’s not infinite, it’s a perfectly well defined imaginary number.</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latin typeface="Courier New" charset="0"/>
            </a:endParaRPr>
          </a:p>
          <a:p>
            <a:pPr eaLnBrk="1" hangingPunct="1"/>
            <a:r>
              <a:rPr lang="en-US" dirty="0" smtClean="0">
                <a:ea typeface="ＭＳ Ｐゴシック" charset="-128"/>
                <a:cs typeface="ＭＳ Ｐゴシック" charset="-128"/>
              </a:rPr>
              <a:t>I worked out, in detail, what k2 dot r was on the board.</a:t>
            </a:r>
            <a:r>
              <a:rPr lang="en-US" baseline="0" dirty="0" smtClean="0">
                <a:ea typeface="ＭＳ Ｐゴシック" charset="-128"/>
                <a:cs typeface="ＭＳ Ｐゴシック" charset="-128"/>
              </a:rPr>
              <a:t> First, use k2 = n2 omega/c and then </a:t>
            </a:r>
            <a:r>
              <a:rPr lang="en-US" dirty="0" smtClean="0">
                <a:ea typeface="ＭＳ Ｐゴシック" charset="-128"/>
                <a:cs typeface="ＭＳ Ｐゴシック" charset="-128"/>
              </a:rPr>
              <a:t>using the math above (and the animated</a:t>
            </a:r>
            <a:r>
              <a:rPr lang="en-US" baseline="0" dirty="0" smtClean="0">
                <a:ea typeface="ＭＳ Ｐゴシック" charset="-128"/>
                <a:cs typeface="ＭＳ Ｐゴシック" charset="-128"/>
              </a:rPr>
              <a:t> formula that appears on this slide) to realize that you get a purely dying exponential in the z direction, no oscillation behavior (though it still wiggles in time). So there’s no transmission of energy, it’s sort of analogous to a quantum “forbidden regime”. (sort of)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Students got very excited about this, lots of questions. We talked about applications of TIR (like optical fiber), mentioned “cross talk” when those fibers are too close (evanescent waves!) Paul mentioned a research group that uses evanescent waves to study impurities on the edge of a dielectric.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One student asked what happens if you put an electron in this “gap” region – does it wiggle? If so, isn’t energy transferred – but we just argued that there’s no flow of energy in the gap region. I pointed out that once  you put a charge there (or the second block, in our demo case) you have CHANGED the BC’s and must, in principle, start from scratch. Just like the homework due this week where we add a thin layer on a dielectric and can eliminate reflection!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latin typeface="Courier New"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Courier New" charset="0"/>
              </a:rPr>
              <a:t>Notes</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p>
          <a:p>
            <a:pPr eaLnBrk="1" hangingPunct="1"/>
            <a:r>
              <a:rPr lang="en-US" baseline="0" dirty="0" smtClean="0">
                <a:ea typeface="ＭＳ Ｐゴシック" charset="-128"/>
                <a:cs typeface="ＭＳ Ｐゴシック" charset="-128"/>
              </a:rPr>
              <a:t>Written by SJP in PHYS 3320 Fa11</a:t>
            </a:r>
          </a:p>
          <a:p>
            <a:pPr eaLnBrk="1" hangingPunct="1"/>
            <a:endParaRPr lang="en-US" baseline="0"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a:t>
            </a:r>
          </a:p>
          <a:p>
            <a:pPr eaLnBrk="1" hangingPunct="1"/>
            <a:r>
              <a:rPr lang="en-US" baseline="0" dirty="0" smtClean="0">
                <a:ea typeface="ＭＳ Ｐゴシック" charset="-128"/>
                <a:cs typeface="ＭＳ Ｐゴシック" charset="-128"/>
              </a:rPr>
              <a:t>Correct Answer: E</a:t>
            </a:r>
          </a:p>
          <a:p>
            <a:pPr eaLnBrk="1" hangingPunct="1"/>
            <a:r>
              <a:rPr lang="en-US" baseline="0" dirty="0" smtClean="0">
                <a:ea typeface="ＭＳ Ｐゴシック" charset="-128"/>
                <a:cs typeface="ＭＳ Ｐゴシック" charset="-128"/>
              </a:rPr>
              <a:t>________________________________</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Physics 3320 Fa11 (SJP) Lecture # 28 </a:t>
            </a:r>
          </a:p>
          <a:p>
            <a:pPr eaLnBrk="1" hangingPunct="1"/>
            <a:r>
              <a:rPr lang="en-US" dirty="0" smtClean="0">
                <a:ea typeface="ＭＳ Ｐゴシック" charset="-128"/>
                <a:cs typeface="ＭＳ Ｐゴシック" charset="-128"/>
              </a:rPr>
              <a:t>0, 17, 6, 0, [[78]]</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err="1" smtClean="0">
                <a:ea typeface="ＭＳ Ｐゴシック" charset="-128"/>
                <a:cs typeface="ＭＳ Ｐゴシック" charset="-128"/>
              </a:rPr>
              <a:t>Preclass</a:t>
            </a:r>
            <a:r>
              <a:rPr lang="en-US" dirty="0" smtClean="0">
                <a:ea typeface="ＭＳ Ｐゴシック" charset="-128"/>
                <a:cs typeface="ＭＳ Ｐゴシック" charset="-128"/>
              </a:rPr>
              <a:t>,</a:t>
            </a:r>
            <a:r>
              <a:rPr lang="en-US" baseline="0" dirty="0" smtClean="0">
                <a:ea typeface="ＭＳ Ｐゴシック" charset="-128"/>
                <a:cs typeface="ＭＳ Ｐゴシック" charset="-128"/>
              </a:rPr>
              <a:t> </a:t>
            </a:r>
            <a:r>
              <a:rPr lang="en-US" baseline="0" dirty="0" err="1" smtClean="0">
                <a:ea typeface="ＭＳ Ｐゴシック" charset="-128"/>
                <a:cs typeface="ＭＳ Ｐゴシック" charset="-128"/>
              </a:rPr>
              <a:t>warmup</a:t>
            </a:r>
            <a:r>
              <a:rPr lang="en-US" baseline="0" dirty="0" smtClean="0">
                <a:ea typeface="ＭＳ Ｐゴシック" charset="-128"/>
                <a:cs typeface="ＭＳ Ｐゴシック" charset="-128"/>
              </a:rPr>
              <a:t> for later today.  Students were VERY shaky on how to actually do it. Even when I started working out the method (in polar, it’s much easier), I didn’t have the sense that this was easy. Later in class I asked them what </a:t>
            </a:r>
            <a:r>
              <a:rPr lang="en-US" baseline="0" dirty="0" err="1" smtClean="0">
                <a:ea typeface="ＭＳ Ｐゴシック" charset="-128"/>
                <a:cs typeface="ＭＳ Ｐゴシック" charset="-128"/>
              </a:rPr>
              <a:t>Sqrt</a:t>
            </a:r>
            <a:r>
              <a:rPr lang="en-US" baseline="0" dirty="0" smtClean="0">
                <a:ea typeface="ＭＳ Ｐゴシック" charset="-128"/>
                <a:cs typeface="ＭＳ Ｐゴシック" charset="-128"/>
              </a:rPr>
              <a:t>[</a:t>
            </a:r>
            <a:r>
              <a:rPr lang="en-US" baseline="0" dirty="0" err="1" smtClean="0">
                <a:ea typeface="ＭＳ Ｐゴシック" charset="-128"/>
                <a:cs typeface="ＭＳ Ｐゴシック" charset="-128"/>
              </a:rPr>
              <a:t>i</a:t>
            </a:r>
            <a:r>
              <a:rPr lang="en-US" baseline="0" dirty="0" smtClean="0">
                <a:ea typeface="ＭＳ Ｐゴシック" charset="-128"/>
                <a:cs typeface="ＭＳ Ｐゴシック" charset="-128"/>
              </a:rPr>
              <a:t>] was, and here again there was not a lot of indication that this was easy or obvious for them.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pPr eaLnBrk="1" hangingPunct="1"/>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I saw one student try to write it out in terms of x </a:t>
            </a:r>
            <a:r>
              <a:rPr lang="en-US" sz="1200" b="0" kern="1200" dirty="0" err="1" smtClean="0">
                <a:solidFill>
                  <a:schemeClr val="tx1"/>
                </a:solidFill>
                <a:latin typeface="+mn-lt"/>
                <a:ea typeface="ＭＳ Ｐゴシック" pitchFamily="-106" charset="-128"/>
                <a:cs typeface="ＭＳ Ｐゴシック" pitchFamily="-106" charset="-128"/>
              </a:rPr>
              <a:t>exp</a:t>
            </a:r>
            <a:r>
              <a:rPr lang="en-US" sz="1200" b="0" kern="1200" dirty="0" smtClean="0">
                <a:solidFill>
                  <a:schemeClr val="tx1"/>
                </a:solidFill>
                <a:latin typeface="+mn-lt"/>
                <a:ea typeface="ＭＳ Ｐゴシック" pitchFamily="-106" charset="-128"/>
                <a:cs typeface="ＭＳ Ｐゴシック" pitchFamily="-106" charset="-128"/>
              </a:rPr>
              <a:t>(</a:t>
            </a:r>
            <a:r>
              <a:rPr lang="en-US" sz="1200" b="0" kern="1200" dirty="0" err="1" smtClean="0">
                <a:solidFill>
                  <a:schemeClr val="tx1"/>
                </a:solidFill>
                <a:latin typeface="+mn-lt"/>
                <a:ea typeface="ＭＳ Ｐゴシック" pitchFamily="-106" charset="-128"/>
                <a:cs typeface="ＭＳ Ｐゴシック" pitchFamily="-106" charset="-128"/>
              </a:rPr>
              <a:t>iy</a:t>
            </a:r>
            <a:r>
              <a:rPr lang="en-US" sz="1200" b="0" kern="1200" dirty="0" smtClean="0">
                <a:solidFill>
                  <a:schemeClr val="tx1"/>
                </a:solidFill>
                <a:latin typeface="+mn-lt"/>
                <a:ea typeface="ＭＳ Ｐゴシック" pitchFamily="-106" charset="-128"/>
                <a:cs typeface="ＭＳ Ｐゴシック" pitchFamily="-106" charset="-128"/>
              </a:rPr>
              <a:t>), and he didn't know what to do once he got there. I suggested he try setting it equal to c+ di, and he figured it out from there.</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 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Correct Answer: A</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#28</a:t>
            </a:r>
          </a:p>
          <a:p>
            <a:pPr eaLnBrk="1" hangingPunct="1"/>
            <a:r>
              <a:rPr lang="en-US" dirty="0" smtClean="0">
                <a:ea typeface="ＭＳ Ｐゴシック" charset="-128"/>
                <a:cs typeface="ＭＳ Ｐゴシック" charset="-128"/>
              </a:rPr>
              <a:t>[[65]], 26, 9, 0,0</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Students were busy discussing what “transverse” means, a</a:t>
            </a:r>
            <a:r>
              <a:rPr lang="en-US" baseline="0" dirty="0" smtClean="0">
                <a:ea typeface="ＭＳ Ｐゴシック" charset="-128"/>
                <a:cs typeface="ＭＳ Ｐゴシック" charset="-128"/>
              </a:rPr>
              <a:t> large group of them were going back to intro-style vague statements about “sideways displacement, not like sound waves”. When I asked those who got it how they know, there was very little indication that the class as a whole knew that this comes from </a:t>
            </a:r>
            <a:r>
              <a:rPr lang="en-US" baseline="0" dirty="0" err="1" smtClean="0">
                <a:ea typeface="ＭＳ Ｐゴシック" charset="-128"/>
                <a:cs typeface="ＭＳ Ｐゴシック" charset="-128"/>
              </a:rPr>
              <a:t>Div.E</a:t>
            </a:r>
            <a:r>
              <a:rPr lang="en-US" baseline="0" dirty="0" smtClean="0">
                <a:ea typeface="ＭＳ Ｐゴシック" charset="-128"/>
                <a:cs typeface="ＭＳ Ｐゴシック" charset="-128"/>
              </a:rPr>
              <a:t>=0. (Nor, when I pointed them to that, how you then show that it’s transverse) So, that topic seems to have gone over at least some of them!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pPr eaLnBrk="1" hangingPunct="1"/>
            <a:r>
              <a:rPr lang="en-US" sz="1200" b="1" kern="1200" dirty="0" smtClean="0">
                <a:solidFill>
                  <a:schemeClr val="tx1"/>
                </a:solidFill>
                <a:latin typeface="+mn-lt"/>
                <a:ea typeface="ＭＳ Ｐゴシック" pitchFamily="-106" charset="-128"/>
                <a:cs typeface="ＭＳ Ｐゴシック" pitchFamily="-106" charset="-128"/>
              </a:rPr>
              <a:t>LA:</a:t>
            </a:r>
            <a:r>
              <a:rPr lang="en-US" sz="1200" b="1"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I asked students nearby how we decided they were transverse in vacuum, had to remind them about taking the divergence of the field.  Steve opens up class discussion by asking what it means for the wave to be transverse.  One response points out physical examples of longitudinal versus transverse waves, next student says perpendicular to direction of travel.</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 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Correct Answer: B</a:t>
            </a:r>
            <a:endParaRPr lang="en-US"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#28</a:t>
            </a:r>
          </a:p>
          <a:p>
            <a:pPr eaLnBrk="1" hangingPunct="1"/>
            <a:r>
              <a:rPr lang="en-US" dirty="0" smtClean="0">
                <a:ea typeface="ＭＳ Ｐゴシック" charset="-128"/>
                <a:cs typeface="ＭＳ Ｐゴシック" charset="-128"/>
              </a:rPr>
              <a:t>19, [[48]] 33</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 2011</a:t>
            </a:r>
            <a:r>
              <a:rPr lang="en-US" b="1" baseline="0" dirty="0" smtClean="0">
                <a:ea typeface="ＭＳ Ｐゴシック" charset="-128"/>
                <a:cs typeface="ＭＳ Ｐゴシック" charset="-128"/>
              </a:rPr>
              <a:t>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The 1/3 who argued that it</a:t>
            </a:r>
            <a:r>
              <a:rPr lang="en-US" baseline="0" dirty="0" smtClean="0">
                <a:ea typeface="ＭＳ Ｐゴシック" charset="-128"/>
                <a:cs typeface="ＭＳ Ｐゴシック" charset="-128"/>
              </a:rPr>
              <a:t> “depends” were worried about the fact that we don’t know what Kr and Kim are, yet. I pointed out that in our working situation in this class (EM waves in good conductors), Kr and Kim are approximately equal to one another, and that number is very “complex”, in fact, it’s nearly e^{I pi/4} in terms of phase. (I tried to get them to *tell* me what the phase difference is if </a:t>
            </a:r>
            <a:r>
              <a:rPr lang="en-US" baseline="0" dirty="0" err="1" smtClean="0">
                <a:ea typeface="ＭＳ Ｐゴシック" charset="-128"/>
                <a:cs typeface="ＭＳ Ｐゴシック" charset="-128"/>
              </a:rPr>
              <a:t>kR</a:t>
            </a:r>
            <a:r>
              <a:rPr lang="en-US" baseline="0" dirty="0" smtClean="0">
                <a:ea typeface="ＭＳ Ｐゴシック" charset="-128"/>
                <a:cs typeface="ＭＳ Ｐゴシック" charset="-128"/>
              </a:rPr>
              <a:t>=Kim, but only a handful seemed to see that!)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r>
              <a:rPr lang="en-US" b="1" dirty="0" smtClean="0">
                <a:ea typeface="ＭＳ Ｐゴシック" charset="-128"/>
                <a:cs typeface="ＭＳ Ｐゴシック" charset="-128"/>
              </a:rPr>
              <a:t>Baily</a:t>
            </a:r>
            <a:r>
              <a:rPr lang="en-US" b="0" dirty="0" smtClean="0">
                <a:ea typeface="ＭＳ Ｐゴシック" charset="-128"/>
                <a:cs typeface="ＭＳ Ｐゴシック" charset="-128"/>
              </a:rPr>
              <a:t>:</a:t>
            </a:r>
            <a:r>
              <a:rPr lang="en-US" b="0" baseline="0" dirty="0" smtClean="0">
                <a:ea typeface="ＭＳ Ｐゴシック" charset="-128"/>
                <a:cs typeface="ＭＳ Ｐゴシック" charset="-128"/>
              </a:rPr>
              <a:t> </a:t>
            </a:r>
            <a:r>
              <a:rPr lang="en-US" sz="1200" b="0" kern="1200" baseline="0" dirty="0" smtClean="0">
                <a:solidFill>
                  <a:schemeClr val="tx1"/>
                </a:solidFill>
                <a:latin typeface="+mn-lt"/>
                <a:ea typeface="ＭＳ Ｐゴシック" pitchFamily="-106" charset="-128"/>
                <a:cs typeface="ＭＳ Ｐゴシック" pitchFamily="-106" charset="-128"/>
              </a:rPr>
              <a:t>S</a:t>
            </a:r>
            <a:r>
              <a:rPr lang="en-US" sz="1200" kern="1200" dirty="0" smtClean="0">
                <a:solidFill>
                  <a:schemeClr val="tx1"/>
                </a:solidFill>
                <a:latin typeface="+mn-lt"/>
                <a:ea typeface="ＭＳ Ｐゴシック" pitchFamily="-106" charset="-128"/>
                <a:cs typeface="ＭＳ Ｐゴシック" pitchFamily="-106" charset="-128"/>
              </a:rPr>
              <a:t>tudents aren’t always seeing that these complex equalities have to agree in phase as well as magnitude.  Other problem is that they haven’t grasped that</a:t>
            </a:r>
            <a:r>
              <a:rPr lang="en-US" sz="1200"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the imaginary part won’t vanish under any</a:t>
            </a:r>
            <a:r>
              <a:rPr lang="en-US" sz="1200" kern="1200" baseline="0" dirty="0" smtClean="0">
                <a:solidFill>
                  <a:schemeClr val="tx1"/>
                </a:solidFill>
                <a:latin typeface="+mn-lt"/>
                <a:ea typeface="ＭＳ Ｐゴシック" pitchFamily="-106" charset="-128"/>
                <a:cs typeface="ＭＳ Ｐゴシック" pitchFamily="-106" charset="-128"/>
              </a:rPr>
              <a:t> special</a:t>
            </a:r>
            <a:r>
              <a:rPr lang="en-US" sz="1200" kern="1200" dirty="0" smtClean="0">
                <a:solidFill>
                  <a:schemeClr val="tx1"/>
                </a:solidFill>
                <a:latin typeface="+mn-lt"/>
                <a:ea typeface="ＭＳ Ｐゴシック" pitchFamily="-106" charset="-128"/>
                <a:cs typeface="ＭＳ Ｐゴシック" pitchFamily="-106" charset="-128"/>
              </a:rPr>
              <a:t> circumstances.</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Three students sitting nearby all said yes at first, but didn't have much thought to justify their answers. I asked them to decide whether that was what the equation on the slide was telling them. They decided that they are out of phase after that.</a:t>
            </a:r>
          </a:p>
          <a:p>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MATH/ 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B</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29</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15, [[85]], 0,0</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b="1" dirty="0" smtClean="0">
                <a:ea typeface="ＭＳ Ｐゴシック" charset="-128"/>
                <a:cs typeface="ＭＳ Ｐゴシック" charset="-128"/>
              </a:rPr>
              <a:t>Fall 2011 Comments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Spent a fair amount</a:t>
            </a:r>
            <a:r>
              <a:rPr lang="en-US" baseline="0" dirty="0" smtClean="0">
                <a:ea typeface="ＭＳ Ｐゴシック" charset="-128"/>
                <a:cs typeface="ＭＳ Ｐゴシック" charset="-128"/>
              </a:rPr>
              <a:t> of time on this, helping to interpret it. Students did fine, but they are *not* confident. Last time we had the same question in different notation and most voted for “it depends”.  They are still confused – there’s a lot of notation and unfamiliar symbols here. We pointed out that you can’t “take the limit as sigma -&gt; 0” to get back to vacuum (one student asked this), but that violates our starting assumption (low sigma/omega ratio means that you can’t necessarily ignore volume charges in Gauss’ law) Another student thought that the HIGH sigma limit should be vacuum, though that too is incorrect. </a:t>
            </a:r>
            <a:r>
              <a:rPr lang="en-US" dirty="0" smtClean="0">
                <a:ea typeface="ＭＳ Ｐゴシック" charset="-128"/>
                <a:cs typeface="ＭＳ Ｐゴシック" charset="-128"/>
              </a:rPr>
              <a:t>I really went back to basics, reminding them about complex number</a:t>
            </a:r>
            <a:r>
              <a:rPr lang="en-US" baseline="0" dirty="0" smtClean="0">
                <a:ea typeface="ＭＳ Ｐゴシック" charset="-128"/>
                <a:cs typeface="ＭＳ Ｐゴシック" charset="-128"/>
              </a:rPr>
              <a:t> multiplication, to help add confidence here.</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
            </a:r>
            <a:br>
              <a:rPr lang="en-US" baseline="0" dirty="0" smtClean="0">
                <a:ea typeface="ＭＳ Ｐゴシック" charset="-128"/>
                <a:cs typeface="ＭＳ Ｐゴシック" charset="-128"/>
              </a:rPr>
            </a:br>
            <a:r>
              <a:rPr lang="en-US" baseline="0" dirty="0" smtClean="0">
                <a:ea typeface="ＭＳ Ｐゴシック" charset="-128"/>
                <a:cs typeface="ＭＳ Ｐゴシック" charset="-128"/>
              </a:rPr>
              <a:t>Asked them to explain how I went from line 1 to line 2, good reminder of c = </a:t>
            </a:r>
            <a:r>
              <a:rPr lang="en-US" baseline="0" dirty="0" err="1" smtClean="0">
                <a:ea typeface="ＭＳ Ｐゴシック" charset="-128"/>
                <a:cs typeface="ＭＳ Ｐゴシック" charset="-128"/>
              </a:rPr>
              <a:t>sqrt</a:t>
            </a:r>
            <a:r>
              <a:rPr lang="en-US" baseline="0" dirty="0" smtClean="0">
                <a:ea typeface="ＭＳ Ｐゴシック" charset="-128"/>
                <a:cs typeface="ＭＳ Ｐゴシック" charset="-128"/>
              </a:rPr>
              <a:t>[1/eps0 mu0]. Note that I’m assuming mu=mu0.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We also used the formula to talk about the fact that B is “bigger” than you would expect in vacuum – more of the energy lives in B field in the conductor (because it’s not just the displacement current making B, it’s also a REAL current, which in fact dominates) I pointed out the factor out front is the same factor from last class when we evaluated the propagation speed (phase velocity) of this wave. It’s SLOWER in the material.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Spent considerable time talking about the physics of this phase lag with respect to “radiation pressure”. This is kind of fun – see my lecture notes. (E field drives charges, then B field produces the “inward” force you expect from radiation pressure. I let them come up with THAT idea. I had them come up with fact that in general, force and v are 90 degrees out of phase for free charges, and so if E and B are IN phase, then v and B are 90 degrees out of phase, which means that the time averaged Lorentz force vanishes, no radiation pressure. It’s the *lag* of B that does the trick, and even gives the correct sign for the pressure.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Notes</a:t>
            </a:r>
          </a:p>
          <a:p>
            <a:r>
              <a:rPr lang="en-US" b="1" baseline="0" dirty="0" smtClean="0">
                <a:ea typeface="ＭＳ Ｐゴシック" charset="-128"/>
                <a:cs typeface="ＭＳ Ｐゴシック" charset="-128"/>
              </a:rPr>
              <a:t>Baily</a:t>
            </a:r>
            <a:r>
              <a:rPr lang="en-US" b="0" baseline="0" dirty="0" smtClean="0">
                <a:ea typeface="ＭＳ Ｐゴシック" charset="-128"/>
                <a:cs typeface="ＭＳ Ｐゴシック" charset="-128"/>
              </a:rPr>
              <a:t>: </a:t>
            </a:r>
            <a:r>
              <a:rPr lang="en-US" sz="1200" kern="1200" dirty="0" smtClean="0">
                <a:solidFill>
                  <a:schemeClr val="tx1"/>
                </a:solidFill>
                <a:latin typeface="+mn-lt"/>
                <a:ea typeface="ＭＳ Ｐゴシック" pitchFamily="-106" charset="-128"/>
                <a:cs typeface="ＭＳ Ｐゴシック" pitchFamily="-106" charset="-128"/>
              </a:rPr>
              <a:t>Think it needs continued emphasis that phases and magnitudes both match up in complex equalities.</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This was mainly a silent vote.  There was some discussion after the fact along the lines of "wait, if it's pure imaginary is it in phase also?" but this was quickly corrected.</a:t>
            </a:r>
            <a:endParaRPr lang="en-US" b="1" baseline="0"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Written by SJP in PHYS 3320 Fa11</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MATH/ 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B</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29</a:t>
            </a:r>
          </a:p>
          <a:p>
            <a:r>
              <a:rPr lang="en-US" dirty="0" smtClean="0"/>
              <a:t>11, [[83]],</a:t>
            </a:r>
            <a:r>
              <a:rPr lang="en-US" baseline="0" dirty="0" smtClean="0"/>
              <a:t> 0, 6</a:t>
            </a:r>
          </a:p>
          <a:p>
            <a:r>
              <a:rPr lang="en-US" baseline="0" dirty="0" smtClean="0"/>
              <a:t>_______________________________</a:t>
            </a:r>
          </a:p>
          <a:p>
            <a:r>
              <a:rPr lang="en-US" b="1" baseline="0" dirty="0" smtClean="0"/>
              <a:t>Fall 2011 Comments</a:t>
            </a:r>
          </a:p>
          <a:p>
            <a:r>
              <a:rPr lang="en-US" baseline="0" dirty="0" smtClean="0"/>
              <a:t>They did great on this, I was impressed. Good clear explanations, some involving space, others involving time. I DID write out the full E and B fields in complex notation on the board to try to help them think about this. </a:t>
            </a:r>
          </a:p>
          <a:p>
            <a:endParaRPr lang="en-US" baseline="0" dirty="0" smtClean="0"/>
          </a:p>
          <a:p>
            <a:r>
              <a:rPr lang="en-US" baseline="0" dirty="0" smtClean="0"/>
              <a:t>Notes</a:t>
            </a:r>
          </a:p>
          <a:p>
            <a:r>
              <a:rPr lang="en-US" b="1" dirty="0" smtClean="0"/>
              <a:t>Baily</a:t>
            </a:r>
            <a:r>
              <a:rPr lang="en-US" b="0" dirty="0" smtClean="0"/>
              <a:t>:</a:t>
            </a:r>
            <a:r>
              <a:rPr lang="en-US" b="0" baseline="0" dirty="0" smtClean="0"/>
              <a:t> </a:t>
            </a:r>
            <a:r>
              <a:rPr lang="en-US" sz="1200" b="0" kern="1200" baseline="0" dirty="0" smtClean="0">
                <a:solidFill>
                  <a:schemeClr val="tx1"/>
                </a:solidFill>
                <a:latin typeface="+mn-lt"/>
                <a:ea typeface="ＭＳ Ｐゴシック" pitchFamily="-106" charset="-128"/>
                <a:cs typeface="ＭＳ Ｐゴシック" pitchFamily="-106" charset="-128"/>
              </a:rPr>
              <a:t>S</a:t>
            </a:r>
            <a:r>
              <a:rPr lang="en-US" sz="1200" kern="1200" dirty="0" smtClean="0">
                <a:solidFill>
                  <a:schemeClr val="tx1"/>
                </a:solidFill>
                <a:latin typeface="+mn-lt"/>
                <a:ea typeface="ＭＳ Ｐゴシック" pitchFamily="-106" charset="-128"/>
                <a:cs typeface="ＭＳ Ｐゴシック" pitchFamily="-106" charset="-128"/>
              </a:rPr>
              <a:t>tudent nearby at first didn’t offer reasoning beyond that he’d learned as a rule in some engineering class that adding a positive phase corresponds to lag, but then starts to argue it in terms of the direction of motion versus the direction of shift.  Other student argues in terms of how the crest is moved to the left.  This can get extremely confusing when looking at shifted sine</a:t>
            </a:r>
            <a:r>
              <a:rPr lang="en-US" sz="1200" kern="1200" baseline="0" dirty="0" smtClean="0">
                <a:solidFill>
                  <a:schemeClr val="tx1"/>
                </a:solidFill>
                <a:latin typeface="+mn-lt"/>
                <a:ea typeface="ＭＳ Ｐゴシック" pitchFamily="-106" charset="-128"/>
                <a:cs typeface="ＭＳ Ｐゴシック" pitchFamily="-106" charset="-128"/>
              </a:rPr>
              <a:t> functions, but is quite clear when they draw a phasor diagram – they do have to be clear though on which direction the vector is rotating in the complex plane.</a:t>
            </a:r>
            <a:endParaRPr lang="en-US" sz="1200" kern="1200" dirty="0" smtClean="0">
              <a:solidFill>
                <a:schemeClr val="tx1"/>
              </a:solidFill>
              <a:latin typeface="+mn-lt"/>
              <a:ea typeface="ＭＳ Ｐゴシック" pitchFamily="-106" charset="-128"/>
              <a:cs typeface="ＭＳ Ｐゴシック" pitchFamily="-106" charset="-128"/>
            </a:endParaRP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There were all sorts of groans and lamentations when the question was presented.  That said, most students have</a:t>
            </a:r>
            <a:r>
              <a:rPr lang="en-US" sz="1200" b="0" kern="1200" baseline="0" dirty="0" smtClean="0">
                <a:solidFill>
                  <a:schemeClr val="tx1"/>
                </a:solidFill>
                <a:latin typeface="+mn-lt"/>
                <a:ea typeface="ＭＳ Ｐゴシック" pitchFamily="-106" charset="-128"/>
                <a:cs typeface="ＭＳ Ｐゴシック" pitchFamily="-106" charset="-128"/>
              </a:rPr>
              <a:t> gotten</a:t>
            </a:r>
            <a:r>
              <a:rPr lang="en-US" sz="1200" b="0" kern="1200" dirty="0" smtClean="0">
                <a:solidFill>
                  <a:schemeClr val="tx1"/>
                </a:solidFill>
                <a:latin typeface="+mn-lt"/>
                <a:ea typeface="ＭＳ Ｐゴシック" pitchFamily="-106" charset="-128"/>
                <a:cs typeface="ＭＳ Ｐゴシック" pitchFamily="-106" charset="-128"/>
              </a:rPr>
              <a:t> used to this question and quickly determine the answer.  I particularly liked one student’s method of setting z=0, which shows that B is the same amplitude as E(t=0) when t=pi/(2*w).  Around this time I mentioned the jumping ring demo where there was only a force due to lagging and this was expanded on when Steve discussed radiation pressure.  A couple of </a:t>
            </a:r>
            <a:r>
              <a:rPr lang="en-US" sz="1200" b="0" kern="1200" dirty="0" err="1" smtClean="0">
                <a:solidFill>
                  <a:schemeClr val="tx1"/>
                </a:solidFill>
                <a:latin typeface="+mn-lt"/>
                <a:ea typeface="ＭＳ Ｐゴシック" pitchFamily="-106" charset="-128"/>
                <a:cs typeface="ＭＳ Ｐゴシック" pitchFamily="-106" charset="-128"/>
              </a:rPr>
              <a:t>ooohhh's</a:t>
            </a:r>
            <a:r>
              <a:rPr lang="en-US" sz="1200" b="0" kern="1200" dirty="0" smtClean="0">
                <a:solidFill>
                  <a:schemeClr val="tx1"/>
                </a:solidFill>
                <a:latin typeface="+mn-lt"/>
                <a:ea typeface="ＭＳ Ｐゴシック" pitchFamily="-106" charset="-128"/>
                <a:cs typeface="ＭＳ Ｐゴシック" pitchFamily="-106" charset="-128"/>
              </a:rPr>
              <a:t> during that explanation.</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b="0" dirty="0" smtClean="0"/>
              <a:t>==============================</a:t>
            </a:r>
          </a:p>
          <a:p>
            <a:r>
              <a:rPr lang="en-US" b="0" dirty="0" smtClean="0"/>
              <a:t>Written by SJP in PHYS 3320 Fa11</a:t>
            </a:r>
          </a:p>
          <a:p>
            <a:endParaRPr lang="en-US" b="0"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76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6486252"/>
      </p:ext>
    </p:extLst>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MATH/PHYSICS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B</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29</a:t>
            </a:r>
          </a:p>
          <a:p>
            <a:endParaRPr lang="en-US" dirty="0" smtClean="0"/>
          </a:p>
          <a:p>
            <a:r>
              <a:rPr lang="en-US" dirty="0" smtClean="0"/>
              <a:t>Didn’t click, we talked this through, I got pretty good responses from the class on it. </a:t>
            </a:r>
          </a:p>
          <a:p>
            <a:endParaRPr lang="en-US" dirty="0" smtClean="0"/>
          </a:p>
          <a:p>
            <a:endParaRPr lang="en-US" dirty="0" smtClean="0"/>
          </a:p>
          <a:p>
            <a:r>
              <a:rPr lang="en-US" dirty="0" smtClean="0"/>
              <a:t>==============================</a:t>
            </a:r>
          </a:p>
          <a:p>
            <a:r>
              <a:rPr lang="en-US" dirty="0" smtClean="0"/>
              <a:t>Written</a:t>
            </a:r>
            <a:r>
              <a:rPr lang="en-US" baseline="0" dirty="0" smtClean="0"/>
              <a:t> by SJP in PHYS 3320 Fa11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77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811506"/>
      </p:ext>
    </p:extLst>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MATH/ PHYSICS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B</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29</a:t>
            </a:r>
            <a:endParaRPr lang="en-US" dirty="0" smtClean="0"/>
          </a:p>
          <a:p>
            <a:r>
              <a:rPr lang="en-US" dirty="0" smtClean="0"/>
              <a:t>26, [[63]], 11</a:t>
            </a:r>
          </a:p>
          <a:p>
            <a:r>
              <a:rPr lang="en-US" dirty="0" smtClean="0"/>
              <a:t>_______________________________</a:t>
            </a:r>
          </a:p>
          <a:p>
            <a:r>
              <a:rPr lang="en-US" b="1" dirty="0" smtClean="0"/>
              <a:t>Fall 2011 Comments</a:t>
            </a:r>
          </a:p>
          <a:p>
            <a:r>
              <a:rPr lang="en-US" dirty="0" smtClean="0"/>
              <a:t>Some difficulty here for them figuring out how to proceed. The</a:t>
            </a:r>
            <a:r>
              <a:rPr lang="en-US" baseline="0" dirty="0" smtClean="0"/>
              <a:t> equations are there in front them (here and on the board), but they need to recognize that n2, although complex, has nearly identical Re and </a:t>
            </a:r>
            <a:r>
              <a:rPr lang="en-US" baseline="0" dirty="0" err="1" smtClean="0"/>
              <a:t>Im</a:t>
            </a:r>
            <a:r>
              <a:rPr lang="en-US" baseline="0" dirty="0" smtClean="0"/>
              <a:t> parts, and EACH is much much larger than n1. So n1 can be neglected.</a:t>
            </a:r>
          </a:p>
          <a:p>
            <a:endParaRPr lang="en-US" baseline="0" dirty="0" smtClean="0"/>
          </a:p>
          <a:p>
            <a:r>
              <a:rPr lang="en-US" baseline="0" dirty="0" smtClean="0"/>
              <a:t>Following this, we talked about the “string” analogy (with large n2 being “heavy rope”), which we had seen in a simulator earlier. </a:t>
            </a:r>
          </a:p>
          <a:p>
            <a:endParaRPr lang="en-US" baseline="0" dirty="0" smtClean="0"/>
          </a:p>
          <a:p>
            <a:r>
              <a:rPr lang="en-US" baseline="0" dirty="0" smtClean="0"/>
              <a:t>Also pointed out this is the physics of mirrors, all you need is a good smooth conductor, even a very thin one, to get this result. We had to work out what “R” was, and I thought this would be quick for them, but they had in fact forgotten how you go from amplitudes to R, so that took some time. </a:t>
            </a:r>
          </a:p>
          <a:p>
            <a:endParaRPr lang="en-US" baseline="0" dirty="0" smtClean="0"/>
          </a:p>
          <a:p>
            <a:r>
              <a:rPr lang="en-US" baseline="0" dirty="0" smtClean="0"/>
              <a:t>Notes</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 nearby decided n_2 was small and concluded A.  He admitted he was going off intuition and didn't put much thought into equations.  Behind me, the students thought n_2 would be large and complex and were debating if there would be any residual phase.</a:t>
            </a:r>
            <a:endParaRPr lang="en-US" b="1" baseline="0" dirty="0" smtClean="0"/>
          </a:p>
          <a:p>
            <a:endParaRPr lang="en-US" baseline="0" dirty="0" smtClean="0"/>
          </a:p>
          <a:p>
            <a:r>
              <a:rPr lang="en-US" baseline="0" dirty="0" smtClean="0"/>
              <a:t>=============================</a:t>
            </a:r>
          </a:p>
          <a:p>
            <a:r>
              <a:rPr lang="en-US" baseline="0" dirty="0" smtClean="0"/>
              <a:t>Written by SJP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78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5668087"/>
      </p:ext>
    </p:extLst>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ORDE</a:t>
            </a:r>
            <a:r>
              <a:rPr lang="en-US" baseline="0" dirty="0" smtClean="0">
                <a:ea typeface="ＭＳ Ｐゴシック" charset="-128"/>
                <a:cs typeface="ＭＳ Ｐゴシック" charset="-128"/>
              </a:rPr>
              <a:t>R OF MAG</a:t>
            </a:r>
          </a:p>
          <a:p>
            <a:pPr eaLnBrk="1" hangingPunct="1"/>
            <a:r>
              <a:rPr lang="en-US" baseline="0" dirty="0" smtClean="0">
                <a:ea typeface="ＭＳ Ｐゴシック" charset="-128"/>
                <a:cs typeface="ＭＳ Ｐゴシック" charset="-128"/>
              </a:rPr>
              <a:t>Correct Answer:</a:t>
            </a:r>
          </a:p>
          <a:p>
            <a:pPr eaLnBrk="1" hangingPunct="1"/>
            <a:r>
              <a:rPr lang="en-US" baseline="0" dirty="0" smtClean="0">
                <a:ea typeface="ＭＳ Ｐゴシック" charset="-128"/>
                <a:cs typeface="ＭＳ Ｐゴシック" charset="-128"/>
              </a:rPr>
              <a:t>___________________________</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Fall 2011: Not used</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 PHYSICS</a:t>
            </a:r>
          </a:p>
          <a:p>
            <a:r>
              <a:rPr lang="en-US" dirty="0" smtClean="0"/>
              <a:t>Correct</a:t>
            </a:r>
            <a:r>
              <a:rPr lang="en-US" baseline="0" dirty="0" smtClean="0"/>
              <a:t> Answer: D</a:t>
            </a:r>
            <a:endParaRPr lang="en-US" dirty="0" smtClean="0"/>
          </a:p>
          <a:p>
            <a:r>
              <a:rPr lang="en-US" dirty="0" smtClean="0"/>
              <a:t>________________________________</a:t>
            </a:r>
          </a:p>
          <a:p>
            <a:r>
              <a:rPr lang="en-US" dirty="0" smtClean="0"/>
              <a:t>Physics 3320 Fa11 (SJP) Lecture #30</a:t>
            </a:r>
          </a:p>
          <a:p>
            <a:r>
              <a:rPr lang="en-US" dirty="0" smtClean="0"/>
              <a:t>0, 0, 0, [[90]],10</a:t>
            </a:r>
          </a:p>
          <a:p>
            <a:r>
              <a:rPr lang="en-US" dirty="0" smtClean="0"/>
              <a:t>________________________________</a:t>
            </a:r>
          </a:p>
          <a:p>
            <a:r>
              <a:rPr lang="en-US" b="1" dirty="0" smtClean="0"/>
              <a:t>Fall 2011 Comments</a:t>
            </a:r>
          </a:p>
          <a:p>
            <a:r>
              <a:rPr lang="en-US" dirty="0" smtClean="0"/>
              <a:t>One student was concerned about units, so we went over that</a:t>
            </a:r>
            <a:r>
              <a:rPr lang="en-US" baseline="0" dirty="0" smtClean="0"/>
              <a:t> (P = p/volume = charge*m / volume) </a:t>
            </a:r>
          </a:p>
          <a:p>
            <a:r>
              <a:rPr lang="en-US" baseline="0" dirty="0" smtClean="0"/>
              <a:t>I would argue that it’s really E, because we have to worry about the fact that within a molecule, there are multiple electrons, in different orbits (and thus with different omegas) So, this formula will need a “summation” notation, a la Griffiths. But fundamentally, D gets MOST of the physics right, it’s the simple picture (and what we used in the static case, I think) </a:t>
            </a:r>
          </a:p>
          <a:p>
            <a:endParaRPr lang="en-US" baseline="0" dirty="0" smtClean="0"/>
          </a:p>
          <a:p>
            <a:r>
              <a:rPr lang="en-US" baseline="0" dirty="0" smtClean="0"/>
              <a:t>I used this as a lead in to the derivation on the board of the formula for P, and thus D, and thus epsilon. </a:t>
            </a:r>
          </a:p>
          <a:p>
            <a:endParaRPr lang="en-US" baseline="0" dirty="0" smtClean="0"/>
          </a:p>
          <a:p>
            <a:r>
              <a:rPr lang="en-US" baseline="0" dirty="0" smtClean="0"/>
              <a:t>Notes</a:t>
            </a:r>
          </a:p>
          <a:p>
            <a:r>
              <a:rPr lang="en-US" b="1" baseline="0" dirty="0" smtClean="0"/>
              <a:t>Baily</a:t>
            </a:r>
            <a:r>
              <a:rPr lang="en-US" b="0" baseline="0" dirty="0" smtClean="0"/>
              <a:t>: </a:t>
            </a:r>
            <a:r>
              <a:rPr lang="en-US" sz="1200" kern="1200" dirty="0" smtClean="0">
                <a:solidFill>
                  <a:schemeClr val="tx1"/>
                </a:solidFill>
                <a:latin typeface="+mn-lt"/>
                <a:ea typeface="ＭＳ Ｐゴシック" pitchFamily="-106" charset="-128"/>
                <a:cs typeface="ＭＳ Ｐゴシック" pitchFamily="-106" charset="-128"/>
              </a:rPr>
              <a:t>69% correct went to 90% correct after discussion; 10% choosing “something else”.  Question of whether the units work out correctly – coulombs/m^2 makes sense if you think in terms of bound surface charge, but not sure students are keeping in mind these formulas once we’ve gone a while without using them.</a:t>
            </a:r>
          </a:p>
          <a:p>
            <a:endParaRPr lang="en-US" sz="1200" b="1"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said D because there were N oscillators and each has q*x(t) for individual dipole moment. Didn't have a lot of difficulty answering this one. Somebody thought the units were wrong, and eventually a student in front asked: "How are we not dealing with these quantum mechanically?"</a:t>
            </a:r>
          </a:p>
          <a:p>
            <a:endParaRPr lang="en-US" sz="1200" b="1" kern="1200" baseline="0" dirty="0" smtClean="0">
              <a:solidFill>
                <a:schemeClr val="tx1"/>
              </a:solidFill>
              <a:latin typeface="+mn-lt"/>
              <a:ea typeface="ＭＳ Ｐゴシック" pitchFamily="-106" charset="-128"/>
              <a:cs typeface="ＭＳ Ｐゴシック" pitchFamily="-106" charset="-128"/>
            </a:endParaRPr>
          </a:p>
          <a:p>
            <a:endParaRPr lang="en-US" b="1" baseline="0" dirty="0" smtClean="0"/>
          </a:p>
          <a:p>
            <a:r>
              <a:rPr lang="en-US" baseline="0" dirty="0" smtClean="0"/>
              <a:t>===============================</a:t>
            </a:r>
          </a:p>
          <a:p>
            <a:r>
              <a:rPr lang="en-US" baseline="0" dirty="0" smtClean="0"/>
              <a:t>Written by SJP in PHYS 3320 Fa11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80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335674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D</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#19</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10, [[90]]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Used the PhET waves simulation to demonstrate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EEBC947-2BE5-C248-9E69-11C797DCC90C}"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4274794"/>
      </p:ext>
    </p:extLst>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DISCUSSION</a:t>
            </a:r>
            <a:r>
              <a:rPr lang="en-US" baseline="0" dirty="0" smtClean="0"/>
              <a:t> – NOT A CLICKER</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 #30</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Comments</a:t>
            </a:r>
          </a:p>
          <a:p>
            <a:r>
              <a:rPr lang="en-US" dirty="0" smtClean="0"/>
              <a:t>Used this to start some</a:t>
            </a:r>
            <a:r>
              <a:rPr lang="en-US" baseline="0" dirty="0" smtClean="0"/>
              <a:t> conversations. We had to talk about “what ELSE” is complex – c? omega? No, c is speed of light, omega is the (real) driving frequency, it is the response, k, which arises from solving this PDE, and the fact that epsilon can be complex will come hand in hand with k and n being complex. What is the ORIGIN of the complex epsilon? In our dielectric model, it’s from the damping. What is the CONSEQUENCE of a complex k? It leads to a spatial dying off of the resulting wave solution, a dissipation of energy. </a:t>
            </a:r>
          </a:p>
          <a:p>
            <a:endParaRPr lang="en-US" baseline="0" dirty="0" smtClean="0"/>
          </a:p>
          <a:p>
            <a:r>
              <a:rPr lang="en-US" baseline="0" dirty="0" smtClean="0"/>
              <a:t>For 2, we came back to this later – there’s Snell’s law (and rainbows), but also the SPEED dependence will lead to DISPERSION. (This required some talk of wave packets, see next slide) </a:t>
            </a:r>
          </a:p>
          <a:p>
            <a:endParaRPr lang="en-US" baseline="0" dirty="0" smtClean="0"/>
          </a:p>
          <a:p>
            <a:r>
              <a:rPr lang="en-US" baseline="0" dirty="0" smtClean="0"/>
              <a:t>==============================</a:t>
            </a:r>
          </a:p>
          <a:p>
            <a:r>
              <a:rPr lang="en-US" baseline="0" dirty="0" smtClean="0"/>
              <a:t>Written by SJP in PHYS 3320 Fa11</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81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8724606"/>
      </p:ext>
    </p:extLst>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 PHYSICS</a:t>
            </a:r>
          </a:p>
          <a:p>
            <a:r>
              <a:rPr lang="en-US" dirty="0" smtClean="0"/>
              <a:t>Correct</a:t>
            </a:r>
            <a:r>
              <a:rPr lang="en-US" baseline="0" dirty="0" smtClean="0"/>
              <a:t> Answer: C</a:t>
            </a:r>
            <a:endParaRPr lang="en-US" dirty="0" smtClean="0"/>
          </a:p>
          <a:p>
            <a:r>
              <a:rPr lang="en-US" dirty="0" smtClean="0"/>
              <a:t>________________________________</a:t>
            </a:r>
          </a:p>
          <a:p>
            <a:r>
              <a:rPr lang="en-US" dirty="0" smtClean="0"/>
              <a:t>Physics 3320 Fa11 (SJP) Lecture #30</a:t>
            </a:r>
          </a:p>
          <a:p>
            <a:r>
              <a:rPr lang="en-US" dirty="0" smtClean="0"/>
              <a:t>0,0,[[95]],5</a:t>
            </a:r>
          </a:p>
          <a:p>
            <a:r>
              <a:rPr lang="en-US" dirty="0" smtClean="0"/>
              <a:t>________________________________</a:t>
            </a:r>
          </a:p>
          <a:p>
            <a:r>
              <a:rPr lang="en-US" b="1" dirty="0" smtClean="0"/>
              <a:t>Fall</a:t>
            </a:r>
            <a:r>
              <a:rPr lang="en-US" b="1" baseline="0" dirty="0" smtClean="0"/>
              <a:t> 2011 Comments</a:t>
            </a:r>
            <a:endParaRPr lang="en-US" b="1" dirty="0" smtClean="0"/>
          </a:p>
          <a:p>
            <a:r>
              <a:rPr lang="en-US" dirty="0" smtClean="0"/>
              <a:t>(I hadn’t actually said v was</a:t>
            </a:r>
            <a:r>
              <a:rPr lang="en-US" baseline="0" dirty="0" smtClean="0"/>
              <a:t> a known constant in the original version) Little problem here, but good discussion, and I think people were confused about the fundamental idea. So, we had a good long discussion. Here I’m trying to lead in to dispersion – we’re just saying here that if you have e.g. EM waves in vacuum, with every k component traveling at the same speed, the whole packet ALSO travels at that same speed. </a:t>
            </a:r>
          </a:p>
          <a:p>
            <a:endParaRPr lang="en-US" baseline="0" dirty="0" smtClean="0"/>
          </a:p>
          <a:p>
            <a:r>
              <a:rPr lang="en-US" baseline="0" dirty="0" smtClean="0"/>
              <a:t>Notes</a:t>
            </a:r>
          </a:p>
          <a:p>
            <a:endParaRPr lang="en-US" baseline="0" dirty="0" smtClean="0"/>
          </a:p>
          <a:p>
            <a:r>
              <a:rPr lang="en-US" baseline="0" dirty="0" smtClean="0"/>
              <a:t>==============================</a:t>
            </a:r>
          </a:p>
          <a:p>
            <a:r>
              <a:rPr lang="en-US" baseline="0" dirty="0" smtClean="0"/>
              <a:t>Written by SJP in PHYS 3320 Fa11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82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3027348"/>
      </p:ext>
    </p:extLst>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a:t>
            </a:r>
            <a:r>
              <a:rPr lang="en-US" baseline="0" dirty="0" smtClean="0"/>
              <a:t> PHYSICS</a:t>
            </a:r>
            <a:endParaRPr lang="en-US" dirty="0" smtClean="0"/>
          </a:p>
          <a:p>
            <a:r>
              <a:rPr lang="en-US" dirty="0" smtClean="0"/>
              <a:t>Correct</a:t>
            </a:r>
            <a:r>
              <a:rPr lang="en-US" baseline="0" dirty="0" smtClean="0"/>
              <a:t> Answer: </a:t>
            </a:r>
            <a:endParaRPr lang="en-US" dirty="0" smtClean="0"/>
          </a:p>
          <a:p>
            <a:r>
              <a:rPr lang="en-US" dirty="0" smtClean="0"/>
              <a:t>________________________________</a:t>
            </a:r>
          </a:p>
          <a:p>
            <a:r>
              <a:rPr lang="en-US" dirty="0" smtClean="0"/>
              <a:t>Physics 3320 Fa11 (SJP) Lecture #30</a:t>
            </a:r>
          </a:p>
          <a:p>
            <a:r>
              <a:rPr lang="en-US" dirty="0" smtClean="0"/>
              <a:t>Didn’t Click</a:t>
            </a:r>
          </a:p>
          <a:p>
            <a:r>
              <a:rPr lang="en-US" dirty="0" smtClean="0"/>
              <a:t>________________________________</a:t>
            </a:r>
          </a:p>
          <a:p>
            <a:r>
              <a:rPr lang="en-US" b="1" dirty="0" smtClean="0"/>
              <a:t>Comments</a:t>
            </a:r>
            <a:endParaRPr lang="en-US" dirty="0" smtClean="0"/>
          </a:p>
          <a:p>
            <a:r>
              <a:rPr lang="en-US" dirty="0" smtClean="0"/>
              <a:t>Just discussed,</a:t>
            </a:r>
            <a:r>
              <a:rPr lang="en-US" baseline="0" dirty="0" smtClean="0"/>
              <a:t> people knew about “broadening of packets” from QM, which helped them make sense of this. Here I stated (without proof) the idea that if a(k) is highly localized around one wavenumber k0, that the resulting f will travel with a group velocity given by </a:t>
            </a:r>
            <a:r>
              <a:rPr lang="en-US" baseline="0" dirty="0" err="1" smtClean="0"/>
              <a:t>domega</a:t>
            </a:r>
            <a:r>
              <a:rPr lang="en-US" baseline="0" dirty="0" smtClean="0"/>
              <a:t>/</a:t>
            </a:r>
            <a:r>
              <a:rPr lang="en-US" baseline="0" dirty="0" err="1" smtClean="0"/>
              <a:t>dk</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83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3684242"/>
      </p:ext>
    </p:extLst>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Class: CONCEPTUAL</a:t>
            </a:r>
          </a:p>
          <a:p>
            <a:r>
              <a:rPr lang="en-US" dirty="0" smtClean="0"/>
              <a:t>Correct Answer:</a:t>
            </a:r>
            <a:r>
              <a:rPr lang="en-US" baseline="0" dirty="0" smtClean="0"/>
              <a:t> A</a:t>
            </a:r>
          </a:p>
          <a:p>
            <a:r>
              <a:rPr lang="en-US" baseline="0" dirty="0" smtClean="0"/>
              <a:t>______________________________</a:t>
            </a:r>
          </a:p>
          <a:p>
            <a:r>
              <a:rPr lang="en-US" dirty="0" smtClean="0"/>
              <a:t>Physics 3320 Fa11 (SJP) Lecture 31</a:t>
            </a:r>
          </a:p>
          <a:p>
            <a:r>
              <a:rPr lang="en-US" dirty="0" smtClean="0"/>
              <a:t>[[16]], 53, 5, 26, 0</a:t>
            </a:r>
          </a:p>
          <a:p>
            <a:r>
              <a:rPr lang="en-US" dirty="0" smtClean="0"/>
              <a:t>______________________________</a:t>
            </a:r>
          </a:p>
          <a:p>
            <a:r>
              <a:rPr lang="en-US" b="1" dirty="0" smtClean="0"/>
              <a:t>Fall 2011 Comments</a:t>
            </a:r>
          </a:p>
          <a:p>
            <a:r>
              <a:rPr lang="en-US" dirty="0" smtClean="0"/>
              <a:t>This was</a:t>
            </a:r>
            <a:r>
              <a:rPr lang="en-US" baseline="0" dirty="0" smtClean="0"/>
              <a:t> the start of class question. It’s subtle, and I’m not sure that we can’t argue for other answers, but for sure Step 1 is the main problem: In step 1 you are assuming it is the EXTERNAL E field which polarizes the atoms, but in fact this should be a self consistent solution, the E field which polarizes is the *total E field*, the sum of “</a:t>
            </a:r>
            <a:r>
              <a:rPr lang="en-US" baseline="0" dirty="0" err="1" smtClean="0"/>
              <a:t>E_ext</a:t>
            </a:r>
            <a:r>
              <a:rPr lang="en-US" baseline="0" dirty="0" smtClean="0"/>
              <a:t>” and “E induced by the polarization”.   So I’m answering A). </a:t>
            </a:r>
          </a:p>
          <a:p>
            <a:endParaRPr lang="en-US" baseline="0" dirty="0" smtClean="0"/>
          </a:p>
          <a:p>
            <a:r>
              <a:rPr lang="en-US" baseline="0" dirty="0" smtClean="0"/>
              <a:t>Step 2 would be fine if you had (somehow) the correct (final) x(t). Of course, there’s that parenthetical “summing over…” comment, which modifies the overly naïve P = </a:t>
            </a:r>
            <a:r>
              <a:rPr lang="en-US" baseline="0" dirty="0" err="1" smtClean="0"/>
              <a:t>Np</a:t>
            </a:r>
            <a:r>
              <a:rPr lang="en-US" baseline="0" dirty="0" smtClean="0"/>
              <a:t> statement, but we already dealt with that in class last time</a:t>
            </a:r>
          </a:p>
          <a:p>
            <a:endParaRPr lang="en-US" baseline="0" dirty="0" smtClean="0"/>
          </a:p>
          <a:p>
            <a:r>
              <a:rPr lang="en-US" baseline="0" dirty="0" smtClean="0"/>
              <a:t>Step 3 is again fine if you (somehow) had the correct P and E. </a:t>
            </a:r>
          </a:p>
          <a:p>
            <a:endParaRPr lang="en-US" baseline="0" dirty="0" smtClean="0"/>
          </a:p>
          <a:p>
            <a:r>
              <a:rPr lang="en-US" baseline="0" dirty="0" smtClean="0"/>
              <a:t>The point here is that we have been implicitly assuming “dilute”, and we should just be aware of that assumption. In </a:t>
            </a:r>
            <a:r>
              <a:rPr lang="en-US" baseline="0" dirty="0" err="1" smtClean="0"/>
              <a:t>Ch</a:t>
            </a:r>
            <a:r>
              <a:rPr lang="en-US" baseline="0" dirty="0" smtClean="0"/>
              <a:t> 4 this gets dealt with (</a:t>
            </a:r>
            <a:r>
              <a:rPr lang="en-US" baseline="0" dirty="0" err="1" smtClean="0"/>
              <a:t>Clausis</a:t>
            </a:r>
            <a:r>
              <a:rPr lang="en-US" baseline="0" dirty="0" smtClean="0"/>
              <a:t> – </a:t>
            </a:r>
            <a:r>
              <a:rPr lang="en-US" baseline="0" dirty="0" err="1" smtClean="0"/>
              <a:t>Mossati</a:t>
            </a:r>
            <a:r>
              <a:rPr lang="en-US" baseline="0" dirty="0" smtClean="0"/>
              <a:t> relation, e.g.) and we could do that here too, but that’s beyond the scope of what we’re after, which is a first model, and an understanding of dispersion from a microscopic and macro perspective. </a:t>
            </a:r>
          </a:p>
          <a:p>
            <a:endParaRPr lang="en-US" baseline="0" dirty="0" smtClean="0"/>
          </a:p>
          <a:p>
            <a:r>
              <a:rPr lang="en-US" baseline="0" dirty="0" smtClean="0"/>
              <a:t>There are so many approximations and assumptions going on here, we aren’t trying to be “complete”, but need to be aware of those assumptions. </a:t>
            </a:r>
          </a:p>
          <a:p>
            <a:endParaRPr lang="en-US" dirty="0" smtClean="0"/>
          </a:p>
          <a:p>
            <a:r>
              <a:rPr lang="en-US" dirty="0" smtClean="0"/>
              <a:t>Notes</a:t>
            </a:r>
          </a:p>
          <a:p>
            <a:r>
              <a:rPr lang="en-US" b="1" dirty="0" smtClean="0"/>
              <a:t>Baily</a:t>
            </a:r>
            <a:r>
              <a:rPr lang="en-US" b="0" dirty="0" smtClean="0"/>
              <a:t>: </a:t>
            </a:r>
            <a:r>
              <a:rPr lang="en-US" sz="1200" kern="1200" dirty="0" smtClean="0">
                <a:solidFill>
                  <a:schemeClr val="tx1"/>
                </a:solidFill>
                <a:latin typeface="+mn-lt"/>
                <a:ea typeface="ＭＳ Ｐゴシック" pitchFamily="-106" charset="-128"/>
                <a:cs typeface="ＭＳ Ｐゴシック" pitchFamily="-106" charset="-128"/>
              </a:rPr>
              <a:t>17 votes, before discussion: A: 24%; B: 59%; C: 18%.  Students nearby reasoned that the only place density comes in is Step 2; another reasoned that in Step 3 the D-field is related to polarization – overall, students seemed unsure where it came in at all, and were kind of guessing.</a:t>
            </a:r>
          </a:p>
          <a:p>
            <a:endParaRPr lang="en-US" sz="1200" b="1" kern="1200" dirty="0" smtClean="0">
              <a:solidFill>
                <a:schemeClr val="tx1"/>
              </a:solidFill>
              <a:latin typeface="+mn-lt"/>
              <a:ea typeface="ＭＳ Ｐゴシック" pitchFamily="-106" charset="-128"/>
              <a:cs typeface="ＭＳ Ｐゴシック" pitchFamily="-106" charset="-128"/>
            </a:endParaRPr>
          </a:p>
          <a:p>
            <a:r>
              <a:rPr lang="en-US" sz="1200" kern="1200" dirty="0" smtClean="0">
                <a:solidFill>
                  <a:schemeClr val="tx1"/>
                </a:solidFill>
                <a:latin typeface="+mn-lt"/>
                <a:ea typeface="ＭＳ Ｐゴシック" pitchFamily="-106" charset="-128"/>
                <a:cs typeface="ＭＳ Ｐゴシック" pitchFamily="-106" charset="-128"/>
              </a:rPr>
              <a:t>One student said he thought it was assumed in Step 2, and wondered if that meant it was therefore automatically assumed in Step 3 - in other words, he was considering (D) “more than one” as an answer, not because he thought it was assumed twice, but rather that he thought each subsequent step would be dependent on that initial assumption.  Might explain part of the jump in votes for (D).</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kern="1200" dirty="0" smtClean="0">
                <a:solidFill>
                  <a:schemeClr val="tx1"/>
                </a:solidFill>
                <a:latin typeface="+mn-lt"/>
                <a:ea typeface="ＭＳ Ｐゴシック" pitchFamily="-106" charset="-128"/>
                <a:cs typeface="ＭＳ Ｐゴシック" pitchFamily="-106" charset="-128"/>
              </a:rPr>
              <a:t>Students suggest that shielding is a possible factor, so the formula is assuming there isn’t any.  Another suggests that there is only first-order polarization, that the induced polarization induces second-order polarization, which he says is halfway between Step 1 and Step 2.  Another suggests Step 1, that the polarization is not just due to E(</a:t>
            </a:r>
            <a:r>
              <a:rPr lang="en-US" sz="1200" kern="1200" dirty="0" err="1" smtClean="0">
                <a:solidFill>
                  <a:schemeClr val="tx1"/>
                </a:solidFill>
                <a:latin typeface="+mn-lt"/>
                <a:ea typeface="ＭＳ Ｐゴシック" pitchFamily="-106" charset="-128"/>
                <a:cs typeface="ＭＳ Ｐゴシック" pitchFamily="-106" charset="-128"/>
              </a:rPr>
              <a:t>ext</a:t>
            </a:r>
            <a:r>
              <a:rPr lang="en-US" sz="1200" kern="1200" dirty="0" smtClean="0">
                <a:solidFill>
                  <a:schemeClr val="tx1"/>
                </a:solidFill>
                <a:latin typeface="+mn-lt"/>
                <a:ea typeface="ＭＳ Ｐゴシック" pitchFamily="-106" charset="-128"/>
                <a:cs typeface="ＭＳ Ｐゴシック" pitchFamily="-106" charset="-128"/>
              </a:rPr>
              <a:t>), which is aligned with Steve’s explanation, which says it must be the total E-field, and not just the externally applied field.</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One student said that the electrons might be shielding each other, so this would change step 1.  Another responded by saying that he thought N would change things, so was arguing for step 2 being the answer.</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As a class (discussion after </a:t>
            </a:r>
            <a:r>
              <a:rPr lang="en-US" sz="1200" b="0" kern="1200" dirty="0" err="1" smtClean="0">
                <a:solidFill>
                  <a:schemeClr val="tx1"/>
                </a:solidFill>
                <a:latin typeface="+mn-lt"/>
                <a:ea typeface="ＭＳ Ｐゴシック" pitchFamily="-106" charset="-128"/>
                <a:cs typeface="ＭＳ Ｐゴシック" pitchFamily="-106" charset="-128"/>
              </a:rPr>
              <a:t>cq</a:t>
            </a:r>
            <a:r>
              <a:rPr lang="en-US" sz="1200" b="0" kern="1200" dirty="0" smtClean="0">
                <a:solidFill>
                  <a:schemeClr val="tx1"/>
                </a:solidFill>
                <a:latin typeface="+mn-lt"/>
                <a:ea typeface="ＭＳ Ｐゴシック" pitchFamily="-106" charset="-128"/>
                <a:cs typeface="ＭＳ Ｐゴシック" pitchFamily="-106" charset="-128"/>
              </a:rPr>
              <a:t>): In front, student was arguing for "in between" steps 1 and 2.</a:t>
            </a:r>
            <a:r>
              <a:rPr lang="en-US" sz="1200" b="0" kern="1200" baseline="0" dirty="0" smtClean="0">
                <a:solidFill>
                  <a:schemeClr val="tx1"/>
                </a:solidFill>
                <a:latin typeface="+mn-lt"/>
                <a:ea typeface="ＭＳ Ｐゴシック" pitchFamily="-106" charset="-128"/>
                <a:cs typeface="ＭＳ Ｐゴシック" pitchFamily="-106" charset="-128"/>
              </a:rPr>
              <a:t> Another</a:t>
            </a:r>
            <a:r>
              <a:rPr lang="en-US" sz="1200" b="0" kern="1200" dirty="0" smtClean="0">
                <a:solidFill>
                  <a:schemeClr val="tx1"/>
                </a:solidFill>
                <a:latin typeface="+mn-lt"/>
                <a:ea typeface="ＭＳ Ｐゴシック" pitchFamily="-106" charset="-128"/>
                <a:cs typeface="ＭＳ Ｐゴシック" pitchFamily="-106" charset="-128"/>
              </a:rPr>
              <a:t> responded to this by saying that it should be step 1, because </a:t>
            </a:r>
            <a:r>
              <a:rPr lang="en-US" sz="1200" b="0" kern="1200" dirty="0" err="1" smtClean="0">
                <a:solidFill>
                  <a:schemeClr val="tx1"/>
                </a:solidFill>
                <a:latin typeface="+mn-lt"/>
                <a:ea typeface="ＭＳ Ｐゴシック" pitchFamily="-106" charset="-128"/>
                <a:cs typeface="ＭＳ Ｐゴシック" pitchFamily="-106" charset="-128"/>
              </a:rPr>
              <a:t>E_external</a:t>
            </a:r>
            <a:r>
              <a:rPr lang="en-US" sz="1200" b="0" kern="1200" dirty="0" smtClean="0">
                <a:solidFill>
                  <a:schemeClr val="tx1"/>
                </a:solidFill>
                <a:latin typeface="+mn-lt"/>
                <a:ea typeface="ＭＳ Ｐゴシック" pitchFamily="-106" charset="-128"/>
                <a:cs typeface="ＭＳ Ｐゴシック" pitchFamily="-106" charset="-128"/>
              </a:rPr>
              <a:t> changes, and therefore F changes.</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a:t>
            </a:r>
          </a:p>
          <a:p>
            <a:r>
              <a:rPr lang="en-US" sz="1200" b="0" kern="1200" dirty="0" smtClean="0">
                <a:solidFill>
                  <a:schemeClr val="tx1"/>
                </a:solidFill>
                <a:latin typeface="+mn-lt"/>
                <a:ea typeface="ＭＳ Ｐゴシック" pitchFamily="-106" charset="-128"/>
                <a:cs typeface="ＭＳ Ｐゴシック" pitchFamily="-106" charset="-128"/>
              </a:rPr>
              <a:t>Written by SJP</a:t>
            </a:r>
            <a:r>
              <a:rPr lang="en-US" sz="1200" b="0" kern="1200" baseline="0" dirty="0" smtClean="0">
                <a:solidFill>
                  <a:schemeClr val="tx1"/>
                </a:solidFill>
                <a:latin typeface="+mn-lt"/>
                <a:ea typeface="ＭＳ Ｐゴシック" pitchFamily="-106" charset="-128"/>
                <a:cs typeface="ＭＳ Ｐゴシック" pitchFamily="-106" charset="-128"/>
              </a:rPr>
              <a:t> in PHYS 3320 Fa11</a:t>
            </a:r>
          </a:p>
          <a:p>
            <a:endParaRPr lang="en-US" sz="1200" b="0" kern="1200" baseline="0" dirty="0" smtClean="0">
              <a:solidFill>
                <a:schemeClr val="tx1"/>
              </a:solidFill>
              <a:latin typeface="+mn-lt"/>
              <a:ea typeface="ＭＳ Ｐゴシック" pitchFamily="-106" charset="-128"/>
              <a:cs typeface="ＭＳ Ｐゴシック" pitchFamily="-106" charset="-128"/>
            </a:endParaRPr>
          </a:p>
          <a:p>
            <a:endParaRPr lang="en-US" sz="1200" b="0" kern="1200" baseline="0" dirty="0" smtClean="0">
              <a:solidFill>
                <a:schemeClr val="tx1"/>
              </a:solidFill>
              <a:latin typeface="+mn-lt"/>
              <a:ea typeface="ＭＳ Ｐゴシック" pitchFamily="-106" charset="-128"/>
              <a:cs typeface="ＭＳ Ｐゴシック" pitchFamily="-106" charset="-128"/>
            </a:endParaRPr>
          </a:p>
          <a:p>
            <a:endParaRPr lang="en-US" sz="1200" b="0" kern="1200" dirty="0" smtClean="0">
              <a:solidFill>
                <a:schemeClr val="tx1"/>
              </a:solidFill>
              <a:latin typeface="+mn-lt"/>
              <a:ea typeface="ＭＳ Ｐゴシック" pitchFamily="-106" charset="-128"/>
              <a:cs typeface="ＭＳ Ｐゴシック" pitchFamily="-106" charset="-128"/>
            </a:endParaRPr>
          </a:p>
          <a:p>
            <a:endParaRPr lang="en-US" b="1"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84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7967721"/>
      </p:ext>
    </p:extLst>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r>
              <a:rPr lang="en-US" dirty="0" smtClean="0"/>
              <a:t>CLASS</a:t>
            </a:r>
            <a:r>
              <a:rPr lang="en-US" baseline="0" dirty="0" smtClean="0"/>
              <a:t> ACTIVITY – NOT A CLICKER QUESTION</a:t>
            </a:r>
            <a:endParaRPr lang="en-US" dirty="0" smtClean="0"/>
          </a:p>
          <a:p>
            <a:r>
              <a:rPr lang="en-US" dirty="0" smtClean="0"/>
              <a:t>________________________________</a:t>
            </a:r>
          </a:p>
          <a:p>
            <a:r>
              <a:rPr lang="en-US" dirty="0" smtClean="0"/>
              <a:t>Physics 3320 Fa11 (SJP) Lecture 31</a:t>
            </a:r>
          </a:p>
          <a:p>
            <a:pPr eaLnBrk="1" hangingPunct="1"/>
            <a:r>
              <a:rPr lang="en-US" b="1" dirty="0" smtClean="0">
                <a:ea typeface="ＭＳ Ｐゴシック" charset="-128"/>
                <a:cs typeface="ＭＳ Ｐゴシック" charset="-128"/>
              </a:rPr>
              <a:t>Comments</a:t>
            </a:r>
          </a:p>
          <a:p>
            <a:pPr eaLnBrk="1" hangingPunct="1"/>
            <a:r>
              <a:rPr lang="en-US" dirty="0" smtClean="0">
                <a:ea typeface="ＭＳ Ｐゴシック" charset="-128"/>
                <a:cs typeface="ＭＳ Ｐゴシック" charset="-128"/>
              </a:rPr>
              <a:t>I started this at about 20 past.</a:t>
            </a:r>
            <a:r>
              <a:rPr lang="en-US" baseline="0" dirty="0" smtClean="0">
                <a:ea typeface="ＭＳ Ｐゴシック" charset="-128"/>
                <a:cs typeface="ＭＳ Ｐゴシック" charset="-128"/>
              </a:rPr>
              <a:t> We spent easily 15-20 minutes in class, they all wrestled with </a:t>
            </a:r>
            <a:r>
              <a:rPr lang="en-US" baseline="0" dirty="0" err="1" smtClean="0">
                <a:ea typeface="ＭＳ Ｐゴシック" charset="-128"/>
                <a:cs typeface="ＭＳ Ｐゴシック" charset="-128"/>
              </a:rPr>
              <a:t>i</a:t>
            </a:r>
            <a:r>
              <a:rPr lang="en-US" baseline="0" dirty="0" smtClean="0">
                <a:ea typeface="ＭＳ Ｐゴシック" charset="-128"/>
                <a:cs typeface="ＭＳ Ｐゴシック" charset="-128"/>
              </a:rPr>
              <a:t>), few got past it!!!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Not a single person in this class was coming up with “binomial expansion”, and many who were prompted to expand were going back to Taylor’s theorem and working from scratch.</a:t>
            </a:r>
          </a:p>
          <a:p>
            <a:pPr eaLnBrk="1" hangingPunct="1"/>
            <a:r>
              <a:rPr lang="en-US" baseline="0" dirty="0" smtClean="0">
                <a:ea typeface="ＭＳ Ｐゴシック" charset="-128"/>
                <a:cs typeface="ＭＳ Ｐゴシック" charset="-128"/>
              </a:rPr>
              <a:t> So, the idea that (1+s)^(1/2) = 1+ ½ s is just not in their working toolbox. </a:t>
            </a:r>
          </a:p>
          <a:p>
            <a:pPr eaLnBrk="1" hangingPunct="1"/>
            <a:r>
              <a:rPr lang="en-US" baseline="0" dirty="0" smtClean="0">
                <a:ea typeface="ＭＳ Ｐゴシック" charset="-128"/>
                <a:cs typeface="ＭＳ Ｐゴシック" charset="-128"/>
              </a:rPr>
              <a:t/>
            </a:r>
            <a:br>
              <a:rPr lang="en-US" baseline="0" dirty="0" smtClean="0">
                <a:ea typeface="ＭＳ Ｐゴシック" charset="-128"/>
                <a:cs typeface="ＭＳ Ｐゴシック" charset="-128"/>
              </a:rPr>
            </a:br>
            <a:r>
              <a:rPr lang="en-US" baseline="0" dirty="0" smtClean="0">
                <a:ea typeface="ＭＳ Ｐゴシック" charset="-128"/>
                <a:cs typeface="ＭＳ Ｐゴシック" charset="-128"/>
              </a:rPr>
              <a:t>Not sure if this was worth the 15-20 minutes, but perhaps!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For part ii, I told them on the board that they need to first solve a sub-problem: What is the real part of 1/(a-bi) </a:t>
            </a:r>
          </a:p>
          <a:p>
            <a:pPr eaLnBrk="1" hangingPunct="1"/>
            <a:r>
              <a:rPr lang="en-US" baseline="0" dirty="0" smtClean="0">
                <a:ea typeface="ＭＳ Ｐゴシック" charset="-128"/>
                <a:cs typeface="ＭＳ Ｐゴシック" charset="-128"/>
              </a:rPr>
              <a:t>Here again, many students were not seeing this! Some did, but it was not instant or widespread.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 pulled the class together after 20 minutes and worked through the solutions at the board. </a:t>
            </a:r>
          </a:p>
          <a:p>
            <a:pPr eaLnBrk="1" hangingPunct="1"/>
            <a:endParaRPr lang="en-US" baseline="0"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Written</a:t>
            </a:r>
            <a:r>
              <a:rPr lang="en-US" baseline="0" dirty="0" smtClean="0">
                <a:ea typeface="ＭＳ Ｐゴシック" charset="-128"/>
                <a:cs typeface="ＭＳ Ｐゴシック" charset="-128"/>
              </a:rPr>
              <a:t> by SJP in PHYS 3320 Fa11</a:t>
            </a:r>
          </a:p>
          <a:p>
            <a:pPr eaLnBrk="1" hangingPunct="1"/>
            <a:endParaRPr lang="en-US" baseline="0"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r>
              <a:rPr lang="en-US" dirty="0" smtClean="0"/>
              <a:t>Class: CONCEPTUAL</a:t>
            </a:r>
          </a:p>
          <a:p>
            <a:r>
              <a:rPr lang="en-US" dirty="0" smtClean="0"/>
              <a:t>Correct Answer:</a:t>
            </a:r>
            <a:r>
              <a:rPr lang="en-US" baseline="0" dirty="0" smtClean="0"/>
              <a:t> A</a:t>
            </a:r>
          </a:p>
          <a:p>
            <a:r>
              <a:rPr lang="en-US" baseline="0" dirty="0" smtClean="0"/>
              <a:t>______________________________</a:t>
            </a:r>
          </a:p>
          <a:p>
            <a:r>
              <a:rPr lang="en-US" dirty="0" smtClean="0"/>
              <a:t>Physics 3320 Fa11 (SJP) Lecture 31</a:t>
            </a:r>
          </a:p>
          <a:p>
            <a:pPr eaLnBrk="1" hangingPunct="1"/>
            <a:r>
              <a:rPr lang="en-US" dirty="0" smtClean="0">
                <a:ea typeface="ＭＳ Ｐゴシック" charset="-128"/>
                <a:cs typeface="ＭＳ Ｐゴシック" charset="-128"/>
              </a:rPr>
              <a:t>[[94]], 6, 0,0,0</a:t>
            </a:r>
            <a:br>
              <a:rPr lang="en-US" dirty="0" smtClean="0">
                <a:ea typeface="ＭＳ Ｐゴシック" charset="-128"/>
                <a:cs typeface="ＭＳ Ｐゴシック" charset="-128"/>
              </a:rPr>
            </a:br>
            <a:r>
              <a:rPr lang="en-US" dirty="0" smtClean="0">
                <a:ea typeface="ＭＳ Ｐゴシック" charset="-128"/>
                <a:cs typeface="ＭＳ Ｐゴシック" charset="-128"/>
              </a:rPr>
              <a:t>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I had asked them to sketch,</a:t>
            </a:r>
            <a:r>
              <a:rPr lang="en-US" baseline="0" dirty="0" smtClean="0">
                <a:ea typeface="ＭＳ Ｐゴシック" charset="-128"/>
                <a:cs typeface="ＭＳ Ｐゴシック" charset="-128"/>
              </a:rPr>
              <a:t> and then interrupted them with this to help them. Took a bit, but no big problems here. Worth doing.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 PHYSICS</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D</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a:t>
            </a:r>
          </a:p>
          <a:p>
            <a:pPr eaLnBrk="1" hangingPunct="1"/>
            <a:r>
              <a:rPr lang="en-US" dirty="0" smtClean="0">
                <a:ea typeface="ＭＳ Ｐゴシック" charset="-128"/>
                <a:cs typeface="ＭＳ Ｐゴシック" charset="-128"/>
              </a:rPr>
              <a:t>Physics 3320 Fa11 (SJP) Lecture 32</a:t>
            </a:r>
          </a:p>
          <a:p>
            <a:pPr eaLnBrk="1" hangingPunct="1"/>
            <a:r>
              <a:rPr lang="en-US" dirty="0" smtClean="0">
                <a:ea typeface="ＭＳ Ｐゴシック" charset="-128"/>
                <a:cs typeface="ＭＳ Ｐゴシック" charset="-128"/>
              </a:rPr>
              <a:t>61,26,0,[[13]],0 silent</a:t>
            </a:r>
          </a:p>
          <a:p>
            <a:pPr eaLnBrk="1" hangingPunct="1"/>
            <a:r>
              <a:rPr lang="en-US" dirty="0" smtClean="0">
                <a:ea typeface="ＭＳ Ｐゴシック" charset="-128"/>
                <a:cs typeface="ＭＳ Ｐゴシック" charset="-128"/>
              </a:rPr>
              <a:t>73,5,14,[[9]],0  after discussion</a:t>
            </a:r>
          </a:p>
          <a:p>
            <a:pPr eaLnBrk="1" hangingPunct="1"/>
            <a:r>
              <a:rPr lang="en-US" dirty="0" smtClean="0">
                <a:ea typeface="ＭＳ Ｐゴシック" charset="-128"/>
                <a:cs typeface="ＭＳ Ｐゴシック" charset="-128"/>
              </a:rPr>
              <a:t>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We had</a:t>
            </a:r>
            <a:r>
              <a:rPr lang="en-US" baseline="0" dirty="0" smtClean="0">
                <a:ea typeface="ＭＳ Ｐゴシック" charset="-128"/>
                <a:cs typeface="ＭＳ Ｐゴシック" charset="-128"/>
              </a:rPr>
              <a:t> discussed this previous class, but I knew it hadn’t/wouldn’t sink in, so repeated it. This is subtle, A is a great answer, it’s true if omega is anything but on resonance. But if omega = </a:t>
            </a:r>
            <a:r>
              <a:rPr lang="en-US" baseline="0" dirty="0" err="1" smtClean="0">
                <a:ea typeface="ＭＳ Ｐゴシック" charset="-128"/>
                <a:cs typeface="ＭＳ Ｐゴシック" charset="-128"/>
              </a:rPr>
              <a:t>omega_i</a:t>
            </a:r>
            <a:r>
              <a:rPr lang="en-US" baseline="0" dirty="0" smtClean="0">
                <a:ea typeface="ＭＳ Ｐゴシック" charset="-128"/>
                <a:cs typeface="ＭＳ Ｐゴシック" charset="-128"/>
              </a:rPr>
              <a:t>, for some </a:t>
            </a:r>
            <a:r>
              <a:rPr lang="en-US" baseline="0" dirty="0" err="1" smtClean="0">
                <a:ea typeface="ＭＳ Ｐゴシック" charset="-128"/>
                <a:cs typeface="ＭＳ Ｐゴシック" charset="-128"/>
              </a:rPr>
              <a:t>i</a:t>
            </a:r>
            <a:r>
              <a:rPr lang="en-US" baseline="0" dirty="0" smtClean="0">
                <a:ea typeface="ＭＳ Ｐゴシック" charset="-128"/>
                <a:cs typeface="ＭＳ Ｐゴシック" charset="-128"/>
              </a:rPr>
              <a:t>, then the vanishing of the resonance term in the denominator makes the answer, JUST for that frequency, go like 1/gamma which blows up. This is the physics of “resonant absorption lines”. Students seemed intrigued and interested (again! We did this last class!)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 proceeded to work out n-1 near a resonance, plotted and discussed it, reminded them of the “phase velocity” </a:t>
            </a:r>
            <a:r>
              <a:rPr lang="en-US" baseline="0" dirty="0" err="1" smtClean="0">
                <a:ea typeface="ＭＳ Ｐゴシック" charset="-128"/>
                <a:cs typeface="ＭＳ Ｐゴシック" charset="-128"/>
              </a:rPr>
              <a:t>vs</a:t>
            </a:r>
            <a:r>
              <a:rPr lang="en-US" baseline="0" dirty="0" smtClean="0">
                <a:ea typeface="ＭＳ Ｐゴシック" charset="-128"/>
                <a:cs typeface="ＭＳ Ｐゴシック" charset="-128"/>
              </a:rPr>
              <a:t> group velocity story)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pPr eaLnBrk="1" hangingPunct="1"/>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The students near me knew that the general behavior should go to zero but they were concerned about resonance, which got into a discussion of which limit one would take first (if you were going </a:t>
            </a:r>
            <a:r>
              <a:rPr lang="en-US" sz="1200" b="0" kern="1200" dirty="0" err="1" smtClean="0">
                <a:solidFill>
                  <a:schemeClr val="tx1"/>
                </a:solidFill>
                <a:latin typeface="+mn-lt"/>
                <a:ea typeface="ＭＳ Ｐゴシック" pitchFamily="-106" charset="-128"/>
                <a:cs typeface="ＭＳ Ｐゴシック" pitchFamily="-106" charset="-128"/>
              </a:rPr>
              <a:t>w_i</a:t>
            </a:r>
            <a:r>
              <a:rPr lang="en-US" sz="1200" b="0" kern="1200" dirty="0" smtClean="0">
                <a:solidFill>
                  <a:schemeClr val="tx1"/>
                </a:solidFill>
                <a:latin typeface="+mn-lt"/>
                <a:ea typeface="ＭＳ Ｐゴシック" pitchFamily="-106" charset="-128"/>
                <a:cs typeface="ＭＳ Ｐゴシック" pitchFamily="-106" charset="-128"/>
              </a:rPr>
              <a:t>-&gt;w, gamma-&gt;0).</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a:ea typeface="ＭＳ Ｐゴシック" charset="-128"/>
              <a:cs typeface="ＭＳ Ｐゴシック"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D3E3541A-E188-1444-807A-FDE4A19DDFB1}" type="slidenum">
              <a:rPr lang="en-US" smtClean="0">
                <a:latin typeface="Calibri" charset="0"/>
                <a:ea typeface="ＭＳ Ｐゴシック" charset="-128"/>
                <a:cs typeface="ＭＳ Ｐゴシック" charset="-128"/>
              </a:rPr>
              <a:pPr/>
              <a:t>88</a:t>
            </a:fld>
            <a:endParaRPr lang="en-US" smtClean="0">
              <a:latin typeface="Calibri" charset="0"/>
              <a:ea typeface="ＭＳ Ｐゴシック" charset="-128"/>
              <a:cs typeface="ＭＳ Ｐゴシック"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ACTIVITY --</a:t>
            </a:r>
            <a:r>
              <a:rPr lang="en-US" baseline="0" dirty="0" smtClean="0"/>
              <a:t> </a:t>
            </a:r>
            <a:r>
              <a:rPr lang="en-US" dirty="0" smtClean="0"/>
              <a:t>NOT</a:t>
            </a:r>
            <a:r>
              <a:rPr lang="en-US" baseline="0" dirty="0" smtClean="0"/>
              <a:t> A CLICKER QUESTION</a:t>
            </a:r>
            <a:endParaRPr lang="en-US" dirty="0" smtClean="0"/>
          </a:p>
          <a:p>
            <a:r>
              <a:rPr lang="en-US" dirty="0" smtClean="0"/>
              <a:t>___________________________________</a:t>
            </a:r>
          </a:p>
          <a:p>
            <a:r>
              <a:rPr lang="en-US" dirty="0" smtClean="0"/>
              <a:t>Physics 3320 Fa11</a:t>
            </a:r>
            <a:r>
              <a:rPr lang="en-US" baseline="0" dirty="0" smtClean="0"/>
              <a:t> (SJP) Lecture #21 – Guest Lecture = PB (Paul Beale)</a:t>
            </a:r>
            <a:endParaRPr lang="en-US" dirty="0" smtClean="0"/>
          </a:p>
          <a:p>
            <a:r>
              <a:rPr lang="en-US" dirty="0" smtClean="0"/>
              <a:t>___________________________________</a:t>
            </a:r>
          </a:p>
          <a:p>
            <a:r>
              <a:rPr lang="en-US" b="1" dirty="0" smtClean="0"/>
              <a:t>Fall</a:t>
            </a:r>
            <a:r>
              <a:rPr lang="en-US" b="1" baseline="0" dirty="0" smtClean="0"/>
              <a:t> 2011 Comments</a:t>
            </a:r>
            <a:endParaRPr lang="en-US" dirty="0" smtClean="0"/>
          </a:p>
          <a:p>
            <a:r>
              <a:rPr lang="en-US" dirty="0" smtClean="0"/>
              <a:t>Done as a class activity. PB gave just a couple of minutes, might want to devote just a bit more time to it. </a:t>
            </a:r>
          </a:p>
          <a:p>
            <a:r>
              <a:rPr lang="en-US" dirty="0" smtClean="0"/>
              <a:t>The “delayed </a:t>
            </a:r>
            <a:r>
              <a:rPr lang="en-US" dirty="0" err="1" smtClean="0"/>
              <a:t>vs</a:t>
            </a:r>
            <a:r>
              <a:rPr lang="en-US" dirty="0" smtClean="0"/>
              <a:t> advanced” question is toughest.</a:t>
            </a:r>
            <a:r>
              <a:rPr lang="en-US" baseline="0" dirty="0" smtClean="0"/>
              <a:t> </a:t>
            </a:r>
          </a:p>
          <a:p>
            <a:endParaRPr lang="en-US" baseline="0" dirty="0" smtClean="0"/>
          </a:p>
          <a:p>
            <a:r>
              <a:rPr lang="en-US" dirty="0" smtClean="0"/>
              <a:t>Notes  (Apply to</a:t>
            </a:r>
            <a:r>
              <a:rPr lang="en-US" baseline="0" dirty="0" smtClean="0"/>
              <a:t> slides 9.10-9.12)</a:t>
            </a:r>
          </a:p>
          <a:p>
            <a:r>
              <a:rPr lang="en-US" b="0" i="1" baseline="0" dirty="0" smtClean="0"/>
              <a:t>Regarding the class activities and student difficulties:</a:t>
            </a:r>
            <a:endParaRPr lang="en-US" b="0" i="1" dirty="0" smtClean="0"/>
          </a:p>
          <a:p>
            <a:endParaRPr lang="en-US" b="1" dirty="0" smtClean="0"/>
          </a:p>
          <a:p>
            <a:r>
              <a:rPr lang="en-US" b="1" dirty="0" smtClean="0"/>
              <a:t>Baily:</a:t>
            </a:r>
            <a:r>
              <a:rPr lang="en-US" b="0" baseline="0" dirty="0" smtClean="0"/>
              <a:t> </a:t>
            </a:r>
            <a:r>
              <a:rPr lang="en-US" sz="1200" b="0" kern="1200" dirty="0" smtClean="0">
                <a:solidFill>
                  <a:schemeClr val="tx1"/>
                </a:solidFill>
                <a:latin typeface="+mn-lt"/>
                <a:ea typeface="+mn-ea"/>
                <a:cs typeface="+mn-cs"/>
              </a:rPr>
              <a:t>Seems clear that the major difficulty for students is parsing out the different vectors that make up the polarized plane wave – confusing direction of propagation and direction of polarization, or that the x-component of the field can travel in the y-direction.</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Rehn:</a:t>
            </a:r>
            <a:r>
              <a:rPr lang="en-US" sz="1200" b="0" kern="1200" dirty="0" smtClean="0">
                <a:solidFill>
                  <a:schemeClr val="tx1"/>
                </a:solidFill>
                <a:latin typeface="+mn-lt"/>
                <a:ea typeface="+mn-ea"/>
                <a:cs typeface="+mn-cs"/>
              </a:rPr>
              <a:t> Students</a:t>
            </a:r>
            <a:r>
              <a:rPr lang="en-US" sz="1200" b="0" kern="1200" baseline="0" dirty="0" smtClean="0">
                <a:solidFill>
                  <a:schemeClr val="tx1"/>
                </a:solidFill>
                <a:latin typeface="+mn-lt"/>
                <a:ea typeface="+mn-ea"/>
                <a:cs typeface="+mn-cs"/>
              </a:rPr>
              <a:t> had</a:t>
            </a:r>
            <a:r>
              <a:rPr lang="en-US" sz="1200" b="0" kern="1200" dirty="0" smtClean="0">
                <a:solidFill>
                  <a:schemeClr val="tx1"/>
                </a:solidFill>
                <a:latin typeface="+mn-lt"/>
                <a:ea typeface="+mn-ea"/>
                <a:cs typeface="+mn-cs"/>
              </a:rPr>
              <a:t> some difficulty remembering what omega was in terms of frequency.  Also heard</a:t>
            </a:r>
            <a:r>
              <a:rPr lang="en-US" sz="1200" b="0" kern="1200" baseline="0" dirty="0" smtClean="0">
                <a:solidFill>
                  <a:schemeClr val="tx1"/>
                </a:solidFill>
                <a:latin typeface="+mn-lt"/>
                <a:ea typeface="+mn-ea"/>
                <a:cs typeface="+mn-cs"/>
              </a:rPr>
              <a:t> a </a:t>
            </a:r>
            <a:r>
              <a:rPr lang="en-US" sz="1200" b="0" kern="1200" dirty="0" smtClean="0">
                <a:solidFill>
                  <a:schemeClr val="tx1"/>
                </a:solidFill>
                <a:latin typeface="+mn-lt"/>
                <a:ea typeface="+mn-ea"/>
                <a:cs typeface="+mn-cs"/>
              </a:rPr>
              <a:t>conceptual question about angular frequency: someone asked "Why is it "angular?"  A few students thought that a wave with a k dot r term moves in the r direction, instead of k direction.  Some thought that k would point in the direction of r vector always, or that they always had to point in the same direction. Not sure where they got that idea from.</a:t>
            </a:r>
          </a:p>
          <a:p>
            <a:endParaRPr lang="en-US" sz="1200" b="0" i="1" kern="1200" dirty="0" smtClean="0">
              <a:solidFill>
                <a:schemeClr val="tx1"/>
              </a:solidFill>
              <a:latin typeface="+mn-lt"/>
              <a:ea typeface="+mn-ea"/>
              <a:cs typeface="+mn-cs"/>
            </a:endParaRPr>
          </a:p>
          <a:p>
            <a:r>
              <a:rPr lang="en-US" sz="1200" b="0" i="1" kern="1200" dirty="0" smtClean="0">
                <a:solidFill>
                  <a:schemeClr val="tx1"/>
                </a:solidFill>
                <a:latin typeface="+mn-lt"/>
                <a:ea typeface="+mn-ea"/>
                <a:cs typeface="+mn-cs"/>
              </a:rPr>
              <a:t>Regarding presentation</a:t>
            </a:r>
            <a:r>
              <a:rPr lang="en-US" sz="1200" b="0" i="1" kern="1200" baseline="0" dirty="0" smtClean="0">
                <a:solidFill>
                  <a:schemeClr val="tx1"/>
                </a:solidFill>
                <a:latin typeface="+mn-lt"/>
                <a:ea typeface="+mn-ea"/>
                <a:cs typeface="+mn-cs"/>
              </a:rPr>
              <a:t>:</a:t>
            </a:r>
            <a:endParaRPr lang="en-US" sz="1200" b="0" i="1"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Rehn:</a:t>
            </a:r>
            <a:r>
              <a:rPr lang="en-US" sz="1200" b="0" kern="1200" dirty="0" smtClean="0">
                <a:solidFill>
                  <a:schemeClr val="tx1"/>
                </a:solidFill>
                <a:latin typeface="+mn-lt"/>
                <a:ea typeface="+mn-ea"/>
                <a:cs typeface="+mn-cs"/>
              </a:rPr>
              <a:t> One</a:t>
            </a:r>
            <a:r>
              <a:rPr lang="en-US" sz="1200" b="0" kern="1200" baseline="0" dirty="0" smtClean="0">
                <a:solidFill>
                  <a:schemeClr val="tx1"/>
                </a:solidFill>
                <a:latin typeface="+mn-lt"/>
                <a:ea typeface="+mn-ea"/>
                <a:cs typeface="+mn-cs"/>
              </a:rPr>
              <a:t> student </a:t>
            </a:r>
            <a:r>
              <a:rPr lang="en-US" sz="1200" b="0" kern="1200" dirty="0" smtClean="0">
                <a:solidFill>
                  <a:schemeClr val="tx1"/>
                </a:solidFill>
                <a:latin typeface="+mn-lt"/>
                <a:ea typeface="+mn-ea"/>
                <a:cs typeface="+mn-cs"/>
              </a:rPr>
              <a:t>was very frustrated about the fact that we were guessing equations for E and B without explaining why we were guessing those solutions, or where those solutions came from. I tried to explain that the main point was to prove that E and B are perpendicular to k and to each other, based on Maxwell's equations. He was still frustrated and didn't like the explanation that it just works. He kept saying that "Someone came up with that equation, and I want to know why.”</a:t>
            </a:r>
          </a:p>
          <a:p>
            <a:endParaRPr lang="en-US" dirty="0" smtClean="0"/>
          </a:p>
          <a:p>
            <a:r>
              <a:rPr lang="en-US" dirty="0" smtClean="0"/>
              <a:t>=================================</a:t>
            </a:r>
          </a:p>
          <a:p>
            <a:r>
              <a:rPr lang="en-US" dirty="0" smtClean="0"/>
              <a:t>Written by SJP in PHYS</a:t>
            </a:r>
            <a:r>
              <a:rPr lang="en-US" baseline="0" dirty="0" smtClean="0"/>
              <a:t> 3320, Fa11</a:t>
            </a:r>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0565768"/>
      </p:ext>
    </p:extLst>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 PHYSICS</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C3D4A-2DAE-A54C-A136-5BC3FDC9CED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978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C3D4A-2DAE-A54C-A136-5BC3FDC9CED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069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C3D4A-2DAE-A54C-A136-5BC3FDC9CED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454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7DCA94A-2726-714C-AFFD-2771844E4635}"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172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C3D4A-2DAE-A54C-A136-5BC3FDC9CED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474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C3D4A-2DAE-A54C-A136-5BC3FDC9CEDC}"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671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7C3D4A-2DAE-A54C-A136-5BC3FDC9CEDC}"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767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7C3D4A-2DAE-A54C-A136-5BC3FDC9CEDC}" type="datetimeFigureOut">
              <a:rPr lang="en-US" smtClean="0"/>
              <a:pPr/>
              <a:t>7/8/12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97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C3D4A-2DAE-A54C-A136-5BC3FDC9CEDC}" type="datetimeFigureOut">
              <a:rPr lang="en-US" smtClean="0"/>
              <a:pPr/>
              <a:t>7/8/12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586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C3D4A-2DAE-A54C-A136-5BC3FDC9CEDC}" type="datetimeFigureOut">
              <a:rPr lang="en-US" smtClean="0"/>
              <a:pPr/>
              <a:t>7/8/12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294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C3D4A-2DAE-A54C-A136-5BC3FDC9CEDC}"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731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C3D4A-2DAE-A54C-A136-5BC3FDC9CEDC}"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42144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C3D4A-2DAE-A54C-A136-5BC3FDC9CEDC}" type="datetimeFigureOut">
              <a:rPr lang="en-US" smtClean="0"/>
              <a:pPr/>
              <a:t>7/8/12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5023D-E824-F84B-A243-6EA1382AD3E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788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1.bin"/><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2.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quation3.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Equation4.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7.bin"/><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8.bin"/><Relationship Id="rId5" Type="http://schemas.openxmlformats.org/officeDocument/2006/relationships/oleObject" Target="../embeddings/oleObject9.bin"/><Relationship Id="rId6" Type="http://schemas.openxmlformats.org/officeDocument/2006/relationships/oleObject" Target="../embeddings/oleObject10.bin"/><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Equation5.bin"/><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quation6.bin"/><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1.bin"/><Relationship Id="rId5" Type="http://schemas.openxmlformats.org/officeDocument/2006/relationships/oleObject" Target="../embeddings/oleObject12.bin"/><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oleObject" Target="../embeddings/oleObject15.bin"/><Relationship Id="rId7" Type="http://schemas.openxmlformats.org/officeDocument/2006/relationships/oleObject" Target="../embeddings/oleObject16.bin"/><Relationship Id="rId8" Type="http://schemas.openxmlformats.org/officeDocument/2006/relationships/oleObject" Target="../embeddings/oleObject17.bin"/><Relationship Id="rId9" Type="http://schemas.openxmlformats.org/officeDocument/2006/relationships/oleObject" Target="../embeddings/oleObject18.bin"/><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9.bin"/><Relationship Id="rId5" Type="http://schemas.openxmlformats.org/officeDocument/2006/relationships/oleObject" Target="../embeddings/oleObject20.bin"/><Relationship Id="rId6" Type="http://schemas.openxmlformats.org/officeDocument/2006/relationships/oleObject" Target="../embeddings/oleObject21.bin"/><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8.png"/><Relationship Id="rId5" Type="http://schemas.openxmlformats.org/officeDocument/2006/relationships/oleObject" Target="../embeddings/oleObject22.bin"/><Relationship Id="rId6" Type="http://schemas.openxmlformats.org/officeDocument/2006/relationships/oleObject" Target="../embeddings/oleObject23.bin"/><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microsoft.com/office/2007/relationships/media" Target="../media/media1.gif"/><Relationship Id="rId5" Type="http://schemas.openxmlformats.org/officeDocument/2006/relationships/image" Target="../media/image29.png"/><Relationship Id="rId1" Type="http://schemas.openxmlformats.org/officeDocument/2006/relationships/video" Target="../media/media1.gif"/><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microsoft.com/office/2007/relationships/media" Target="../media/media2.gif"/><Relationship Id="rId5" Type="http://schemas.openxmlformats.org/officeDocument/2006/relationships/image" Target="../media/image30.png"/><Relationship Id="rId1" Type="http://schemas.openxmlformats.org/officeDocument/2006/relationships/video" Target="../media/media2.gif"/><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4.bin"/><Relationship Id="rId5" Type="http://schemas.openxmlformats.org/officeDocument/2006/relationships/oleObject" Target="../embeddings/oleObject25.bin"/><Relationship Id="rId6" Type="http://schemas.openxmlformats.org/officeDocument/2006/relationships/oleObject" Target="../embeddings/oleObject26.bin"/><Relationship Id="rId7" Type="http://schemas.openxmlformats.org/officeDocument/2006/relationships/oleObject" Target="../embeddings/oleObject27.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Microsoft_Equation7.bin"/><Relationship Id="rId5" Type="http://schemas.openxmlformats.org/officeDocument/2006/relationships/oleObject" Target="../embeddings/oleObject28.bin"/><Relationship Id="rId6" Type="http://schemas.openxmlformats.org/officeDocument/2006/relationships/oleObject" Target="../embeddings/oleObject29.bin"/><Relationship Id="rId7" Type="http://schemas.openxmlformats.org/officeDocument/2006/relationships/oleObject" Target="../embeddings/oleObject30.bin"/><Relationship Id="rId8" Type="http://schemas.openxmlformats.org/officeDocument/2006/relationships/oleObject" Target="../embeddings/oleObject31.bin"/><Relationship Id="rId9" Type="http://schemas.openxmlformats.org/officeDocument/2006/relationships/oleObject" Target="../embeddings/oleObject32.bin"/><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33.bin"/><Relationship Id="rId5" Type="http://schemas.openxmlformats.org/officeDocument/2006/relationships/oleObject" Target="../embeddings/oleObject34.bin"/><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35.bin"/><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6.bin"/><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Microsoft_Equation8.bin"/><Relationship Id="rId5" Type="http://schemas.openxmlformats.org/officeDocument/2006/relationships/oleObject" Target="../embeddings/Microsoft_Equation9.bin"/><Relationship Id="rId6" Type="http://schemas.openxmlformats.org/officeDocument/2006/relationships/oleObject" Target="../embeddings/Microsoft_Equation10.bin"/><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Microsoft_Equation11.bin"/><Relationship Id="rId5" Type="http://schemas.openxmlformats.org/officeDocument/2006/relationships/oleObject" Target="../embeddings/Microsoft_Equation12.bin"/><Relationship Id="rId1" Type="http://schemas.openxmlformats.org/officeDocument/2006/relationships/vmlDrawing" Target="../drawings/vmlDrawing24.vml"/><Relationship Id="rId2"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Microsoft_Equation13.bin"/><Relationship Id="rId5" Type="http://schemas.openxmlformats.org/officeDocument/2006/relationships/oleObject" Target="../embeddings/Microsoft_Equation14.bin"/><Relationship Id="rId1" Type="http://schemas.openxmlformats.org/officeDocument/2006/relationships/vmlDrawing" Target="../drawings/vmlDrawing25.v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28.png"/><Relationship Id="rId5" Type="http://schemas.openxmlformats.org/officeDocument/2006/relationships/oleObject" Target="../embeddings/oleObject37.bin"/><Relationship Id="rId6" Type="http://schemas.openxmlformats.org/officeDocument/2006/relationships/oleObject" Target="../embeddings/oleObject38.bin"/><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39.bin"/><Relationship Id="rId5" Type="http://schemas.openxmlformats.org/officeDocument/2006/relationships/oleObject" Target="../embeddings/oleObject40.bin"/><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Microsoft_Equation15.bin"/><Relationship Id="rId5" Type="http://schemas.openxmlformats.org/officeDocument/2006/relationships/oleObject" Target="../embeddings/Microsoft_Equation16.bin"/><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Microsoft_Equation17.bin"/><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Microsoft_Equation18.bin"/><Relationship Id="rId5" Type="http://schemas.openxmlformats.org/officeDocument/2006/relationships/oleObject" Target="../embeddings/Microsoft_Equation19.bin"/><Relationship Id="rId1" Type="http://schemas.openxmlformats.org/officeDocument/2006/relationships/vmlDrawing" Target="../drawings/vmlDrawing30.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Microsoft_Equation20.bin"/><Relationship Id="rId5" Type="http://schemas.openxmlformats.org/officeDocument/2006/relationships/oleObject" Target="../embeddings/Microsoft_Equation21.bin"/><Relationship Id="rId1" Type="http://schemas.openxmlformats.org/officeDocument/2006/relationships/vmlDrawing" Target="../drawings/vmlDrawing31.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Microsoft_Equation22.bin"/><Relationship Id="rId1" Type="http://schemas.openxmlformats.org/officeDocument/2006/relationships/vmlDrawing" Target="../drawings/vmlDrawing32.vml"/><Relationship Id="rId2"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Microsoft_Equation23.bin"/><Relationship Id="rId1" Type="http://schemas.openxmlformats.org/officeDocument/2006/relationships/vmlDrawing" Target="../drawings/vmlDrawing33.v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Microsoft_Equation24.bin"/><Relationship Id="rId1" Type="http://schemas.openxmlformats.org/officeDocument/2006/relationships/vmlDrawing" Target="../drawings/vmlDrawing34.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41.bin"/><Relationship Id="rId1" Type="http://schemas.openxmlformats.org/officeDocument/2006/relationships/vmlDrawing" Target="../drawings/vmlDrawing35.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42.bin"/><Relationship Id="rId1" Type="http://schemas.openxmlformats.org/officeDocument/2006/relationships/vmlDrawing" Target="../drawings/vmlDrawing36.vml"/><Relationship Id="rId2"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43.bin"/><Relationship Id="rId5" Type="http://schemas.openxmlformats.org/officeDocument/2006/relationships/oleObject" Target="../embeddings/oleObject44.bin"/><Relationship Id="rId6" Type="http://schemas.openxmlformats.org/officeDocument/2006/relationships/oleObject" Target="../embeddings/oleObject45.bin"/><Relationship Id="rId7" Type="http://schemas.openxmlformats.org/officeDocument/2006/relationships/oleObject" Target="../embeddings/oleObject46.bin"/><Relationship Id="rId1" Type="http://schemas.openxmlformats.org/officeDocument/2006/relationships/vmlDrawing" Target="../drawings/vmlDrawing37.vml"/><Relationship Id="rId2"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Microsoft_Equation25.bin"/><Relationship Id="rId1" Type="http://schemas.openxmlformats.org/officeDocument/2006/relationships/vmlDrawing" Target="../drawings/vmlDrawing38.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Microsoft_Equation26.bin"/><Relationship Id="rId5" Type="http://schemas.openxmlformats.org/officeDocument/2006/relationships/oleObject" Target="../embeddings/Microsoft_Equation27.bin"/><Relationship Id="rId1" Type="http://schemas.openxmlformats.org/officeDocument/2006/relationships/vmlDrawing" Target="../drawings/vmlDrawing39.vml"/><Relationship Id="rId2"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Microsoft_Equation28.bin"/><Relationship Id="rId5" Type="http://schemas.openxmlformats.org/officeDocument/2006/relationships/oleObject" Target="../embeddings/Microsoft_Equation29.bin"/><Relationship Id="rId6" Type="http://schemas.openxmlformats.org/officeDocument/2006/relationships/oleObject" Target="../embeddings/Microsoft_Equation30.bin"/><Relationship Id="rId7" Type="http://schemas.openxmlformats.org/officeDocument/2006/relationships/oleObject" Target="../embeddings/Microsoft_Equation31.bin"/><Relationship Id="rId8" Type="http://schemas.openxmlformats.org/officeDocument/2006/relationships/oleObject" Target="../embeddings/Microsoft_Equation32.bin"/><Relationship Id="rId1" Type="http://schemas.openxmlformats.org/officeDocument/2006/relationships/vmlDrawing" Target="../drawings/vmlDrawing40.vml"/><Relationship Id="rId2"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Microsoft_Equation33.bin"/><Relationship Id="rId5" Type="http://schemas.openxmlformats.org/officeDocument/2006/relationships/oleObject" Target="../embeddings/Microsoft_Equation34.bin"/><Relationship Id="rId6" Type="http://schemas.openxmlformats.org/officeDocument/2006/relationships/oleObject" Target="../embeddings/Microsoft_Equation35.bin"/><Relationship Id="rId7" Type="http://schemas.openxmlformats.org/officeDocument/2006/relationships/oleObject" Target="../embeddings/Microsoft_Equation36.bin"/><Relationship Id="rId8" Type="http://schemas.openxmlformats.org/officeDocument/2006/relationships/oleObject" Target="../embeddings/Microsoft_Equation37.bin"/><Relationship Id="rId9" Type="http://schemas.openxmlformats.org/officeDocument/2006/relationships/oleObject" Target="../embeddings/Microsoft_Equation38.bin"/><Relationship Id="rId1" Type="http://schemas.openxmlformats.org/officeDocument/2006/relationships/vmlDrawing" Target="../drawings/vmlDrawing41.vml"/><Relationship Id="rId2"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Microsoft_Equation39.bin"/><Relationship Id="rId1" Type="http://schemas.openxmlformats.org/officeDocument/2006/relationships/vmlDrawing" Target="../drawings/vmlDrawing42.vml"/><Relationship Id="rId2"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oleObject" Target="../embeddings/Microsoft_Equation40.bin"/><Relationship Id="rId5" Type="http://schemas.openxmlformats.org/officeDocument/2006/relationships/oleObject" Target="../embeddings/Microsoft_Equation41.bin"/><Relationship Id="rId6" Type="http://schemas.openxmlformats.org/officeDocument/2006/relationships/oleObject" Target="../embeddings/oleObject47.bin"/><Relationship Id="rId1" Type="http://schemas.openxmlformats.org/officeDocument/2006/relationships/vmlDrawing" Target="../drawings/vmlDrawing43.vml"/><Relationship Id="rId2"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7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79.g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6.bin"/><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Microsoft_Equation42.bin"/><Relationship Id="rId5" Type="http://schemas.openxmlformats.org/officeDocument/2006/relationships/oleObject" Target="../embeddings/Microsoft_Equation43.bin"/><Relationship Id="rId6" Type="http://schemas.openxmlformats.org/officeDocument/2006/relationships/oleObject" Target="../embeddings/Microsoft_Equation44.bin"/><Relationship Id="rId1" Type="http://schemas.openxmlformats.org/officeDocument/2006/relationships/vmlDrawing" Target="../drawings/vmlDrawing44.vml"/><Relationship Id="rId2"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Microsoft_Equation45.bin"/><Relationship Id="rId5" Type="http://schemas.openxmlformats.org/officeDocument/2006/relationships/oleObject" Target="../embeddings/Microsoft_Equation46.bin"/><Relationship Id="rId1" Type="http://schemas.openxmlformats.org/officeDocument/2006/relationships/vmlDrawing" Target="../drawings/vmlDrawing45.vml"/><Relationship Id="rId2"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Microsoft_Equation47.bin"/><Relationship Id="rId1" Type="http://schemas.openxmlformats.org/officeDocument/2006/relationships/vmlDrawing" Target="../drawings/vmlDrawing46.vml"/><Relationship Id="rId2"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Microsoft_Equation48.bin"/><Relationship Id="rId5" Type="http://schemas.openxmlformats.org/officeDocument/2006/relationships/oleObject" Target="../embeddings/Microsoft_Equation49.bin"/><Relationship Id="rId1" Type="http://schemas.openxmlformats.org/officeDocument/2006/relationships/vmlDrawing" Target="../drawings/vmlDrawing47.vml"/><Relationship Id="rId2"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Microsoft_Equation50.bin"/><Relationship Id="rId1" Type="http://schemas.openxmlformats.org/officeDocument/2006/relationships/vmlDrawing" Target="../drawings/vmlDrawing48.vml"/><Relationship Id="rId2"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oleObject" Target="../embeddings/Microsoft_Equation51.bin"/><Relationship Id="rId1" Type="http://schemas.openxmlformats.org/officeDocument/2006/relationships/vmlDrawing" Target="../drawings/vmlDrawing49.vml"/><Relationship Id="rId2"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Microsoft_Equation52.bin"/><Relationship Id="rId1" Type="http://schemas.openxmlformats.org/officeDocument/2006/relationships/vmlDrawing" Target="../drawings/vmlDrawing50.vml"/><Relationship Id="rId2"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Microsoft_Equation53.bin"/><Relationship Id="rId5" Type="http://schemas.openxmlformats.org/officeDocument/2006/relationships/oleObject" Target="../embeddings/Microsoft_Equation54.bin"/><Relationship Id="rId1" Type="http://schemas.openxmlformats.org/officeDocument/2006/relationships/vmlDrawing" Target="../drawings/vmlDrawing51.vml"/><Relationship Id="rId2"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Microsoft_Equation55.bin"/><Relationship Id="rId1" Type="http://schemas.openxmlformats.org/officeDocument/2006/relationships/vmlDrawing" Target="../drawings/vmlDrawing52.vml"/><Relationship Id="rId2"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oleObject" Target="../embeddings/oleObject48.bin"/><Relationship Id="rId5" Type="http://schemas.openxmlformats.org/officeDocument/2006/relationships/oleObject" Target="../embeddings/Microsoft_Equation56.bin"/><Relationship Id="rId1" Type="http://schemas.openxmlformats.org/officeDocument/2006/relationships/vmlDrawing" Target="../drawings/vmlDrawing53.vml"/><Relationship Id="rId2"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Microsoft_Equation57.bin"/><Relationship Id="rId5" Type="http://schemas.openxmlformats.org/officeDocument/2006/relationships/oleObject" Target="../embeddings/Microsoft_Equation58.bin"/><Relationship Id="rId6" Type="http://schemas.openxmlformats.org/officeDocument/2006/relationships/oleObject" Target="../embeddings/Microsoft_Equation59.bin"/><Relationship Id="rId1" Type="http://schemas.openxmlformats.org/officeDocument/2006/relationships/vmlDrawing" Target="../drawings/vmlDrawing54.vml"/><Relationship Id="rId2"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Microsoft_Equation60.bin"/><Relationship Id="rId5" Type="http://schemas.openxmlformats.org/officeDocument/2006/relationships/oleObject" Target="../embeddings/Microsoft_Equation61.bin"/><Relationship Id="rId6" Type="http://schemas.openxmlformats.org/officeDocument/2006/relationships/oleObject" Target="../embeddings/Microsoft_Equation62.bin"/><Relationship Id="rId1" Type="http://schemas.openxmlformats.org/officeDocument/2006/relationships/vmlDrawing" Target="../drawings/vmlDrawing55.vml"/><Relationship Id="rId2"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Microsoft_Equation63.bin"/><Relationship Id="rId5" Type="http://schemas.openxmlformats.org/officeDocument/2006/relationships/oleObject" Target="../embeddings/Microsoft_Equation64.bin"/><Relationship Id="rId1" Type="http://schemas.openxmlformats.org/officeDocument/2006/relationships/vmlDrawing" Target="../drawings/vmlDrawing56.vml"/><Relationship Id="rId2"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oleObject" Target="../embeddings/Microsoft_Equation65.bin"/><Relationship Id="rId1" Type="http://schemas.openxmlformats.org/officeDocument/2006/relationships/vmlDrawing" Target="../drawings/vmlDrawing57.vml"/><Relationship Id="rId2"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oleObject" Target="../embeddings/Microsoft_Equation66.bin"/><Relationship Id="rId1" Type="http://schemas.openxmlformats.org/officeDocument/2006/relationships/vmlDrawing" Target="../drawings/vmlDrawing58.vml"/><Relationship Id="rId2"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4" Type="http://schemas.openxmlformats.org/officeDocument/2006/relationships/oleObject" Target="../embeddings/Microsoft_Equation67.bin"/><Relationship Id="rId1" Type="http://schemas.openxmlformats.org/officeDocument/2006/relationships/vmlDrawing" Target="../drawings/vmlDrawing59.vml"/><Relationship Id="rId2"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4" Type="http://schemas.openxmlformats.org/officeDocument/2006/relationships/oleObject" Target="../embeddings/Microsoft_Equation68.bin"/><Relationship Id="rId1" Type="http://schemas.openxmlformats.org/officeDocument/2006/relationships/vmlDrawing" Target="../drawings/vmlDrawing60.vml"/><Relationship Id="rId2"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4" Type="http://schemas.openxmlformats.org/officeDocument/2006/relationships/oleObject" Target="../embeddings/Microsoft_Equation69.bin"/><Relationship Id="rId5" Type="http://schemas.openxmlformats.org/officeDocument/2006/relationships/oleObject" Target="../embeddings/Microsoft_Equation70.bin"/><Relationship Id="rId1" Type="http://schemas.openxmlformats.org/officeDocument/2006/relationships/vmlDrawing" Target="../drawings/vmlDrawing61.vml"/><Relationship Id="rId2"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4" Type="http://schemas.openxmlformats.org/officeDocument/2006/relationships/oleObject" Target="../embeddings/Microsoft_Equation71.bin"/><Relationship Id="rId5" Type="http://schemas.openxmlformats.org/officeDocument/2006/relationships/oleObject" Target="../embeddings/Microsoft_Equation72.bin"/><Relationship Id="rId6" Type="http://schemas.openxmlformats.org/officeDocument/2006/relationships/oleObject" Target="../embeddings/Microsoft_Equation73.bin"/><Relationship Id="rId1" Type="http://schemas.openxmlformats.org/officeDocument/2006/relationships/vmlDrawing" Target="../drawings/vmlDrawing62.vml"/><Relationship Id="rId2"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4" Type="http://schemas.openxmlformats.org/officeDocument/2006/relationships/oleObject" Target="../embeddings/Microsoft_Equation74.bin"/><Relationship Id="rId5" Type="http://schemas.openxmlformats.org/officeDocument/2006/relationships/oleObject" Target="../embeddings/Microsoft_Equation75.bin"/><Relationship Id="rId1" Type="http://schemas.openxmlformats.org/officeDocument/2006/relationships/vmlDrawing" Target="../drawings/vmlDrawing63.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21" y="660400"/>
            <a:ext cx="7772400" cy="1470025"/>
          </a:xfrm>
        </p:spPr>
        <p:txBody>
          <a:bodyPr/>
          <a:lstStyle/>
          <a:p>
            <a:r>
              <a:rPr lang="en-US" dirty="0" smtClean="0"/>
              <a:t>Electricity and Magnetism II</a:t>
            </a:r>
            <a:endParaRPr lang="en-US" dirty="0"/>
          </a:p>
        </p:txBody>
      </p:sp>
      <p:sp>
        <p:nvSpPr>
          <p:cNvPr id="3" name="Subtitle 2"/>
          <p:cNvSpPr>
            <a:spLocks noGrp="1"/>
          </p:cNvSpPr>
          <p:nvPr>
            <p:ph type="subTitle" idx="1"/>
          </p:nvPr>
        </p:nvSpPr>
        <p:spPr>
          <a:xfrm>
            <a:off x="1371600" y="2642937"/>
            <a:ext cx="6400800" cy="1752600"/>
          </a:xfrm>
        </p:spPr>
        <p:txBody>
          <a:bodyPr/>
          <a:lstStyle/>
          <a:p>
            <a:r>
              <a:rPr lang="en-US" dirty="0" smtClean="0"/>
              <a:t>Griffiths Chapter 9 EM Waves</a:t>
            </a:r>
          </a:p>
          <a:p>
            <a:r>
              <a:rPr lang="en-US" dirty="0" smtClean="0"/>
              <a:t>Clicker Questions</a:t>
            </a:r>
            <a:endParaRPr lang="en-US" dirty="0"/>
          </a:p>
        </p:txBody>
      </p:sp>
      <p:pic>
        <p:nvPicPr>
          <p:cNvPr id="4" name="Picture 3" descr="by-nc-sa.png"/>
          <p:cNvPicPr>
            <a:picLocks noChangeAspect="1"/>
          </p:cNvPicPr>
          <p:nvPr/>
        </p:nvPicPr>
        <p:blipFill>
          <a:blip r:embed="rId2"/>
          <a:stretch>
            <a:fillRect/>
          </a:stretch>
        </p:blipFill>
        <p:spPr>
          <a:xfrm>
            <a:off x="7772400" y="5992812"/>
            <a:ext cx="1228725" cy="428625"/>
          </a:xfrm>
          <a:prstGeom prst="rect">
            <a:avLst/>
          </a:prstGeom>
        </p:spPr>
      </p:pic>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7315197"/>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 y="541352"/>
            <a:ext cx="9055100" cy="5829951"/>
          </a:xfrm>
        </p:spPr>
        <p:txBody>
          <a:bodyPr>
            <a:normAutofit/>
          </a:bodyPr>
          <a:lstStyle/>
          <a:p>
            <a:pPr algn="l"/>
            <a:r>
              <a:rPr lang="en-US" sz="2800" dirty="0" smtClean="0"/>
              <a:t>A solution to the wave equation is: </a:t>
            </a:r>
            <a:br>
              <a:rPr lang="en-US" sz="2800" dirty="0" smtClean="0"/>
            </a:br>
            <a:r>
              <a:rPr lang="en-US" sz="2800" dirty="0" smtClean="0"/>
              <a:t>f(</a:t>
            </a:r>
            <a:r>
              <a:rPr lang="en-US" sz="2800" dirty="0" err="1" smtClean="0"/>
              <a:t>z,t</a:t>
            </a:r>
            <a:r>
              <a:rPr lang="en-US" sz="2800" dirty="0" smtClean="0"/>
              <a:t>) = A </a:t>
            </a:r>
            <a:r>
              <a:rPr lang="en-US" sz="2800" dirty="0" err="1" smtClean="0"/>
              <a:t>cos</a:t>
            </a:r>
            <a:r>
              <a:rPr lang="en-US" sz="2800" dirty="0" smtClean="0"/>
              <a:t>(</a:t>
            </a:r>
            <a:r>
              <a:rPr lang="en-US" sz="2800" dirty="0" err="1" smtClean="0"/>
              <a:t>kz</a:t>
            </a:r>
            <a:r>
              <a:rPr lang="en-US" sz="2800" dirty="0" smtClean="0"/>
              <a:t> – </a:t>
            </a:r>
            <a:r>
              <a:rPr lang="en-US" sz="2800" dirty="0" err="1" smtClean="0"/>
              <a:t>ωt</a:t>
            </a:r>
            <a:r>
              <a:rPr lang="en-US" sz="2800" dirty="0" smtClean="0"/>
              <a:t> + </a:t>
            </a:r>
            <a:r>
              <a:rPr lang="en-US" sz="2800" dirty="0" err="1" smtClean="0"/>
              <a:t>δ</a:t>
            </a:r>
            <a:r>
              <a:rPr lang="en-US" sz="2800" dirty="0" smtClean="0"/>
              <a:t>)</a:t>
            </a:r>
            <a:br>
              <a:rPr lang="en-US" sz="2800" dirty="0" smtClean="0"/>
            </a:br>
            <a:r>
              <a:rPr lang="en-US" sz="2800" dirty="0" smtClean="0"/>
              <a:t/>
            </a:r>
            <a:br>
              <a:rPr lang="en-US" sz="2800" dirty="0" smtClean="0"/>
            </a:br>
            <a:r>
              <a:rPr lang="en-US" sz="2800" dirty="0" smtClean="0"/>
              <a:t>What is the speed of this wave?</a:t>
            </a:r>
            <a:br>
              <a:rPr lang="en-US" sz="2800" dirty="0" smtClean="0"/>
            </a:br>
            <a:r>
              <a:rPr lang="en-US" sz="2800" dirty="0" smtClean="0"/>
              <a:t>Which </a:t>
            </a:r>
            <a:r>
              <a:rPr lang="en-US" sz="2800" dirty="0"/>
              <a:t>way is it moving? </a:t>
            </a:r>
            <a:r>
              <a:rPr lang="en-US" sz="2800" dirty="0" smtClean="0"/>
              <a:t/>
            </a:r>
            <a:br>
              <a:rPr lang="en-US" sz="2800" dirty="0" smtClean="0"/>
            </a:br>
            <a:r>
              <a:rPr lang="en-US" sz="2800" dirty="0" smtClean="0"/>
              <a:t>If </a:t>
            </a:r>
            <a:r>
              <a:rPr lang="en-US" sz="2800" dirty="0" err="1" smtClean="0"/>
              <a:t>δ</a:t>
            </a:r>
            <a:r>
              <a:rPr lang="en-US" sz="2800" dirty="0" smtClean="0"/>
              <a:t> is small (and &gt;0), is this wave “delayed” or “advanced”?   </a:t>
            </a:r>
            <a:br>
              <a:rPr lang="en-US" sz="2800" dirty="0" smtClean="0"/>
            </a:br>
            <a:r>
              <a:rPr lang="en-US" sz="2800" dirty="0" smtClean="0"/>
              <a:t>What is the frequency? </a:t>
            </a:r>
            <a:br>
              <a:rPr lang="en-US" sz="2800" dirty="0" smtClean="0"/>
            </a:br>
            <a:r>
              <a:rPr lang="en-US" sz="2800" dirty="0" smtClean="0"/>
              <a:t>The angular frequency? </a:t>
            </a:r>
            <a:br>
              <a:rPr lang="en-US" sz="2800" dirty="0" smtClean="0"/>
            </a:br>
            <a:r>
              <a:rPr lang="en-US" sz="2800" dirty="0" smtClean="0"/>
              <a:t>The wavelength? </a:t>
            </a:r>
            <a:br>
              <a:rPr lang="en-US" sz="2800" dirty="0" smtClean="0"/>
            </a:br>
            <a:r>
              <a:rPr lang="en-US" sz="2800" dirty="0" smtClean="0"/>
              <a:t>The wave number?</a:t>
            </a:r>
            <a:br>
              <a:rPr lang="en-US" sz="2800" dirty="0" smtClean="0"/>
            </a:br>
            <a:endParaRPr lang="en-US" sz="2800" dirty="0"/>
          </a:p>
        </p:txBody>
      </p:sp>
      <p:sp>
        <p:nvSpPr>
          <p:cNvPr id="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0762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0"/>
            <a:ext cx="8293100" cy="6857999"/>
          </a:xfrm>
        </p:spPr>
        <p:txBody>
          <a:bodyPr>
            <a:noAutofit/>
          </a:bodyPr>
          <a:lstStyle/>
          <a:p>
            <a:pPr algn="l"/>
            <a:r>
              <a:rPr lang="en-US" sz="2800" dirty="0" smtClean="0"/>
              <a:t>A solution to the wave equation is: </a:t>
            </a:r>
            <a:br>
              <a:rPr lang="en-US" sz="2800" dirty="0" smtClean="0"/>
            </a:br>
            <a:r>
              <a:rPr lang="en-US" sz="2800" dirty="0" smtClean="0"/>
              <a:t>f(</a:t>
            </a:r>
            <a:r>
              <a:rPr lang="en-US" sz="2800" dirty="0" err="1" smtClean="0"/>
              <a:t>z,t</a:t>
            </a:r>
            <a:r>
              <a:rPr lang="en-US" sz="2800" dirty="0" smtClean="0"/>
              <a:t>) = Re[A e</a:t>
            </a:r>
            <a:r>
              <a:rPr lang="en-US" sz="2800" baseline="30000" dirty="0" smtClean="0"/>
              <a:t>(</a:t>
            </a:r>
            <a:r>
              <a:rPr lang="en-US" sz="2800" baseline="30000" dirty="0" err="1" smtClean="0"/>
              <a:t>kz</a:t>
            </a:r>
            <a:r>
              <a:rPr lang="en-US" sz="2800" baseline="30000" dirty="0" smtClean="0"/>
              <a:t> – </a:t>
            </a:r>
            <a:r>
              <a:rPr lang="en-US" sz="2800" baseline="30000" dirty="0" err="1" smtClean="0"/>
              <a:t>ωt</a:t>
            </a:r>
            <a:r>
              <a:rPr lang="en-US" sz="2800" baseline="30000" dirty="0" smtClean="0"/>
              <a:t> + </a:t>
            </a:r>
            <a:r>
              <a:rPr lang="en-US" sz="2800" baseline="30000" dirty="0" err="1" smtClean="0"/>
              <a:t>δ</a:t>
            </a:r>
            <a:r>
              <a:rPr lang="en-US" sz="2800" baseline="30000" dirty="0" smtClean="0"/>
              <a:t>)</a:t>
            </a:r>
            <a:r>
              <a:rPr lang="en-US" sz="2800" dirty="0" smtClean="0"/>
              <a:t>]</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What </a:t>
            </a:r>
            <a:r>
              <a:rPr lang="en-US" sz="2800" dirty="0"/>
              <a:t>is the speed of this wave?</a:t>
            </a:r>
            <a:br>
              <a:rPr lang="en-US" sz="2800" dirty="0"/>
            </a:br>
            <a:r>
              <a:rPr lang="en-US" sz="2800" dirty="0"/>
              <a:t>Which way is it moving? </a:t>
            </a:r>
            <a:br>
              <a:rPr lang="en-US" sz="2800" dirty="0"/>
            </a:br>
            <a:r>
              <a:rPr lang="en-US" sz="2800" dirty="0"/>
              <a:t>If </a:t>
            </a:r>
            <a:r>
              <a:rPr lang="en-US" sz="2800" dirty="0" err="1"/>
              <a:t>δ</a:t>
            </a:r>
            <a:r>
              <a:rPr lang="en-US" sz="2800" dirty="0"/>
              <a:t> is small (and &gt;0), is this wave “delayed” or “advanced”?   </a:t>
            </a:r>
            <a:br>
              <a:rPr lang="en-US" sz="2800" dirty="0"/>
            </a:br>
            <a:r>
              <a:rPr lang="en-US" sz="2800" dirty="0"/>
              <a:t>What is the frequency? </a:t>
            </a:r>
            <a:br>
              <a:rPr lang="en-US" sz="2800" dirty="0"/>
            </a:br>
            <a:r>
              <a:rPr lang="en-US" sz="2800" dirty="0"/>
              <a:t>The angular frequency? </a:t>
            </a:r>
            <a:br>
              <a:rPr lang="en-US" sz="2800" dirty="0"/>
            </a:br>
            <a:r>
              <a:rPr lang="en-US" sz="2800" dirty="0"/>
              <a:t>The wavelength? </a:t>
            </a:r>
            <a:br>
              <a:rPr lang="en-US" sz="2800" dirty="0"/>
            </a:br>
            <a:r>
              <a:rPr lang="en-US" sz="2800" dirty="0"/>
              <a:t>The wave number?</a:t>
            </a:r>
          </a:p>
        </p:txBody>
      </p:sp>
      <p:sp>
        <p:nvSpPr>
          <p:cNvPr id="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901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0"/>
            <a:ext cx="7772400" cy="6662801"/>
          </a:xfrm>
        </p:spPr>
        <p:txBody>
          <a:bodyPr>
            <a:noAutofit/>
          </a:bodyPr>
          <a:lstStyle/>
          <a:p>
            <a:pPr algn="l"/>
            <a:r>
              <a:rPr lang="en-US" sz="2800" dirty="0" smtClean="0"/>
              <a:t>A complex solution to the wave equation in 3D is: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What is the speed of this wave</a:t>
            </a:r>
            <a:r>
              <a:rPr lang="en-US" sz="2800" dirty="0"/>
              <a:t>?</a:t>
            </a:r>
            <a:br>
              <a:rPr lang="en-US" sz="2800" dirty="0"/>
            </a:br>
            <a:r>
              <a:rPr lang="en-US" sz="2800" dirty="0"/>
              <a:t>Which way is it moving? </a:t>
            </a:r>
            <a:r>
              <a:rPr lang="en-US" sz="2800" dirty="0" smtClean="0"/>
              <a:t/>
            </a:r>
            <a:br>
              <a:rPr lang="en-US" sz="2800" dirty="0" smtClean="0"/>
            </a:br>
            <a:r>
              <a:rPr lang="en-US" sz="2800" dirty="0"/>
              <a:t>Why is there no </a:t>
            </a:r>
            <a:r>
              <a:rPr lang="en-US" sz="2800" dirty="0" err="1"/>
              <a:t>δ</a:t>
            </a:r>
            <a:r>
              <a:rPr lang="en-US" sz="2800" dirty="0" smtClean="0"/>
              <a:t>?</a:t>
            </a:r>
            <a:br>
              <a:rPr lang="en-US" sz="2800" dirty="0" smtClean="0"/>
            </a:br>
            <a:r>
              <a:rPr lang="en-US" sz="2800" dirty="0" smtClean="0"/>
              <a:t/>
            </a:r>
            <a:br>
              <a:rPr lang="en-US" sz="2800" dirty="0" smtClean="0"/>
            </a:br>
            <a:r>
              <a:rPr lang="en-US" sz="2800" dirty="0" smtClean="0"/>
              <a:t>What is the frequency? </a:t>
            </a:r>
            <a:br>
              <a:rPr lang="en-US" sz="2800" dirty="0" smtClean="0"/>
            </a:br>
            <a:r>
              <a:rPr lang="en-US" sz="2800" dirty="0" smtClean="0"/>
              <a:t>The angular frequency? </a:t>
            </a:r>
            <a:br>
              <a:rPr lang="en-US" sz="2800" dirty="0" smtClean="0"/>
            </a:br>
            <a:r>
              <a:rPr lang="en-US" sz="2800" dirty="0" smtClean="0"/>
              <a:t>The wavelength? </a:t>
            </a:r>
            <a:br>
              <a:rPr lang="en-US" sz="2800" dirty="0" smtClean="0"/>
            </a:br>
            <a:r>
              <a:rPr lang="en-US" sz="2800" dirty="0" smtClean="0"/>
              <a:t>The wave number?</a:t>
            </a:r>
            <a:br>
              <a:rPr lang="en-US" sz="2800" dirty="0" smtClean="0"/>
            </a:br>
            <a:endParaRPr lang="en-US" sz="2800" dirty="0"/>
          </a:p>
        </p:txBody>
      </p:sp>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2034641"/>
              </p:ext>
            </p:extLst>
          </p:nvPr>
        </p:nvGraphicFramePr>
        <p:xfrm>
          <a:off x="698500" y="952500"/>
          <a:ext cx="3155244" cy="660400"/>
        </p:xfrm>
        <a:graphic>
          <a:graphicData uri="http://schemas.openxmlformats.org/presentationml/2006/ole">
            <p:oleObj spid="_x0000_s20515" name="Equation" r:id="rId4" imgW="1092200" imgH="228600" progId="Equation.3">
              <p:embed/>
            </p:oleObj>
          </a:graphicData>
        </a:graphic>
      </p:graphicFrame>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49773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627408"/>
          </a:xfrm>
        </p:spPr>
        <p:txBody>
          <a:bodyPr>
            <a:normAutofit/>
          </a:bodyPr>
          <a:lstStyle/>
          <a:p>
            <a:pPr>
              <a:buNone/>
            </a:pPr>
            <a:r>
              <a:rPr lang="en-US" sz="2400" dirty="0" smtClean="0"/>
              <a:t>Is "The Wave" at the stadium a transverse wave or a longitudinal wave? </a:t>
            </a:r>
          </a:p>
          <a:p>
            <a:pPr>
              <a:buNone/>
            </a:pPr>
            <a:r>
              <a:rPr lang="en-US" sz="2400" dirty="0" smtClean="0"/>
              <a:t> A) Transverse		B) Longitudinal	  C) neither</a:t>
            </a:r>
          </a:p>
          <a:p>
            <a:pPr>
              <a:buNone/>
            </a:pPr>
            <a:r>
              <a:rPr lang="en-US" sz="2400" dirty="0" smtClean="0"/>
              <a:t> </a:t>
            </a:r>
          </a:p>
          <a:p>
            <a:pPr>
              <a:buNone/>
            </a:pPr>
            <a:r>
              <a:rPr lang="en-US" sz="2400" dirty="0" smtClean="0"/>
              <a:t>A wave on a stretched drum head is an example of a </a:t>
            </a:r>
          </a:p>
          <a:p>
            <a:pPr>
              <a:buNone/>
            </a:pPr>
            <a:r>
              <a:rPr lang="en-US" sz="2400" dirty="0" smtClean="0"/>
              <a:t>A) Transverse wave	B) Longitudinal wave		</a:t>
            </a:r>
          </a:p>
          <a:p>
            <a:pPr>
              <a:buNone/>
            </a:pPr>
            <a:r>
              <a:rPr lang="en-US" sz="2400" dirty="0" smtClean="0"/>
              <a:t>C) it's not a wave at all</a:t>
            </a:r>
          </a:p>
          <a:p>
            <a:endParaRPr lang="en-US" dirty="0"/>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8066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919" y="270805"/>
            <a:ext cx="8293100" cy="4219460"/>
          </a:xfrm>
        </p:spPr>
        <p:txBody>
          <a:bodyPr>
            <a:noAutofit/>
          </a:bodyPr>
          <a:lstStyle/>
          <a:p>
            <a:pPr algn="l"/>
            <a:r>
              <a:rPr lang="en-US" sz="3200" dirty="0" smtClean="0"/>
              <a:t/>
            </a:r>
            <a:br>
              <a:rPr lang="en-US" sz="3200" dirty="0" smtClean="0"/>
            </a:br>
            <a:r>
              <a:rPr lang="en-US" sz="2800" dirty="0" smtClean="0"/>
              <a:t>A solution to the wave equation is: </a:t>
            </a:r>
            <a:br>
              <a:rPr lang="en-US" sz="2800" dirty="0" smtClean="0"/>
            </a:br>
            <a:r>
              <a:rPr lang="en-US" sz="2800" dirty="0" smtClean="0"/>
              <a:t>f(</a:t>
            </a:r>
            <a:r>
              <a:rPr lang="en-US" sz="2800" dirty="0" err="1" smtClean="0"/>
              <a:t>z,t</a:t>
            </a:r>
            <a:r>
              <a:rPr lang="en-US" sz="2800" dirty="0" smtClean="0"/>
              <a:t>) = Re[A </a:t>
            </a:r>
            <a:r>
              <a:rPr lang="en-US" sz="2800" dirty="0" err="1" smtClean="0"/>
              <a:t>e</a:t>
            </a:r>
            <a:r>
              <a:rPr lang="en-US" sz="2800" baseline="30000" dirty="0" err="1" smtClean="0"/>
              <a:t>i</a:t>
            </a:r>
            <a:r>
              <a:rPr lang="en-US" sz="2800" baseline="30000" dirty="0" smtClean="0"/>
              <a:t>(</a:t>
            </a:r>
            <a:r>
              <a:rPr lang="en-US" sz="2800" baseline="30000" dirty="0" err="1" smtClean="0"/>
              <a:t>kz</a:t>
            </a:r>
            <a:r>
              <a:rPr lang="en-US" sz="2800" baseline="30000" dirty="0" smtClean="0"/>
              <a:t> – </a:t>
            </a:r>
            <a:r>
              <a:rPr lang="en-US" sz="2800" baseline="30000" dirty="0" err="1" smtClean="0"/>
              <a:t>ωt</a:t>
            </a:r>
            <a:r>
              <a:rPr lang="en-US" sz="2800" baseline="30000" dirty="0" smtClean="0"/>
              <a:t> + δ)</a:t>
            </a:r>
            <a:r>
              <a:rPr lang="en-US" sz="2800" dirty="0" smtClean="0"/>
              <a:t>]</a:t>
            </a:r>
            <a:br>
              <a:rPr lang="en-US" sz="2800" dirty="0" smtClean="0"/>
            </a:br>
            <a:r>
              <a:rPr lang="en-US" sz="2800" dirty="0" smtClean="0"/>
              <a:t/>
            </a:r>
            <a:br>
              <a:rPr lang="en-US" sz="2800" dirty="0" smtClean="0"/>
            </a:br>
            <a:r>
              <a:rPr lang="en-US" sz="2800" dirty="0" smtClean="0"/>
              <a:t>If </a:t>
            </a:r>
            <a:r>
              <a:rPr lang="en-US" sz="2800" dirty="0"/>
              <a:t>δ is small (and &gt;0), is this wave “delayed” or “advanced</a:t>
            </a:r>
            <a:r>
              <a:rPr lang="en-US" sz="2800" dirty="0" smtClean="0"/>
              <a:t>” compared to </a:t>
            </a:r>
            <a:r>
              <a:rPr lang="en-US" sz="2800" dirty="0" err="1" smtClean="0"/>
              <a:t>e</a:t>
            </a:r>
            <a:r>
              <a:rPr lang="en-US" sz="2800" baseline="30000" dirty="0" err="1" smtClean="0"/>
              <a:t>i</a:t>
            </a:r>
            <a:r>
              <a:rPr lang="en-US" sz="2800" baseline="30000" dirty="0" smtClean="0"/>
              <a:t>(</a:t>
            </a:r>
            <a:r>
              <a:rPr lang="en-US" sz="2800" baseline="30000" dirty="0" err="1" smtClean="0"/>
              <a:t>kz</a:t>
            </a:r>
            <a:r>
              <a:rPr lang="en-US" sz="2800" baseline="30000" dirty="0" smtClean="0"/>
              <a:t> – </a:t>
            </a:r>
            <a:r>
              <a:rPr lang="en-US" sz="2800" baseline="30000" dirty="0" err="1" smtClean="0"/>
              <a:t>ωt</a:t>
            </a:r>
            <a:r>
              <a:rPr lang="en-US" sz="2800" baseline="30000" dirty="0" smtClean="0"/>
              <a:t> )</a:t>
            </a:r>
            <a:r>
              <a:rPr lang="en-US" sz="2800" dirty="0" smtClean="0"/>
              <a:t>?   </a:t>
            </a:r>
            <a:br>
              <a:rPr lang="en-US" sz="2800" dirty="0" smtClean="0"/>
            </a:br>
            <a:r>
              <a:rPr lang="en-US" sz="2800" dirty="0" smtClean="0"/>
              <a:t>A) delayed</a:t>
            </a:r>
            <a:br>
              <a:rPr lang="en-US" sz="2800" dirty="0" smtClean="0"/>
            </a:br>
            <a:r>
              <a:rPr lang="en-US" sz="2800" dirty="0" smtClean="0"/>
              <a:t>B) advanced</a:t>
            </a:r>
            <a:br>
              <a:rPr lang="en-US" sz="2800" dirty="0" smtClean="0"/>
            </a:br>
            <a:r>
              <a:rPr lang="en-US" sz="2800" dirty="0" smtClean="0"/>
              <a:t>C) neither, depends on values of z and t.</a:t>
            </a:r>
            <a:r>
              <a:rPr lang="en-US" sz="3200" dirty="0" smtClean="0"/>
              <a:t/>
            </a:r>
            <a:br>
              <a:rPr lang="en-US" sz="3200" dirty="0" smtClean="0"/>
            </a:br>
            <a:r>
              <a:rPr lang="en-US" sz="3200" dirty="0"/>
              <a:t/>
            </a:r>
            <a:br>
              <a:rPr lang="en-US" sz="3200" dirty="0"/>
            </a:br>
            <a:endParaRPr lang="en-US" sz="3200" dirty="0"/>
          </a:p>
        </p:txBody>
      </p:sp>
      <p:grpSp>
        <p:nvGrpSpPr>
          <p:cNvPr id="14" name="Group 13"/>
          <p:cNvGrpSpPr/>
          <p:nvPr/>
        </p:nvGrpSpPr>
        <p:grpSpPr>
          <a:xfrm>
            <a:off x="1662914" y="4007551"/>
            <a:ext cx="3472049" cy="1207802"/>
            <a:chOff x="1716896" y="5281517"/>
            <a:chExt cx="2830445" cy="610736"/>
          </a:xfrm>
        </p:grpSpPr>
        <p:grpSp>
          <p:nvGrpSpPr>
            <p:cNvPr id="8" name="Group 7"/>
            <p:cNvGrpSpPr/>
            <p:nvPr/>
          </p:nvGrpSpPr>
          <p:grpSpPr>
            <a:xfrm>
              <a:off x="1716896" y="5289701"/>
              <a:ext cx="1413786" cy="602552"/>
              <a:chOff x="1716896" y="5289701"/>
              <a:chExt cx="1413786" cy="602552"/>
            </a:xfrm>
          </p:grpSpPr>
          <p:sp>
            <p:nvSpPr>
              <p:cNvPr id="4" name="Arc 3"/>
              <p:cNvSpPr/>
              <p:nvPr/>
            </p:nvSpPr>
            <p:spPr>
              <a:xfrm>
                <a:off x="1716896" y="5475613"/>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Arc 4"/>
              <p:cNvSpPr/>
              <p:nvPr/>
            </p:nvSpPr>
            <p:spPr>
              <a:xfrm rot="10800000">
                <a:off x="2056585" y="5297877"/>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rc 5"/>
              <p:cNvSpPr/>
              <p:nvPr/>
            </p:nvSpPr>
            <p:spPr>
              <a:xfrm>
                <a:off x="2401755" y="5467437"/>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Arc 6"/>
              <p:cNvSpPr/>
              <p:nvPr/>
            </p:nvSpPr>
            <p:spPr>
              <a:xfrm rot="10800000">
                <a:off x="2741444" y="5289701"/>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3086614" y="5281517"/>
              <a:ext cx="1460727" cy="602560"/>
              <a:chOff x="1716896" y="5289693"/>
              <a:chExt cx="1460727" cy="602560"/>
            </a:xfrm>
          </p:grpSpPr>
          <p:sp>
            <p:nvSpPr>
              <p:cNvPr id="10" name="Arc 9"/>
              <p:cNvSpPr/>
              <p:nvPr/>
            </p:nvSpPr>
            <p:spPr>
              <a:xfrm>
                <a:off x="1716896" y="5475613"/>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rot="10800000">
                <a:off x="2078619" y="5297869"/>
                <a:ext cx="389238" cy="416639"/>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a:off x="2434806" y="5467429"/>
                <a:ext cx="389238" cy="416639"/>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rot="10800000">
                <a:off x="2788385" y="5289693"/>
                <a:ext cx="389238" cy="416639"/>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5" name="Group 14"/>
          <p:cNvGrpSpPr/>
          <p:nvPr/>
        </p:nvGrpSpPr>
        <p:grpSpPr>
          <a:xfrm>
            <a:off x="1749212" y="4038764"/>
            <a:ext cx="3472049" cy="1207802"/>
            <a:chOff x="1716896" y="5281517"/>
            <a:chExt cx="2830445" cy="610736"/>
          </a:xfrm>
        </p:grpSpPr>
        <p:grpSp>
          <p:nvGrpSpPr>
            <p:cNvPr id="16" name="Group 7"/>
            <p:cNvGrpSpPr/>
            <p:nvPr/>
          </p:nvGrpSpPr>
          <p:grpSpPr>
            <a:xfrm>
              <a:off x="1716896" y="5289701"/>
              <a:ext cx="1413786" cy="602552"/>
              <a:chOff x="1716896" y="5289701"/>
              <a:chExt cx="1413786" cy="602552"/>
            </a:xfrm>
          </p:grpSpPr>
          <p:sp>
            <p:nvSpPr>
              <p:cNvPr id="22" name="Arc 3"/>
              <p:cNvSpPr/>
              <p:nvPr/>
            </p:nvSpPr>
            <p:spPr>
              <a:xfrm>
                <a:off x="1716896" y="5475613"/>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p:cNvSpPr/>
              <p:nvPr/>
            </p:nvSpPr>
            <p:spPr>
              <a:xfrm rot="10800000">
                <a:off x="2056585" y="5297877"/>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Arc 23"/>
              <p:cNvSpPr/>
              <p:nvPr/>
            </p:nvSpPr>
            <p:spPr>
              <a:xfrm>
                <a:off x="2401755" y="5467437"/>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p:cNvSpPr/>
              <p:nvPr/>
            </p:nvSpPr>
            <p:spPr>
              <a:xfrm rot="10800000">
                <a:off x="2741444" y="5289701"/>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Group 8"/>
            <p:cNvGrpSpPr/>
            <p:nvPr/>
          </p:nvGrpSpPr>
          <p:grpSpPr>
            <a:xfrm>
              <a:off x="3086614" y="5281517"/>
              <a:ext cx="1460727" cy="602560"/>
              <a:chOff x="1716896" y="5289693"/>
              <a:chExt cx="1460727" cy="602560"/>
            </a:xfrm>
          </p:grpSpPr>
          <p:sp>
            <p:nvSpPr>
              <p:cNvPr id="18" name="Arc 17"/>
              <p:cNvSpPr/>
              <p:nvPr/>
            </p:nvSpPr>
            <p:spPr>
              <a:xfrm>
                <a:off x="1716896" y="5475613"/>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Arc 18"/>
              <p:cNvSpPr/>
              <p:nvPr/>
            </p:nvSpPr>
            <p:spPr>
              <a:xfrm rot="10800000">
                <a:off x="2078619" y="5297869"/>
                <a:ext cx="389238" cy="416639"/>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p:cNvSpPr/>
              <p:nvPr/>
            </p:nvSpPr>
            <p:spPr>
              <a:xfrm>
                <a:off x="2434806" y="5467429"/>
                <a:ext cx="389238" cy="416639"/>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rot="10800000">
                <a:off x="2788385" y="5289693"/>
                <a:ext cx="389238" cy="416639"/>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cxnSp>
        <p:nvCxnSpPr>
          <p:cNvPr id="27" name="Straight Arrow Connector 26"/>
          <p:cNvCxnSpPr/>
          <p:nvPr/>
        </p:nvCxnSpPr>
        <p:spPr>
          <a:xfrm>
            <a:off x="5221261" y="4626826"/>
            <a:ext cx="649996" cy="1588"/>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90020" y="3965034"/>
            <a:ext cx="1614894" cy="461665"/>
          </a:xfrm>
          <a:prstGeom prst="rect">
            <a:avLst/>
          </a:prstGeom>
          <a:noFill/>
        </p:spPr>
        <p:txBody>
          <a:bodyPr wrap="square" rtlCol="0">
            <a:spAutoFit/>
          </a:bodyPr>
          <a:lstStyle/>
          <a:p>
            <a:r>
              <a:rPr lang="en-US" sz="2400" dirty="0" smtClean="0"/>
              <a:t>“delayed”</a:t>
            </a:r>
            <a:endParaRPr lang="en-US" sz="2400" dirty="0"/>
          </a:p>
        </p:txBody>
      </p:sp>
      <p:cxnSp>
        <p:nvCxnSpPr>
          <p:cNvPr id="30" name="Straight Arrow Connector 29"/>
          <p:cNvCxnSpPr>
            <a:stCxn id="28" idx="2"/>
          </p:cNvCxnSpPr>
          <p:nvPr/>
        </p:nvCxnSpPr>
        <p:spPr>
          <a:xfrm rot="16200000" flipH="1">
            <a:off x="1491556" y="4232609"/>
            <a:ext cx="63566" cy="4517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1783073" y="5435406"/>
            <a:ext cx="3472049" cy="1207802"/>
            <a:chOff x="1716896" y="5281517"/>
            <a:chExt cx="2830445" cy="610736"/>
          </a:xfrm>
        </p:grpSpPr>
        <p:grpSp>
          <p:nvGrpSpPr>
            <p:cNvPr id="32" name="Group 7"/>
            <p:cNvGrpSpPr/>
            <p:nvPr/>
          </p:nvGrpSpPr>
          <p:grpSpPr>
            <a:xfrm>
              <a:off x="1716896" y="5289701"/>
              <a:ext cx="1413786" cy="602552"/>
              <a:chOff x="1716896" y="5289701"/>
              <a:chExt cx="1413786" cy="602552"/>
            </a:xfrm>
          </p:grpSpPr>
          <p:sp>
            <p:nvSpPr>
              <p:cNvPr id="38" name="Arc 3"/>
              <p:cNvSpPr/>
              <p:nvPr/>
            </p:nvSpPr>
            <p:spPr>
              <a:xfrm>
                <a:off x="1716896" y="5475613"/>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p:cNvSpPr/>
              <p:nvPr/>
            </p:nvSpPr>
            <p:spPr>
              <a:xfrm rot="10800000">
                <a:off x="2056585" y="5297877"/>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Arc 39"/>
              <p:cNvSpPr/>
              <p:nvPr/>
            </p:nvSpPr>
            <p:spPr>
              <a:xfrm>
                <a:off x="2401755" y="5467437"/>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p:cNvSpPr/>
              <p:nvPr/>
            </p:nvSpPr>
            <p:spPr>
              <a:xfrm rot="10800000">
                <a:off x="2741444" y="5289701"/>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Group 8"/>
            <p:cNvGrpSpPr/>
            <p:nvPr/>
          </p:nvGrpSpPr>
          <p:grpSpPr>
            <a:xfrm>
              <a:off x="3086614" y="5281517"/>
              <a:ext cx="1460727" cy="602560"/>
              <a:chOff x="1716896" y="5289693"/>
              <a:chExt cx="1460727" cy="602560"/>
            </a:xfrm>
          </p:grpSpPr>
          <p:sp>
            <p:nvSpPr>
              <p:cNvPr id="34" name="Arc 33"/>
              <p:cNvSpPr/>
              <p:nvPr/>
            </p:nvSpPr>
            <p:spPr>
              <a:xfrm>
                <a:off x="1716896" y="5475613"/>
                <a:ext cx="389238" cy="416640"/>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rot="10800000">
                <a:off x="2078619" y="5297869"/>
                <a:ext cx="389238" cy="416639"/>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p:cNvSpPr/>
              <p:nvPr/>
            </p:nvSpPr>
            <p:spPr>
              <a:xfrm>
                <a:off x="2434806" y="5467429"/>
                <a:ext cx="389238" cy="416639"/>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p:cNvSpPr/>
              <p:nvPr/>
            </p:nvSpPr>
            <p:spPr>
              <a:xfrm rot="10800000">
                <a:off x="2788385" y="5289693"/>
                <a:ext cx="389238" cy="416639"/>
              </a:xfrm>
              <a:prstGeom prst="arc">
                <a:avLst>
                  <a:gd name="adj1" fmla="val 12626214"/>
                  <a:gd name="adj2" fmla="val 19710909"/>
                </a:avLst>
              </a:prstGeom>
              <a:ln>
                <a:solidFill>
                  <a:schemeClr val="tx1"/>
                </a:solidFill>
                <a:prstDash val="dash"/>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2" name="Group 41"/>
          <p:cNvGrpSpPr/>
          <p:nvPr/>
        </p:nvGrpSpPr>
        <p:grpSpPr>
          <a:xfrm>
            <a:off x="1688225" y="5466619"/>
            <a:ext cx="3472049" cy="1207802"/>
            <a:chOff x="1716896" y="5281517"/>
            <a:chExt cx="2830445" cy="610736"/>
          </a:xfrm>
        </p:grpSpPr>
        <p:grpSp>
          <p:nvGrpSpPr>
            <p:cNvPr id="43" name="Group 7"/>
            <p:cNvGrpSpPr/>
            <p:nvPr/>
          </p:nvGrpSpPr>
          <p:grpSpPr>
            <a:xfrm>
              <a:off x="1716896" y="5289701"/>
              <a:ext cx="1413786" cy="602552"/>
              <a:chOff x="1716896" y="5289701"/>
              <a:chExt cx="1413786" cy="602552"/>
            </a:xfrm>
          </p:grpSpPr>
          <p:sp>
            <p:nvSpPr>
              <p:cNvPr id="49" name="Arc 3"/>
              <p:cNvSpPr/>
              <p:nvPr/>
            </p:nvSpPr>
            <p:spPr>
              <a:xfrm>
                <a:off x="1716896" y="5475613"/>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p:cNvSpPr/>
              <p:nvPr/>
            </p:nvSpPr>
            <p:spPr>
              <a:xfrm rot="10800000">
                <a:off x="2056585" y="5297877"/>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Arc 50"/>
              <p:cNvSpPr/>
              <p:nvPr/>
            </p:nvSpPr>
            <p:spPr>
              <a:xfrm>
                <a:off x="2401755" y="5467437"/>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Arc 51"/>
              <p:cNvSpPr/>
              <p:nvPr/>
            </p:nvSpPr>
            <p:spPr>
              <a:xfrm rot="10800000">
                <a:off x="2741444" y="5289701"/>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 name="Group 8"/>
            <p:cNvGrpSpPr/>
            <p:nvPr/>
          </p:nvGrpSpPr>
          <p:grpSpPr>
            <a:xfrm>
              <a:off x="3086614" y="5281517"/>
              <a:ext cx="1460727" cy="602560"/>
              <a:chOff x="1716896" y="5289693"/>
              <a:chExt cx="1460727" cy="602560"/>
            </a:xfrm>
          </p:grpSpPr>
          <p:sp>
            <p:nvSpPr>
              <p:cNvPr id="45" name="Arc 44"/>
              <p:cNvSpPr/>
              <p:nvPr/>
            </p:nvSpPr>
            <p:spPr>
              <a:xfrm>
                <a:off x="1716896" y="5475613"/>
                <a:ext cx="389238" cy="416640"/>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Arc 45"/>
              <p:cNvSpPr/>
              <p:nvPr/>
            </p:nvSpPr>
            <p:spPr>
              <a:xfrm rot="10800000">
                <a:off x="2078619" y="5297869"/>
                <a:ext cx="389238" cy="416639"/>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p:cNvSpPr/>
              <p:nvPr/>
            </p:nvSpPr>
            <p:spPr>
              <a:xfrm>
                <a:off x="2434806" y="5467429"/>
                <a:ext cx="389238" cy="416639"/>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rot="10800000">
                <a:off x="2788385" y="5289693"/>
                <a:ext cx="389238" cy="416639"/>
              </a:xfrm>
              <a:prstGeom prst="arc">
                <a:avLst>
                  <a:gd name="adj1" fmla="val 12626214"/>
                  <a:gd name="adj2" fmla="val 19710909"/>
                </a:avLst>
              </a:prstGeom>
              <a:ln>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cxnSp>
        <p:nvCxnSpPr>
          <p:cNvPr id="53" name="Straight Arrow Connector 52"/>
          <p:cNvCxnSpPr/>
          <p:nvPr/>
        </p:nvCxnSpPr>
        <p:spPr>
          <a:xfrm>
            <a:off x="5134963" y="6044467"/>
            <a:ext cx="649996" cy="1588"/>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431695" y="5268140"/>
            <a:ext cx="1911424" cy="461665"/>
          </a:xfrm>
          <a:prstGeom prst="rect">
            <a:avLst/>
          </a:prstGeom>
          <a:noFill/>
        </p:spPr>
        <p:txBody>
          <a:bodyPr wrap="square" rtlCol="0">
            <a:spAutoFit/>
          </a:bodyPr>
          <a:lstStyle/>
          <a:p>
            <a:r>
              <a:rPr lang="en-US" sz="2400" dirty="0" smtClean="0"/>
              <a:t>“advanced”</a:t>
            </a:r>
            <a:endParaRPr lang="en-US" sz="2400" dirty="0"/>
          </a:p>
        </p:txBody>
      </p:sp>
      <p:cxnSp>
        <p:nvCxnSpPr>
          <p:cNvPr id="55" name="Straight Arrow Connector 54"/>
          <p:cNvCxnSpPr>
            <a:stCxn id="54" idx="2"/>
          </p:cNvCxnSpPr>
          <p:nvPr/>
        </p:nvCxnSpPr>
        <p:spPr>
          <a:xfrm rot="5400000">
            <a:off x="2216323" y="5679383"/>
            <a:ext cx="120662" cy="22150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712421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81000" y="381000"/>
            <a:ext cx="8001000" cy="1143000"/>
          </a:xfrm>
        </p:spPr>
        <p:txBody>
          <a:bodyPr/>
          <a:lstStyle/>
          <a:p>
            <a:pPr algn="l"/>
            <a:r>
              <a:rPr lang="en-US" sz="2400">
                <a:latin typeface="Arial" charset="0"/>
                <a:ea typeface="Arial" charset="0"/>
                <a:cs typeface="Arial" charset="0"/>
              </a:rPr>
              <a:t>The electric field for a plane wave is given by:</a:t>
            </a:r>
          </a:p>
        </p:txBody>
      </p:sp>
      <p:sp>
        <p:nvSpPr>
          <p:cNvPr id="32772" name="Text Box 4"/>
          <p:cNvSpPr txBox="1">
            <a:spLocks noChangeArrowheads="1"/>
          </p:cNvSpPr>
          <p:nvPr/>
        </p:nvSpPr>
        <p:spPr bwMode="auto">
          <a:xfrm>
            <a:off x="685800" y="3429000"/>
            <a:ext cx="8229600" cy="2678113"/>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AutoNum type="alphaUcParenR"/>
            </a:pPr>
            <a:r>
              <a:rPr lang="en-US" sz="2400"/>
              <a:t>The direction of the electric field vector.</a:t>
            </a:r>
          </a:p>
          <a:p>
            <a:pPr marL="457200" indent="-457200">
              <a:spcBef>
                <a:spcPct val="50000"/>
              </a:spcBef>
            </a:pPr>
            <a:r>
              <a:rPr lang="en-US" sz="2400"/>
              <a:t>B)</a:t>
            </a:r>
            <a:r>
              <a:rPr lang="en-US" sz="2400" i="1"/>
              <a:t> </a:t>
            </a:r>
            <a:r>
              <a:rPr lang="en-US" sz="2400"/>
              <a:t>The direction of the magnetic field vector.</a:t>
            </a:r>
          </a:p>
          <a:p>
            <a:pPr marL="457200" indent="-457200">
              <a:spcBef>
                <a:spcPct val="50000"/>
              </a:spcBef>
            </a:pPr>
            <a:r>
              <a:rPr lang="en-US" sz="2400"/>
              <a:t>C) The direction in which the wave is not varying.</a:t>
            </a:r>
          </a:p>
          <a:p>
            <a:pPr marL="457200" indent="-457200">
              <a:spcBef>
                <a:spcPct val="50000"/>
              </a:spcBef>
            </a:pPr>
            <a:r>
              <a:rPr lang="en-US" sz="2400"/>
              <a:t>D) The direction the plane wave moves.</a:t>
            </a:r>
            <a:endParaRPr lang="en-US" sz="2400" i="1"/>
          </a:p>
          <a:p>
            <a:pPr marL="457200" indent="-457200">
              <a:spcBef>
                <a:spcPct val="50000"/>
              </a:spcBef>
            </a:pPr>
            <a:r>
              <a:rPr lang="en-US" sz="2400"/>
              <a:t>E)  None of these.</a:t>
            </a:r>
          </a:p>
        </p:txBody>
      </p:sp>
      <p:sp>
        <p:nvSpPr>
          <p:cNvPr id="32773" name="Rectangle 8"/>
          <p:cNvSpPr>
            <a:spLocks noChangeArrowheads="1"/>
          </p:cNvSpPr>
          <p:nvPr/>
        </p:nvSpPr>
        <p:spPr bwMode="auto">
          <a:xfrm>
            <a:off x="304800" y="2743200"/>
            <a:ext cx="8610600" cy="533400"/>
          </a:xfrm>
          <a:prstGeom prst="rect">
            <a:avLst/>
          </a:prstGeom>
          <a:noFill/>
          <a:ln w="9525">
            <a:noFill/>
            <a:miter lim="800000"/>
            <a:headEnd/>
            <a:tailEnd/>
          </a:ln>
        </p:spPr>
        <p:txBody>
          <a:bodyPr anchor="ctr">
            <a:prstTxWarp prst="textNoShape">
              <a:avLst/>
            </a:prstTxWarp>
          </a:bodyPr>
          <a:lstStyle/>
          <a:p>
            <a:r>
              <a:rPr lang="en-US" sz="2400"/>
              <a:t>The vector </a:t>
            </a:r>
            <a:r>
              <a:rPr lang="en-US" sz="2400" b="1"/>
              <a:t>k</a:t>
            </a:r>
            <a:r>
              <a:rPr lang="en-US" sz="2400"/>
              <a:t> tells you:</a:t>
            </a:r>
          </a:p>
        </p:txBody>
      </p:sp>
      <p:graphicFrame>
        <p:nvGraphicFramePr>
          <p:cNvPr id="32770" name="Object 2"/>
          <p:cNvGraphicFramePr>
            <a:graphicFrameLocks noChangeAspect="1"/>
          </p:cNvGraphicFramePr>
          <p:nvPr/>
        </p:nvGraphicFramePr>
        <p:xfrm>
          <a:off x="2209800" y="1474788"/>
          <a:ext cx="4478338" cy="885825"/>
        </p:xfrm>
        <a:graphic>
          <a:graphicData uri="http://schemas.openxmlformats.org/presentationml/2006/ole">
            <p:oleObj spid="_x0000_s21539" name="Equation" r:id="rId4" imgW="1155700" imgH="228600" progId="Equation.3">
              <p:embed/>
            </p:oleObj>
          </a:graphicData>
        </a:graphic>
      </p:graphicFrame>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460922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81000" y="381000"/>
            <a:ext cx="8001000" cy="1143000"/>
          </a:xfrm>
        </p:spPr>
        <p:txBody>
          <a:bodyPr/>
          <a:lstStyle/>
          <a:p>
            <a:pPr algn="l"/>
            <a:r>
              <a:rPr lang="en-US" sz="2400">
                <a:latin typeface="Arial" charset="0"/>
                <a:ea typeface="Arial" charset="0"/>
                <a:cs typeface="Arial" charset="0"/>
              </a:rPr>
              <a:t>The electric field for a plane wave is given by:</a:t>
            </a:r>
          </a:p>
        </p:txBody>
      </p:sp>
      <p:sp>
        <p:nvSpPr>
          <p:cNvPr id="32772" name="Text Box 4"/>
          <p:cNvSpPr txBox="1">
            <a:spLocks noChangeArrowheads="1"/>
          </p:cNvSpPr>
          <p:nvPr/>
        </p:nvSpPr>
        <p:spPr bwMode="auto">
          <a:xfrm>
            <a:off x="685800" y="3429000"/>
            <a:ext cx="8229600" cy="3046988"/>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AutoNum type="alphaUcParenR"/>
            </a:pPr>
            <a:r>
              <a:rPr lang="en-US" sz="2400" dirty="0"/>
              <a:t>The direction of the electric field vector</a:t>
            </a:r>
            <a:r>
              <a:rPr lang="en-US" sz="2400" dirty="0" smtClean="0"/>
              <a:t>.</a:t>
            </a:r>
            <a:endParaRPr lang="en-US" sz="2400" dirty="0"/>
          </a:p>
          <a:p>
            <a:pPr marL="457200" indent="-457200">
              <a:spcBef>
                <a:spcPct val="50000"/>
              </a:spcBef>
            </a:pPr>
            <a:r>
              <a:rPr lang="en-US" sz="2400" dirty="0"/>
              <a:t>B</a:t>
            </a:r>
            <a:r>
              <a:rPr lang="en-US" sz="2400" dirty="0" smtClean="0"/>
              <a:t>) The speed of the traveling wave.</a:t>
            </a:r>
            <a:endParaRPr lang="en-US" sz="2400" dirty="0"/>
          </a:p>
          <a:p>
            <a:pPr marL="457200" indent="-457200">
              <a:spcBef>
                <a:spcPct val="50000"/>
              </a:spcBef>
            </a:pPr>
            <a:r>
              <a:rPr lang="en-US" sz="2400" dirty="0"/>
              <a:t>C</a:t>
            </a:r>
            <a:r>
              <a:rPr lang="en-US" sz="2400" dirty="0" smtClean="0"/>
              <a:t>) </a:t>
            </a:r>
            <a:r>
              <a:rPr lang="en-US" sz="2400" dirty="0"/>
              <a:t>The direction the plane wave moves.</a:t>
            </a:r>
            <a:endParaRPr lang="en-US" sz="2400" i="1" dirty="0"/>
          </a:p>
          <a:p>
            <a:pPr marL="457200" indent="-457200">
              <a:spcBef>
                <a:spcPct val="50000"/>
              </a:spcBef>
            </a:pPr>
            <a:r>
              <a:rPr lang="en-US" sz="2400" dirty="0" smtClean="0"/>
              <a:t>D) A direction </a:t>
            </a:r>
            <a:r>
              <a:rPr lang="en-US" sz="2400" i="1" dirty="0" smtClean="0"/>
              <a:t>perpendicular</a:t>
            </a:r>
            <a:r>
              <a:rPr lang="en-US" sz="2400" dirty="0" smtClean="0"/>
              <a:t> to the direction the plane wave moves</a:t>
            </a:r>
          </a:p>
          <a:p>
            <a:pPr marL="457200" indent="-457200">
              <a:spcBef>
                <a:spcPct val="50000"/>
              </a:spcBef>
            </a:pPr>
            <a:r>
              <a:rPr lang="en-US" sz="2400" dirty="0" smtClean="0"/>
              <a:t>E</a:t>
            </a:r>
            <a:r>
              <a:rPr lang="en-US" sz="2400" dirty="0"/>
              <a:t>)  None of </a:t>
            </a:r>
            <a:r>
              <a:rPr lang="en-US" sz="2400" dirty="0" smtClean="0"/>
              <a:t>these/MORE than one of these/???</a:t>
            </a:r>
            <a:endParaRPr lang="en-US" sz="2400" dirty="0"/>
          </a:p>
        </p:txBody>
      </p:sp>
      <p:sp>
        <p:nvSpPr>
          <p:cNvPr id="32773" name="Rectangle 8"/>
          <p:cNvSpPr>
            <a:spLocks noChangeArrowheads="1"/>
          </p:cNvSpPr>
          <p:nvPr/>
        </p:nvSpPr>
        <p:spPr bwMode="auto">
          <a:xfrm>
            <a:off x="304800" y="2743200"/>
            <a:ext cx="8610600" cy="533400"/>
          </a:xfrm>
          <a:prstGeom prst="rect">
            <a:avLst/>
          </a:prstGeom>
          <a:noFill/>
          <a:ln w="9525">
            <a:noFill/>
            <a:miter lim="800000"/>
            <a:headEnd/>
            <a:tailEnd/>
          </a:ln>
        </p:spPr>
        <p:txBody>
          <a:bodyPr anchor="ctr">
            <a:prstTxWarp prst="textNoShape">
              <a:avLst/>
            </a:prstTxWarp>
          </a:bodyPr>
          <a:lstStyle/>
          <a:p>
            <a:r>
              <a:rPr lang="en-US" sz="2400"/>
              <a:t>The vector </a:t>
            </a:r>
            <a:r>
              <a:rPr lang="en-US" sz="2400" b="1"/>
              <a:t>k</a:t>
            </a:r>
            <a:r>
              <a:rPr lang="en-US" sz="2400"/>
              <a:t> tells you:</a:t>
            </a:r>
          </a:p>
        </p:txBody>
      </p:sp>
      <p:graphicFrame>
        <p:nvGraphicFramePr>
          <p:cNvPr id="32770" name="Object 2"/>
          <p:cNvGraphicFramePr>
            <a:graphicFrameLocks noChangeAspect="1"/>
          </p:cNvGraphicFramePr>
          <p:nvPr/>
        </p:nvGraphicFramePr>
        <p:xfrm>
          <a:off x="2209800" y="1474788"/>
          <a:ext cx="4478338" cy="885825"/>
        </p:xfrm>
        <a:graphic>
          <a:graphicData uri="http://schemas.openxmlformats.org/presentationml/2006/ole">
            <p:oleObj spid="_x0000_s22563" name="Equation" r:id="rId4" imgW="1155700" imgH="228600" progId="Equation.3">
              <p:embed/>
            </p:oleObj>
          </a:graphicData>
        </a:graphic>
      </p:graphicFrame>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664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81000" y="381000"/>
            <a:ext cx="8001000" cy="1143000"/>
          </a:xfrm>
        </p:spPr>
        <p:txBody>
          <a:bodyPr/>
          <a:lstStyle/>
          <a:p>
            <a:pPr algn="l"/>
            <a:r>
              <a:rPr lang="en-US" sz="2400">
                <a:latin typeface="Arial" charset="0"/>
                <a:ea typeface="Arial" charset="0"/>
                <a:cs typeface="Arial" charset="0"/>
              </a:rPr>
              <a:t>The electric field for a plane wave is given by:</a:t>
            </a:r>
          </a:p>
        </p:txBody>
      </p:sp>
      <p:sp>
        <p:nvSpPr>
          <p:cNvPr id="32772" name="Text Box 4"/>
          <p:cNvSpPr txBox="1">
            <a:spLocks noChangeArrowheads="1"/>
          </p:cNvSpPr>
          <p:nvPr/>
        </p:nvSpPr>
        <p:spPr bwMode="auto">
          <a:xfrm>
            <a:off x="368300" y="3111500"/>
            <a:ext cx="8229600" cy="2677656"/>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AutoNum type="alphaUcParenR"/>
            </a:pPr>
            <a:r>
              <a:rPr lang="en-US" sz="2400" dirty="0" smtClean="0"/>
              <a:t>The x direction.</a:t>
            </a:r>
            <a:endParaRPr lang="en-US" sz="2400" dirty="0"/>
          </a:p>
          <a:p>
            <a:pPr marL="457200" indent="-457200">
              <a:spcBef>
                <a:spcPct val="50000"/>
              </a:spcBef>
            </a:pPr>
            <a:r>
              <a:rPr lang="en-US" sz="2400" dirty="0"/>
              <a:t>B</a:t>
            </a:r>
            <a:r>
              <a:rPr lang="en-US" sz="2400" dirty="0" smtClean="0"/>
              <a:t>) The radial (</a:t>
            </a:r>
            <a:r>
              <a:rPr lang="en-US" sz="2400" b="1" dirty="0" smtClean="0"/>
              <a:t>r</a:t>
            </a:r>
            <a:r>
              <a:rPr lang="en-US" sz="2400" dirty="0" smtClean="0"/>
              <a:t>) direction</a:t>
            </a:r>
            <a:endParaRPr lang="en-US" sz="2400" dirty="0"/>
          </a:p>
          <a:p>
            <a:pPr marL="457200" indent="-457200">
              <a:spcBef>
                <a:spcPct val="50000"/>
              </a:spcBef>
            </a:pPr>
            <a:r>
              <a:rPr lang="en-US" sz="2400" dirty="0"/>
              <a:t>C) A direction </a:t>
            </a:r>
            <a:r>
              <a:rPr lang="en-US" sz="2400" i="1" dirty="0"/>
              <a:t>perpendicular</a:t>
            </a:r>
            <a:r>
              <a:rPr lang="en-US" sz="2400" dirty="0"/>
              <a:t> to </a:t>
            </a:r>
            <a:r>
              <a:rPr lang="en-US" sz="2400" dirty="0" smtClean="0"/>
              <a:t>both </a:t>
            </a:r>
            <a:r>
              <a:rPr lang="en-US" sz="2400" b="1" dirty="0" smtClean="0"/>
              <a:t>k</a:t>
            </a:r>
            <a:r>
              <a:rPr lang="en-US" sz="2400" dirty="0" smtClean="0"/>
              <a:t> </a:t>
            </a:r>
            <a:r>
              <a:rPr lang="en-US" sz="2400" dirty="0"/>
              <a:t>and </a:t>
            </a:r>
            <a:r>
              <a:rPr lang="en-US" sz="2400" b="1" dirty="0" smtClean="0"/>
              <a:t>x</a:t>
            </a:r>
            <a:endParaRPr lang="en-US" sz="2400" b="1" i="1" dirty="0"/>
          </a:p>
          <a:p>
            <a:pPr marL="457200" indent="-457200">
              <a:spcBef>
                <a:spcPct val="50000"/>
              </a:spcBef>
            </a:pPr>
            <a:r>
              <a:rPr lang="en-US" sz="2400" dirty="0" smtClean="0"/>
              <a:t>D) </a:t>
            </a:r>
            <a:r>
              <a:rPr lang="en-US" sz="2400" dirty="0"/>
              <a:t>The </a:t>
            </a:r>
            <a:r>
              <a:rPr lang="en-US" sz="2400" b="1" dirty="0"/>
              <a:t>k</a:t>
            </a:r>
            <a:r>
              <a:rPr lang="en-US" sz="2400" dirty="0"/>
              <a:t> direction </a:t>
            </a:r>
            <a:endParaRPr lang="en-US" sz="2400" b="1" dirty="0" smtClean="0"/>
          </a:p>
          <a:p>
            <a:pPr marL="457200" indent="-457200">
              <a:spcBef>
                <a:spcPct val="50000"/>
              </a:spcBef>
            </a:pPr>
            <a:r>
              <a:rPr lang="en-US" sz="2400" dirty="0" smtClean="0"/>
              <a:t>E</a:t>
            </a:r>
            <a:r>
              <a:rPr lang="en-US" sz="2400" dirty="0"/>
              <a:t>)  None of </a:t>
            </a:r>
            <a:r>
              <a:rPr lang="en-US" sz="2400" dirty="0" smtClean="0"/>
              <a:t>these/MORE than one of these/???</a:t>
            </a:r>
            <a:endParaRPr lang="en-US" sz="2400" dirty="0"/>
          </a:p>
        </p:txBody>
      </p:sp>
      <p:sp>
        <p:nvSpPr>
          <p:cNvPr id="32773" name="Rectangle 8"/>
          <p:cNvSpPr>
            <a:spLocks noChangeArrowheads="1"/>
          </p:cNvSpPr>
          <p:nvPr/>
        </p:nvSpPr>
        <p:spPr bwMode="auto">
          <a:xfrm>
            <a:off x="304800" y="2413000"/>
            <a:ext cx="8610600" cy="533400"/>
          </a:xfrm>
          <a:prstGeom prst="rect">
            <a:avLst/>
          </a:prstGeom>
          <a:noFill/>
          <a:ln w="9525">
            <a:noFill/>
            <a:miter lim="800000"/>
            <a:headEnd/>
            <a:tailEnd/>
          </a:ln>
        </p:spPr>
        <p:txBody>
          <a:bodyPr anchor="ctr">
            <a:prstTxWarp prst="textNoShape">
              <a:avLst/>
            </a:prstTxWarp>
          </a:bodyPr>
          <a:lstStyle/>
          <a:p>
            <a:r>
              <a:rPr lang="en-US" sz="2400" dirty="0" smtClean="0"/>
              <a:t>Suppose </a:t>
            </a:r>
            <a:r>
              <a:rPr lang="en-US" sz="2400" b="1" dirty="0" smtClean="0"/>
              <a:t>E</a:t>
            </a:r>
            <a:r>
              <a:rPr lang="en-US" sz="2400" b="1" baseline="-25000" dirty="0" smtClean="0"/>
              <a:t>0</a:t>
            </a:r>
            <a:r>
              <a:rPr lang="en-US" sz="2400" dirty="0"/>
              <a:t> </a:t>
            </a:r>
            <a:r>
              <a:rPr lang="en-US" sz="2400" dirty="0" smtClean="0"/>
              <a:t>points in the +x direction. </a:t>
            </a:r>
          </a:p>
          <a:p>
            <a:r>
              <a:rPr lang="en-US" sz="2400" dirty="0" smtClean="0"/>
              <a:t>Which direction is this wave moving?</a:t>
            </a:r>
            <a:endParaRPr lang="en-US" sz="2400" dirty="0"/>
          </a:p>
        </p:txBody>
      </p:sp>
      <p:graphicFrame>
        <p:nvGraphicFramePr>
          <p:cNvPr id="32770"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6466340"/>
              </p:ext>
            </p:extLst>
          </p:nvPr>
        </p:nvGraphicFramePr>
        <p:xfrm>
          <a:off x="2233613" y="1425575"/>
          <a:ext cx="4429125" cy="984250"/>
        </p:xfrm>
        <a:graphic>
          <a:graphicData uri="http://schemas.openxmlformats.org/presentationml/2006/ole">
            <p:oleObj spid="_x0000_s23588" name="Equation" r:id="rId4" imgW="1143000" imgH="241300" progId="Equation.3">
              <p:embed/>
            </p:oleObj>
          </a:graphicData>
        </a:graphic>
      </p:graphicFrame>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3183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00" y="530906"/>
            <a:ext cx="8890000" cy="4736665"/>
          </a:xfrm>
          <a:ln>
            <a:noFill/>
          </a:ln>
        </p:spPr>
        <p:txBody>
          <a:bodyPr>
            <a:noAutofit/>
          </a:bodyPr>
          <a:lstStyle/>
          <a:p>
            <a:pPr algn="l"/>
            <a:r>
              <a:rPr lang="en-US" sz="2400" dirty="0" smtClean="0"/>
              <a:t>One particular “traveling wave” solution to this is</a:t>
            </a:r>
            <a:br>
              <a:rPr lang="en-US" sz="2400" dirty="0" smtClean="0"/>
            </a:br>
            <a:r>
              <a:rPr lang="en-US" sz="2400" dirty="0" smtClean="0"/>
              <a:t> f</a:t>
            </a:r>
            <a:r>
              <a:rPr lang="en-US" sz="2400" baseline="-25000" dirty="0" smtClean="0"/>
              <a:t>1</a:t>
            </a:r>
            <a:r>
              <a:rPr lang="en-US" sz="2400" dirty="0" smtClean="0"/>
              <a:t>(</a:t>
            </a:r>
            <a:r>
              <a:rPr lang="en-US" sz="2400" dirty="0" err="1"/>
              <a:t>z,t</a:t>
            </a:r>
            <a:r>
              <a:rPr lang="en-US" sz="2400" dirty="0"/>
              <a:t>) = </a:t>
            </a:r>
            <a:r>
              <a:rPr lang="en-US" sz="2400" dirty="0" smtClean="0"/>
              <a:t>A</a:t>
            </a:r>
            <a:r>
              <a:rPr lang="en-US" sz="2400" baseline="-25000" dirty="0" smtClean="0"/>
              <a:t>1</a:t>
            </a:r>
            <a:r>
              <a:rPr lang="en-US" sz="2400" dirty="0" smtClean="0"/>
              <a:t> </a:t>
            </a:r>
            <a:r>
              <a:rPr lang="en-US" sz="2400" dirty="0" err="1"/>
              <a:t>cos</a:t>
            </a:r>
            <a:r>
              <a:rPr lang="en-US" sz="2400" dirty="0"/>
              <a:t>(</a:t>
            </a:r>
            <a:r>
              <a:rPr lang="en-US" sz="2400" dirty="0" smtClean="0"/>
              <a:t>k</a:t>
            </a:r>
            <a:r>
              <a:rPr lang="en-US" sz="2400" baseline="-25000" dirty="0" smtClean="0"/>
              <a:t>1</a:t>
            </a:r>
            <a:r>
              <a:rPr lang="en-US" sz="2400" dirty="0" smtClean="0"/>
              <a:t>z </a:t>
            </a:r>
            <a:r>
              <a:rPr lang="en-US" sz="2400" dirty="0"/>
              <a:t>– </a:t>
            </a:r>
            <a:r>
              <a:rPr lang="en-US" sz="2400" dirty="0" smtClean="0"/>
              <a:t>ω</a:t>
            </a:r>
            <a:r>
              <a:rPr lang="en-US" sz="2400" baseline="-25000" dirty="0" smtClean="0"/>
              <a:t>1</a:t>
            </a:r>
            <a:r>
              <a:rPr lang="en-US" sz="2400" dirty="0" smtClean="0"/>
              <a:t>t </a:t>
            </a:r>
            <a:r>
              <a:rPr lang="en-US" sz="2400" dirty="0"/>
              <a:t>+ </a:t>
            </a:r>
            <a:r>
              <a:rPr lang="en-US" sz="2400" dirty="0" smtClean="0"/>
              <a:t>δ</a:t>
            </a:r>
            <a:r>
              <a:rPr lang="en-US" sz="2400" baseline="-25000" dirty="0" smtClean="0"/>
              <a:t>1</a:t>
            </a:r>
            <a:r>
              <a:rPr lang="en-US" sz="2400" dirty="0" smtClean="0"/>
              <a:t>)</a:t>
            </a:r>
            <a:r>
              <a:rPr lang="en-US" sz="2400" dirty="0"/>
              <a:t/>
            </a:r>
            <a:br>
              <a:rPr lang="en-US" sz="2400" dirty="0"/>
            </a:br>
            <a:r>
              <a:rPr lang="en-US" sz="2400" dirty="0" smtClean="0">
                <a:solidFill>
                  <a:srgbClr val="0000FF"/>
                </a:solidFill>
              </a:rPr>
              <a:t>This wave has speed v = ω</a:t>
            </a:r>
            <a:r>
              <a:rPr lang="en-US" sz="2400" baseline="-25000" dirty="0" smtClean="0">
                <a:solidFill>
                  <a:srgbClr val="0000FF"/>
                </a:solidFill>
              </a:rPr>
              <a:t>1</a:t>
            </a:r>
            <a:r>
              <a:rPr lang="en-US" sz="2400" dirty="0" smtClean="0">
                <a:solidFill>
                  <a:srgbClr val="0000FF"/>
                </a:solidFill>
              </a:rPr>
              <a:t>/k</a:t>
            </a:r>
            <a:r>
              <a:rPr lang="en-US" sz="2400" baseline="-25000" dirty="0" smtClean="0">
                <a:solidFill>
                  <a:srgbClr val="0000FF"/>
                </a:solidFill>
              </a:rPr>
              <a:t>1</a:t>
            </a:r>
            <a:r>
              <a:rPr lang="en-US" sz="2400" dirty="0" smtClean="0">
                <a:solidFill>
                  <a:srgbClr val="0000FF"/>
                </a:solidFill>
              </a:rPr>
              <a:t>  </a:t>
            </a:r>
            <a:r>
              <a:rPr lang="en-US" sz="2400" dirty="0">
                <a:solidFill>
                  <a:srgbClr val="0000FF"/>
                </a:solidFill>
              </a:rPr>
              <a:t>(do you see why?)</a:t>
            </a:r>
            <a:br>
              <a:rPr lang="en-US" sz="2400" dirty="0">
                <a:solidFill>
                  <a:srgbClr val="0000FF"/>
                </a:solidFill>
              </a:rPr>
            </a:br>
            <a:r>
              <a:rPr lang="en-US" sz="2400" dirty="0" smtClean="0">
                <a:solidFill>
                  <a:schemeClr val="accent2"/>
                </a:solidFill>
              </a:rPr>
              <a:t/>
            </a:r>
            <a:br>
              <a:rPr lang="en-US" sz="2400" dirty="0" smtClean="0">
                <a:solidFill>
                  <a:schemeClr val="accent2"/>
                </a:solidFill>
              </a:rPr>
            </a:br>
            <a:r>
              <a:rPr lang="en-US" sz="2400" dirty="0" smtClean="0"/>
              <a:t>There are many </a:t>
            </a:r>
            <a:r>
              <a:rPr lang="en-US" sz="2400" i="1" dirty="0" smtClean="0"/>
              <a:t>other</a:t>
            </a:r>
            <a:r>
              <a:rPr lang="en-US" sz="2400" dirty="0" smtClean="0"/>
              <a:t> solutions, including f</a:t>
            </a:r>
            <a:r>
              <a:rPr lang="en-US" sz="2400" baseline="-25000" dirty="0" smtClean="0"/>
              <a:t>2</a:t>
            </a:r>
            <a:r>
              <a:rPr lang="en-US" sz="2400" dirty="0" smtClean="0"/>
              <a:t>(</a:t>
            </a:r>
            <a:r>
              <a:rPr lang="en-US" sz="2400" dirty="0" err="1" smtClean="0"/>
              <a:t>z,t</a:t>
            </a:r>
            <a:r>
              <a:rPr lang="en-US" sz="2400" dirty="0" smtClean="0"/>
              <a:t>) with the SAME functional form, but with higher frequency, </a:t>
            </a:r>
            <a:r>
              <a:rPr lang="en-US" sz="2400" dirty="0"/>
              <a:t>ω</a:t>
            </a:r>
            <a:r>
              <a:rPr lang="en-US" sz="2400" baseline="-25000" dirty="0" smtClean="0"/>
              <a:t>2</a:t>
            </a:r>
            <a:r>
              <a:rPr lang="en-US" sz="2400" dirty="0" smtClean="0"/>
              <a:t>&gt;</a:t>
            </a:r>
            <a:r>
              <a:rPr lang="en-US" sz="2400" dirty="0"/>
              <a:t>ω</a:t>
            </a:r>
            <a:r>
              <a:rPr lang="en-US" sz="2400" baseline="-25000" dirty="0" smtClean="0"/>
              <a:t>1</a:t>
            </a:r>
            <a:r>
              <a:rPr lang="en-US" sz="2400" dirty="0" smtClean="0"/>
              <a:t>.</a:t>
            </a:r>
            <a:br>
              <a:rPr lang="en-US" sz="2400" dirty="0" smtClean="0"/>
            </a:br>
            <a:r>
              <a:rPr lang="en-US" sz="2400" dirty="0" smtClean="0"/>
              <a:t>  </a:t>
            </a:r>
            <a:br>
              <a:rPr lang="en-US" sz="2400" dirty="0" smtClean="0"/>
            </a:br>
            <a:r>
              <a:rPr lang="en-US" sz="2400" dirty="0" smtClean="0"/>
              <a:t>What can you say about the </a:t>
            </a:r>
            <a:r>
              <a:rPr lang="en-US" sz="2400" i="1" dirty="0" smtClean="0"/>
              <a:t>speed </a:t>
            </a:r>
            <a:r>
              <a:rPr lang="en-US" sz="2400" dirty="0" smtClean="0"/>
              <a:t> of that new solution?</a:t>
            </a:r>
            <a:br>
              <a:rPr lang="en-US" sz="2400" dirty="0" smtClean="0"/>
            </a:br>
            <a:r>
              <a:rPr lang="en-US" sz="2400" dirty="0" smtClean="0"/>
              <a:t>A) greater than v       B)  less than v         C) equal to v</a:t>
            </a:r>
            <a:br>
              <a:rPr lang="en-US" sz="2400" dirty="0" smtClean="0"/>
            </a:br>
            <a:r>
              <a:rPr lang="en-US" sz="2400" dirty="0" smtClean="0"/>
              <a:t>D) indeterminate!    </a:t>
            </a:r>
            <a:endParaRPr lang="en-US" sz="2400" dirty="0"/>
          </a:p>
        </p:txBody>
      </p:sp>
      <p:graphicFrame>
        <p:nvGraphicFramePr>
          <p:cNvPr id="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3850879"/>
              </p:ext>
            </p:extLst>
          </p:nvPr>
        </p:nvGraphicFramePr>
        <p:xfrm>
          <a:off x="4309805" y="72341"/>
          <a:ext cx="1478219" cy="784225"/>
        </p:xfrm>
        <a:graphic>
          <a:graphicData uri="http://schemas.openxmlformats.org/presentationml/2006/ole">
            <p:oleObj spid="_x0000_s2087" name="Equation" r:id="rId4" imgW="889000" imgH="431800" progId="Equation.3">
              <p:embed/>
            </p:oleObj>
          </a:graphicData>
        </a:graphic>
      </p:graphicFrame>
      <p:sp>
        <p:nvSpPr>
          <p:cNvPr id="5" name="Rectangle 4"/>
          <p:cNvSpPr/>
          <p:nvPr/>
        </p:nvSpPr>
        <p:spPr>
          <a:xfrm>
            <a:off x="254000" y="235635"/>
            <a:ext cx="4572000" cy="892552"/>
          </a:xfrm>
          <a:prstGeom prst="rect">
            <a:avLst/>
          </a:prstGeom>
        </p:spPr>
        <p:txBody>
          <a:bodyPr>
            <a:spAutoFit/>
          </a:bodyPr>
          <a:lstStyle/>
          <a:p>
            <a:r>
              <a:rPr lang="en-US" sz="2600" dirty="0" smtClean="0"/>
              <a:t>The </a:t>
            </a:r>
            <a:r>
              <a:rPr lang="en-US" sz="2600" dirty="0"/>
              <a:t>1-D wave </a:t>
            </a:r>
            <a:r>
              <a:rPr lang="en-US" sz="2600" dirty="0" smtClean="0"/>
              <a:t>equation is  </a:t>
            </a:r>
            <a:r>
              <a:rPr lang="en-US" sz="2600" dirty="0"/>
              <a:t/>
            </a:r>
            <a:br>
              <a:rPr lang="en-US" sz="2600" dirty="0"/>
            </a:br>
            <a:endParaRPr lang="en-US" sz="2600" dirty="0"/>
          </a:p>
        </p:txBody>
      </p:sp>
      <p:sp>
        <p:nvSpPr>
          <p:cNvPr id="3" name="Rectangle 2"/>
          <p:cNvSpPr/>
          <p:nvPr/>
        </p:nvSpPr>
        <p:spPr>
          <a:xfrm>
            <a:off x="215900" y="4724261"/>
            <a:ext cx="8890000" cy="1938992"/>
          </a:xfrm>
          <a:prstGeom prst="rect">
            <a:avLst/>
          </a:prstGeom>
        </p:spPr>
        <p:txBody>
          <a:bodyPr wrap="square">
            <a:spAutoFit/>
          </a:bodyPr>
          <a:lstStyle/>
          <a:p>
            <a:r>
              <a:rPr lang="en-US" sz="2400" dirty="0" smtClean="0">
                <a:solidFill>
                  <a:srgbClr val="0000FF"/>
                </a:solidFill>
              </a:rPr>
              <a:t>By the way: </a:t>
            </a:r>
          </a:p>
          <a:p>
            <a:r>
              <a:rPr lang="en-US" sz="2400" dirty="0" smtClean="0">
                <a:solidFill>
                  <a:srgbClr val="0000FF"/>
                </a:solidFill>
              </a:rPr>
              <a:t>This </a:t>
            </a:r>
            <a:r>
              <a:rPr lang="en-US" sz="2400" dirty="0">
                <a:solidFill>
                  <a:srgbClr val="0000FF"/>
                </a:solidFill>
              </a:rPr>
              <a:t>wave travels rightward (do you see why?)</a:t>
            </a:r>
            <a:br>
              <a:rPr lang="en-US" sz="2400" dirty="0">
                <a:solidFill>
                  <a:srgbClr val="0000FF"/>
                </a:solidFill>
              </a:rPr>
            </a:br>
            <a:r>
              <a:rPr lang="en-US" sz="2400" dirty="0">
                <a:solidFill>
                  <a:srgbClr val="0000FF"/>
                </a:solidFill>
              </a:rPr>
              <a:t>This wave has wavelength lambda= 2π/k</a:t>
            </a:r>
            <a:r>
              <a:rPr lang="en-US" sz="2400" baseline="-25000" dirty="0">
                <a:solidFill>
                  <a:srgbClr val="0000FF"/>
                </a:solidFill>
              </a:rPr>
              <a:t>1</a:t>
            </a:r>
            <a:r>
              <a:rPr lang="en-US" sz="2400" dirty="0">
                <a:solidFill>
                  <a:srgbClr val="0000FF"/>
                </a:solidFill>
              </a:rPr>
              <a:t> (do you see why?)</a:t>
            </a:r>
            <a:br>
              <a:rPr lang="en-US" sz="2400" dirty="0">
                <a:solidFill>
                  <a:srgbClr val="0000FF"/>
                </a:solidFill>
              </a:rPr>
            </a:br>
            <a:r>
              <a:rPr lang="en-US" sz="2400" dirty="0" smtClean="0">
                <a:solidFill>
                  <a:srgbClr val="0000FF"/>
                </a:solidFill>
              </a:rPr>
              <a:t>This </a:t>
            </a:r>
            <a:r>
              <a:rPr lang="en-US" sz="2400" dirty="0">
                <a:solidFill>
                  <a:srgbClr val="0000FF"/>
                </a:solidFill>
              </a:rPr>
              <a:t>wave has period 2 π/ω</a:t>
            </a:r>
            <a:r>
              <a:rPr lang="en-US" sz="2400" baseline="-25000" dirty="0">
                <a:solidFill>
                  <a:srgbClr val="0000FF"/>
                </a:solidFill>
              </a:rPr>
              <a:t>1</a:t>
            </a:r>
            <a:r>
              <a:rPr lang="en-US" sz="2400" dirty="0">
                <a:solidFill>
                  <a:srgbClr val="0000FF"/>
                </a:solidFill>
              </a:rPr>
              <a:t>   (do you see why?)</a:t>
            </a:r>
            <a:br>
              <a:rPr lang="en-US" sz="2400" dirty="0">
                <a:solidFill>
                  <a:srgbClr val="0000FF"/>
                </a:solidFill>
              </a:rPr>
            </a:br>
            <a:endParaRPr lang="en-US" sz="2400" dirty="0">
              <a:solidFill>
                <a:srgbClr val="0000FF"/>
              </a:solidFill>
            </a:endParaRPr>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2146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241300" y="629335"/>
            <a:ext cx="8737600" cy="2369880"/>
          </a:xfrm>
          <a:prstGeom prst="rect">
            <a:avLst/>
          </a:prstGeom>
        </p:spPr>
        <p:txBody>
          <a:bodyPr wrap="square">
            <a:spAutoFit/>
          </a:bodyPr>
          <a:lstStyle/>
          <a:p>
            <a:endParaRPr lang="en-US" sz="2400" dirty="0"/>
          </a:p>
          <a:p>
            <a:r>
              <a:rPr lang="en-US" sz="2400" dirty="0"/>
              <a:t>One particular “traveling wave” solution to this is often </a:t>
            </a:r>
            <a:r>
              <a:rPr lang="en-US" sz="2400" dirty="0" smtClean="0"/>
              <a:t>written</a:t>
            </a:r>
          </a:p>
          <a:p>
            <a:endParaRPr lang="en-US" sz="2400" dirty="0"/>
          </a:p>
          <a:p>
            <a:r>
              <a:rPr lang="en-US" sz="2400" dirty="0" smtClean="0"/>
              <a:t> </a:t>
            </a:r>
            <a:r>
              <a:rPr lang="en-US" sz="2800" dirty="0"/>
              <a:t/>
            </a:r>
            <a:br>
              <a:rPr lang="en-US" sz="2800" dirty="0"/>
            </a:br>
            <a:r>
              <a:rPr lang="en-US" sz="2600" dirty="0" smtClean="0"/>
              <a:t>  </a:t>
            </a:r>
            <a:r>
              <a:rPr lang="en-US" sz="2600" dirty="0"/>
              <a:t/>
            </a:r>
            <a:br>
              <a:rPr lang="en-US" sz="2600" dirty="0"/>
            </a:br>
            <a:endParaRPr lang="en-US" sz="2600" dirty="0"/>
          </a:p>
        </p:txBody>
      </p:sp>
      <p:graphicFrame>
        <p:nvGraphicFramePr>
          <p:cNvPr id="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4080101"/>
              </p:ext>
            </p:extLst>
          </p:nvPr>
        </p:nvGraphicFramePr>
        <p:xfrm>
          <a:off x="4092575" y="88900"/>
          <a:ext cx="3336925" cy="784225"/>
        </p:xfrm>
        <a:graphic>
          <a:graphicData uri="http://schemas.openxmlformats.org/presentationml/2006/ole">
            <p:oleObj spid="_x0000_s3187" name="Equation" r:id="rId4" imgW="2006600" imgH="431800" progId="Equation.3">
              <p:embed/>
            </p:oleObj>
          </a:graphicData>
        </a:graphic>
      </p:graphicFrame>
      <p:sp>
        <p:nvSpPr>
          <p:cNvPr id="6" name="Title 1"/>
          <p:cNvSpPr>
            <a:spLocks noGrp="1"/>
          </p:cNvSpPr>
          <p:nvPr>
            <p:ph type="ctrTitle"/>
          </p:nvPr>
        </p:nvSpPr>
        <p:spPr>
          <a:xfrm>
            <a:off x="254000" y="2259456"/>
            <a:ext cx="8890000" cy="2216462"/>
          </a:xfrm>
          <a:ln>
            <a:noFill/>
          </a:ln>
        </p:spPr>
        <p:txBody>
          <a:bodyPr>
            <a:noAutofit/>
          </a:bodyPr>
          <a:lstStyle/>
          <a:p>
            <a:pPr algn="l"/>
            <a:r>
              <a:rPr lang="en-US" sz="2800" dirty="0" smtClean="0">
                <a:solidFill>
                  <a:srgbClr val="0000FF"/>
                </a:solidFill>
              </a:rPr>
              <a:t>This wave travels in the </a:t>
            </a:r>
            <a:r>
              <a:rPr lang="en-US" sz="2800" b="1" dirty="0" smtClean="0">
                <a:solidFill>
                  <a:srgbClr val="0000FF"/>
                </a:solidFill>
              </a:rPr>
              <a:t>k</a:t>
            </a:r>
            <a:r>
              <a:rPr lang="en-US" sz="2800" dirty="0" smtClean="0">
                <a:solidFill>
                  <a:srgbClr val="0000FF"/>
                </a:solidFill>
              </a:rPr>
              <a:t> direction  (do you see why?)</a:t>
            </a:r>
            <a:br>
              <a:rPr lang="en-US" sz="2800" dirty="0" smtClean="0">
                <a:solidFill>
                  <a:srgbClr val="0000FF"/>
                </a:solidFill>
              </a:rPr>
            </a:br>
            <a:r>
              <a:rPr lang="en-US" sz="2800" dirty="0" smtClean="0">
                <a:solidFill>
                  <a:srgbClr val="0000FF"/>
                </a:solidFill>
              </a:rPr>
              <a:t>This wave has wavelength lambda= 2π/|</a:t>
            </a:r>
            <a:r>
              <a:rPr lang="en-US" sz="2800" b="1" dirty="0" smtClean="0">
                <a:solidFill>
                  <a:srgbClr val="0000FF"/>
                </a:solidFill>
              </a:rPr>
              <a:t>k</a:t>
            </a:r>
            <a:r>
              <a:rPr lang="en-US" sz="2800" dirty="0" smtClean="0">
                <a:solidFill>
                  <a:srgbClr val="0000FF"/>
                </a:solidFill>
              </a:rPr>
              <a:t>| </a:t>
            </a:r>
            <a:r>
              <a:rPr lang="en-US" sz="2800" dirty="0">
                <a:solidFill>
                  <a:srgbClr val="0000FF"/>
                </a:solidFill>
              </a:rPr>
              <a:t>(do you see why?)</a:t>
            </a:r>
            <a:br>
              <a:rPr lang="en-US" sz="2800" dirty="0">
                <a:solidFill>
                  <a:srgbClr val="0000FF"/>
                </a:solidFill>
              </a:rPr>
            </a:br>
            <a:r>
              <a:rPr lang="en-US" sz="2800" dirty="0" smtClean="0">
                <a:solidFill>
                  <a:srgbClr val="0000FF"/>
                </a:solidFill>
              </a:rPr>
              <a:t>This wave has period 2π/</a:t>
            </a:r>
            <a:r>
              <a:rPr lang="en-US" sz="2800" dirty="0" err="1" smtClean="0">
                <a:solidFill>
                  <a:srgbClr val="0000FF"/>
                </a:solidFill>
              </a:rPr>
              <a:t>ω</a:t>
            </a:r>
            <a:r>
              <a:rPr lang="en-US" sz="2800" dirty="0" smtClean="0">
                <a:solidFill>
                  <a:srgbClr val="0000FF"/>
                </a:solidFill>
              </a:rPr>
              <a:t>   (</a:t>
            </a:r>
            <a:r>
              <a:rPr lang="en-US" sz="2800" dirty="0">
                <a:solidFill>
                  <a:srgbClr val="0000FF"/>
                </a:solidFill>
              </a:rPr>
              <a:t>do you see why?)</a:t>
            </a:r>
            <a:br>
              <a:rPr lang="en-US" sz="2800" dirty="0">
                <a:solidFill>
                  <a:srgbClr val="0000FF"/>
                </a:solidFill>
              </a:rPr>
            </a:br>
            <a:r>
              <a:rPr lang="en-US" sz="2800" dirty="0" smtClean="0">
                <a:solidFill>
                  <a:srgbClr val="0000FF"/>
                </a:solidFill>
              </a:rPr>
              <a:t>This wave has speed v = </a:t>
            </a:r>
            <a:r>
              <a:rPr lang="en-US" sz="2800" dirty="0" err="1" smtClean="0">
                <a:solidFill>
                  <a:srgbClr val="0000FF"/>
                </a:solidFill>
              </a:rPr>
              <a:t>ω</a:t>
            </a:r>
            <a:r>
              <a:rPr lang="en-US" sz="2800" dirty="0" smtClean="0">
                <a:solidFill>
                  <a:srgbClr val="0000FF"/>
                </a:solidFill>
              </a:rPr>
              <a:t>/|</a:t>
            </a:r>
            <a:r>
              <a:rPr lang="en-US" sz="2800" b="1" dirty="0" smtClean="0">
                <a:solidFill>
                  <a:srgbClr val="0000FF"/>
                </a:solidFill>
              </a:rPr>
              <a:t>k</a:t>
            </a:r>
            <a:r>
              <a:rPr lang="en-US" sz="2800" dirty="0" smtClean="0">
                <a:solidFill>
                  <a:srgbClr val="0000FF"/>
                </a:solidFill>
              </a:rPr>
              <a:t>|  </a:t>
            </a:r>
            <a:r>
              <a:rPr lang="en-US" sz="2800" dirty="0">
                <a:solidFill>
                  <a:srgbClr val="0000FF"/>
                </a:solidFill>
              </a:rPr>
              <a:t>(do you see why?</a:t>
            </a:r>
            <a:r>
              <a:rPr lang="en-US" sz="2800" dirty="0" smtClean="0">
                <a:solidFill>
                  <a:srgbClr val="0000FF"/>
                </a:solidFill>
              </a:rPr>
              <a:t>)</a:t>
            </a:r>
            <a:br>
              <a:rPr lang="en-US" sz="2800" dirty="0" smtClean="0">
                <a:solidFill>
                  <a:srgbClr val="0000FF"/>
                </a:solidFill>
              </a:rPr>
            </a:br>
            <a:endParaRPr lang="en-US" sz="2800" dirty="0">
              <a:solidFill>
                <a:srgbClr val="0000FF"/>
              </a:solidFill>
            </a:endParaRPr>
          </a:p>
        </p:txBody>
      </p:sp>
      <p:graphicFrame>
        <p:nvGraphicFramePr>
          <p:cNvPr id="7"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0717873"/>
              </p:ext>
            </p:extLst>
          </p:nvPr>
        </p:nvGraphicFramePr>
        <p:xfrm>
          <a:off x="341312" y="1460500"/>
          <a:ext cx="5918201" cy="622300"/>
        </p:xfrm>
        <a:graphic>
          <a:graphicData uri="http://schemas.openxmlformats.org/presentationml/2006/ole">
            <p:oleObj spid="_x0000_s3188" name="Equation" r:id="rId5" imgW="2641600" imgH="241300" progId="Equation.3">
              <p:embed/>
            </p:oleObj>
          </a:graphicData>
        </a:graphic>
      </p:graphicFrame>
      <p:graphicFrame>
        <p:nvGraphicFramePr>
          <p:cNvPr id="8"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2197821"/>
              </p:ext>
            </p:extLst>
          </p:nvPr>
        </p:nvGraphicFramePr>
        <p:xfrm>
          <a:off x="417921" y="4760928"/>
          <a:ext cx="6343650" cy="1500188"/>
        </p:xfrm>
        <a:graphic>
          <a:graphicData uri="http://schemas.openxmlformats.org/presentationml/2006/ole">
            <p:oleObj spid="_x0000_s3189" name="Equation" r:id="rId6" imgW="3111500" imgH="673100" progId="Equation.3">
              <p:embed/>
            </p:oleObj>
          </a:graphicData>
        </a:graphic>
      </p:graphicFrame>
      <p:sp>
        <p:nvSpPr>
          <p:cNvPr id="9" name="Rectangle 8"/>
          <p:cNvSpPr/>
          <p:nvPr/>
        </p:nvSpPr>
        <p:spPr>
          <a:xfrm>
            <a:off x="241300" y="4299263"/>
            <a:ext cx="8661400" cy="461665"/>
          </a:xfrm>
          <a:prstGeom prst="rect">
            <a:avLst/>
          </a:prstGeom>
        </p:spPr>
        <p:txBody>
          <a:bodyPr wrap="square">
            <a:spAutoFit/>
          </a:bodyPr>
          <a:lstStyle/>
          <a:p>
            <a:r>
              <a:rPr lang="en-US" sz="2400" dirty="0"/>
              <a:t>What is the real form of this wave</a:t>
            </a:r>
            <a:r>
              <a:rPr lang="en-US" sz="2400" dirty="0" smtClean="0"/>
              <a:t>?</a:t>
            </a:r>
          </a:p>
        </p:txBody>
      </p:sp>
      <p:sp>
        <p:nvSpPr>
          <p:cNvPr id="2" name="Rectangle 1"/>
          <p:cNvSpPr/>
          <p:nvPr/>
        </p:nvSpPr>
        <p:spPr>
          <a:xfrm>
            <a:off x="417921" y="256054"/>
            <a:ext cx="3674654" cy="461665"/>
          </a:xfrm>
          <a:prstGeom prst="rect">
            <a:avLst/>
          </a:prstGeom>
        </p:spPr>
        <p:txBody>
          <a:bodyPr wrap="none">
            <a:spAutoFit/>
          </a:bodyPr>
          <a:lstStyle/>
          <a:p>
            <a:r>
              <a:rPr lang="en-US" sz="2400" dirty="0"/>
              <a:t>The 3-D wave equation is</a:t>
            </a:r>
          </a:p>
        </p:txBody>
      </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253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152400"/>
            <a:ext cx="8001000" cy="1143000"/>
          </a:xfrm>
        </p:spPr>
        <p:txBody>
          <a:bodyPr>
            <a:normAutofit/>
          </a:bodyPr>
          <a:lstStyle/>
          <a:p>
            <a:pPr algn="l"/>
            <a:r>
              <a:rPr lang="en-US" sz="4000" dirty="0"/>
              <a:t>A function, </a:t>
            </a:r>
            <a:r>
              <a:rPr lang="en-US" sz="4000" i="1" dirty="0" smtClean="0">
                <a:latin typeface="Times New Roman" charset="0"/>
                <a:ea typeface="Times New Roman" charset="0"/>
                <a:cs typeface="Times New Roman" charset="0"/>
              </a:rPr>
              <a:t>f(</a:t>
            </a:r>
            <a:r>
              <a:rPr lang="en-US" sz="4000" i="1" dirty="0" err="1" smtClean="0">
                <a:latin typeface="Times New Roman" charset="0"/>
                <a:ea typeface="Times New Roman" charset="0"/>
                <a:cs typeface="Times New Roman" charset="0"/>
              </a:rPr>
              <a:t>x,t</a:t>
            </a:r>
            <a:r>
              <a:rPr lang="en-US" sz="4000" i="1" dirty="0" smtClean="0">
                <a:latin typeface="Times New Roman" charset="0"/>
                <a:ea typeface="Times New Roman" charset="0"/>
                <a:cs typeface="Times New Roman" charset="0"/>
              </a:rPr>
              <a:t>)</a:t>
            </a:r>
            <a:r>
              <a:rPr lang="en-US" sz="4000" dirty="0" smtClean="0"/>
              <a:t>, </a:t>
            </a:r>
            <a:r>
              <a:rPr lang="en-US" sz="4000" dirty="0"/>
              <a:t>satisfies </a:t>
            </a:r>
            <a:r>
              <a:rPr lang="en-US" sz="4000" dirty="0" smtClean="0"/>
              <a:t>this PDE:</a:t>
            </a:r>
            <a:endParaRPr lang="en-US" sz="4000" dirty="0"/>
          </a:p>
        </p:txBody>
      </p:sp>
      <p:graphicFrame>
        <p:nvGraphicFramePr>
          <p:cNvPr id="2048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1271838"/>
              </p:ext>
            </p:extLst>
          </p:nvPr>
        </p:nvGraphicFramePr>
        <p:xfrm>
          <a:off x="3502025" y="1320798"/>
          <a:ext cx="2136775" cy="1084263"/>
        </p:xfrm>
        <a:graphic>
          <a:graphicData uri="http://schemas.openxmlformats.org/presentationml/2006/ole">
            <p:oleObj spid="_x0000_s1065" name="Equation" r:id="rId4" imgW="901440" imgH="419040" progId="Equation.3">
              <p:embed/>
            </p:oleObj>
          </a:graphicData>
        </a:graphic>
      </p:graphicFrame>
      <p:sp>
        <p:nvSpPr>
          <p:cNvPr id="20485" name="Rectangle 8"/>
          <p:cNvSpPr>
            <a:spLocks noChangeArrowheads="1"/>
          </p:cNvSpPr>
          <p:nvPr/>
        </p:nvSpPr>
        <p:spPr bwMode="auto">
          <a:xfrm>
            <a:off x="304800" y="3467100"/>
            <a:ext cx="8610600" cy="533400"/>
          </a:xfrm>
          <a:prstGeom prst="rect">
            <a:avLst/>
          </a:prstGeom>
          <a:noFill/>
          <a:ln w="9525">
            <a:noFill/>
            <a:miter lim="800000"/>
            <a:headEnd/>
            <a:tailEnd/>
          </a:ln>
        </p:spPr>
        <p:txBody>
          <a:bodyPr anchor="ctr">
            <a:prstTxWarp prst="textNoShape">
              <a:avLst/>
            </a:prstTxWarp>
          </a:bodyPr>
          <a:lstStyle/>
          <a:p>
            <a:pPr eaLnBrk="1" hangingPunct="1"/>
            <a:r>
              <a:rPr lang="en-US" sz="3200" dirty="0" smtClean="0">
                <a:solidFill>
                  <a:srgbClr val="0000FF"/>
                </a:solidFill>
              </a:rPr>
              <a:t>Invent two different functions f(</a:t>
            </a:r>
            <a:r>
              <a:rPr lang="en-US" sz="3200" dirty="0" err="1" smtClean="0">
                <a:solidFill>
                  <a:srgbClr val="0000FF"/>
                </a:solidFill>
              </a:rPr>
              <a:t>x,t</a:t>
            </a:r>
            <a:r>
              <a:rPr lang="en-US" sz="3200" dirty="0" smtClean="0">
                <a:solidFill>
                  <a:srgbClr val="0000FF"/>
                </a:solidFill>
              </a:rPr>
              <a:t>) that solve this equation.  Try to make one of them “boring” and the other “interesting” in some way. </a:t>
            </a:r>
            <a:endParaRPr lang="en-US" sz="3200" dirty="0">
              <a:solidFill>
                <a:srgbClr val="0000FF"/>
              </a:solidFill>
            </a:endParaRPr>
          </a:p>
        </p:txBody>
      </p:sp>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102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8646"/>
            <a:ext cx="7223760" cy="2023109"/>
          </a:xfrm>
        </p:spPr>
        <p:txBody>
          <a:bodyPr>
            <a:normAutofit fontScale="85000" lnSpcReduction="20000"/>
          </a:bodyPr>
          <a:lstStyle/>
          <a:p>
            <a:pPr>
              <a:buNone/>
            </a:pPr>
            <a:r>
              <a:rPr lang="en-US" dirty="0" smtClean="0"/>
              <a:t>A wave is moving in the +z direction:</a:t>
            </a:r>
          </a:p>
          <a:p>
            <a:pPr>
              <a:buNone/>
            </a:pPr>
            <a:r>
              <a:rPr lang="en-US" dirty="0" smtClean="0"/>
              <a:t> f(x, y, z, t) = Re[A </a:t>
            </a:r>
            <a:r>
              <a:rPr lang="en-US" dirty="0" err="1" smtClean="0"/>
              <a:t>e</a:t>
            </a:r>
            <a:r>
              <a:rPr lang="en-US" baseline="30000" dirty="0" err="1" smtClean="0"/>
              <a:t>i</a:t>
            </a:r>
            <a:r>
              <a:rPr lang="en-US" baseline="30000" dirty="0" smtClean="0"/>
              <a:t>(</a:t>
            </a:r>
            <a:r>
              <a:rPr lang="en-US" baseline="30000" dirty="0" err="1" smtClean="0"/>
              <a:t>kz</a:t>
            </a:r>
            <a:r>
              <a:rPr lang="en-US" baseline="30000" dirty="0" smtClean="0"/>
              <a:t> – </a:t>
            </a:r>
            <a:r>
              <a:rPr lang="en-US" baseline="30000" dirty="0" err="1" smtClean="0"/>
              <a:t>ωt</a:t>
            </a:r>
            <a:r>
              <a:rPr lang="en-US" baseline="30000" dirty="0" smtClean="0"/>
              <a:t> + δ)</a:t>
            </a:r>
            <a:r>
              <a:rPr lang="en-US" dirty="0" smtClean="0"/>
              <a:t>] </a:t>
            </a:r>
          </a:p>
          <a:p>
            <a:pPr>
              <a:buNone/>
            </a:pPr>
            <a:r>
              <a:rPr lang="en-US" dirty="0" smtClean="0"/>
              <a:t>The value of f at the point (0,0,z</a:t>
            </a:r>
            <a:r>
              <a:rPr lang="en-US" baseline="-25000" dirty="0" smtClean="0"/>
              <a:t>0 </a:t>
            </a:r>
            <a:r>
              <a:rPr lang="en-US" dirty="0" smtClean="0"/>
              <a:t>, t) and the point at (x, y, z</a:t>
            </a:r>
            <a:r>
              <a:rPr lang="en-US" baseline="-25000" dirty="0" smtClean="0"/>
              <a:t>0</a:t>
            </a:r>
            <a:r>
              <a:rPr lang="en-US" dirty="0" smtClean="0"/>
              <a:t> , t) are related how?</a:t>
            </a:r>
          </a:p>
          <a:p>
            <a:pPr>
              <a:buNone/>
            </a:pPr>
            <a:r>
              <a:rPr lang="en-US" dirty="0" smtClean="0"/>
              <a:t>f</a:t>
            </a:r>
            <a:r>
              <a:rPr lang="en-US" baseline="-25000" dirty="0" smtClean="0"/>
              <a:t>1</a:t>
            </a:r>
            <a:r>
              <a:rPr lang="en-US" dirty="0" smtClean="0"/>
              <a:t> = f (0,0,z</a:t>
            </a:r>
            <a:r>
              <a:rPr lang="en-US" baseline="-25000" dirty="0" smtClean="0"/>
              <a:t>0 </a:t>
            </a:r>
            <a:r>
              <a:rPr lang="en-US" dirty="0" smtClean="0"/>
              <a:t>, t)  vs.  f</a:t>
            </a:r>
            <a:r>
              <a:rPr lang="en-US" baseline="-25000" dirty="0" smtClean="0"/>
              <a:t>2</a:t>
            </a:r>
            <a:r>
              <a:rPr lang="en-US" dirty="0" smtClean="0"/>
              <a:t>  = f(x, y, z</a:t>
            </a:r>
            <a:r>
              <a:rPr lang="en-US" baseline="-25000" dirty="0" smtClean="0"/>
              <a:t>0</a:t>
            </a:r>
            <a:r>
              <a:rPr lang="en-US" dirty="0" smtClean="0"/>
              <a:t> , t) </a:t>
            </a:r>
            <a:endParaRPr lang="en-US" dirty="0"/>
          </a:p>
        </p:txBody>
      </p:sp>
      <p:sp>
        <p:nvSpPr>
          <p:cNvPr id="5" name="Content Placeholder 2"/>
          <p:cNvSpPr txBox="1">
            <a:spLocks/>
          </p:cNvSpPr>
          <p:nvPr/>
        </p:nvSpPr>
        <p:spPr>
          <a:xfrm>
            <a:off x="457200" y="2863970"/>
            <a:ext cx="7555230" cy="1374328"/>
          </a:xfrm>
          <a:prstGeom prst="rect">
            <a:avLst/>
          </a:prstGeom>
        </p:spPr>
        <p:txBody>
          <a:bodyPr vert="horz" lIns="91440" tIns="45720" rIns="91440" bIns="45720" rtlCol="0">
            <a:normAutofit/>
          </a:bodyPr>
          <a:lstStyle/>
          <a:p>
            <a:pPr marL="457200" lvl="0" indent="-457200">
              <a:spcBef>
                <a:spcPct val="20000"/>
              </a:spcBef>
              <a:buFont typeface="Arial"/>
              <a:buAutoNum type="alphaUcParen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a:t>
            </a:r>
            <a:r>
              <a:rPr kumimoji="0" lang="en-US" sz="24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lang="en-US" sz="2400" dirty="0" smtClean="0"/>
              <a:t>= f</a:t>
            </a:r>
            <a:r>
              <a:rPr lang="en-US" sz="2400" baseline="-25000" dirty="0" smtClean="0"/>
              <a:t>2</a:t>
            </a:r>
            <a:r>
              <a:rPr lang="en-US" sz="2400" dirty="0" smtClean="0"/>
              <a:t>  always    </a:t>
            </a:r>
          </a:p>
          <a:p>
            <a:pPr marL="457200" lvl="0" indent="-457200">
              <a:spcBef>
                <a:spcPct val="20000"/>
              </a:spcBef>
            </a:pPr>
            <a:r>
              <a:rPr lang="en-US" sz="2400" smtClean="0"/>
              <a:t>B)   </a:t>
            </a:r>
            <a:r>
              <a:rPr lang="en-US" sz="2400" dirty="0" smtClean="0"/>
              <a:t>f</a:t>
            </a:r>
            <a:r>
              <a:rPr lang="en-US" sz="2400" baseline="-25000" dirty="0" smtClean="0"/>
              <a:t>1</a:t>
            </a:r>
            <a:r>
              <a:rPr lang="en-US" sz="2400" dirty="0" smtClean="0"/>
              <a:t> &gt; or &lt; or = f</a:t>
            </a:r>
            <a:r>
              <a:rPr lang="en-US" sz="2400" baseline="-25000" dirty="0" smtClean="0"/>
              <a:t>2</a:t>
            </a:r>
            <a:r>
              <a:rPr lang="en-US" sz="2400" dirty="0" smtClean="0"/>
              <a:t>  depending on the value of </a:t>
            </a:r>
            <a:r>
              <a:rPr lang="en-US" sz="2400" dirty="0" err="1" smtClean="0"/>
              <a:t>x,y</a:t>
            </a:r>
            <a:endParaRPr lang="en-US" sz="2400" dirty="0" smtClean="0"/>
          </a:p>
          <a:p>
            <a:pPr marL="457200" marR="0" lvl="0" indent="-457200" algn="l" defTabSz="457200" rtl="0" eaLnBrk="1" fontAlgn="auto" latinLnBrk="0" hangingPunct="1">
              <a:lnSpc>
                <a:spcPct val="100000"/>
              </a:lnSpc>
              <a:spcBef>
                <a:spcPct val="20000"/>
              </a:spcBef>
              <a:spcAft>
                <a:spcPts val="0"/>
              </a:spcAft>
              <a:buClrTx/>
              <a:buSzTx/>
              <a:tabLst/>
              <a:defRPr/>
            </a:pPr>
            <a:r>
              <a:rPr lang="en-US" sz="2400" dirty="0" smtClean="0"/>
              <a:t> </a:t>
            </a:r>
            <a:endParaRPr kumimoji="0" lang="en-US" sz="24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 name="Straight Arrow Connector 6"/>
          <p:cNvCxnSpPr/>
          <p:nvPr/>
        </p:nvCxnSpPr>
        <p:spPr>
          <a:xfrm>
            <a:off x="1177290" y="5417820"/>
            <a:ext cx="4926330" cy="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028700" y="5177790"/>
            <a:ext cx="1131570" cy="6858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771650" y="4469131"/>
            <a:ext cx="0" cy="116967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Flowchart: Data 11"/>
          <p:cNvSpPr/>
          <p:nvPr/>
        </p:nvSpPr>
        <p:spPr>
          <a:xfrm rot="5400000">
            <a:off x="2388870" y="4949191"/>
            <a:ext cx="1337310" cy="377190"/>
          </a:xfrm>
          <a:prstGeom prst="flowChartInputOutput">
            <a:avLst/>
          </a:prstGeom>
          <a:noFill/>
          <a:ln>
            <a:solidFill>
              <a:schemeClr val="tx1"/>
            </a:solidFill>
          </a:ln>
          <a:scene3d>
            <a:camera prst="orthographicFront">
              <a:rot lat="60000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103620" y="5186987"/>
            <a:ext cx="434340" cy="461665"/>
          </a:xfrm>
          <a:prstGeom prst="rect">
            <a:avLst/>
          </a:prstGeom>
          <a:noFill/>
        </p:spPr>
        <p:txBody>
          <a:bodyPr wrap="square" rtlCol="0">
            <a:spAutoFit/>
          </a:bodyPr>
          <a:lstStyle/>
          <a:p>
            <a:r>
              <a:rPr lang="en-US" sz="2400" dirty="0" smtClean="0"/>
              <a:t>z</a:t>
            </a:r>
            <a:endParaRPr lang="en-US" sz="2400" dirty="0"/>
          </a:p>
        </p:txBody>
      </p:sp>
      <p:sp>
        <p:nvSpPr>
          <p:cNvPr id="14" name="TextBox 13"/>
          <p:cNvSpPr txBox="1"/>
          <p:nvPr/>
        </p:nvSpPr>
        <p:spPr>
          <a:xfrm>
            <a:off x="1451610" y="4238298"/>
            <a:ext cx="434340" cy="461665"/>
          </a:xfrm>
          <a:prstGeom prst="rect">
            <a:avLst/>
          </a:prstGeom>
          <a:noFill/>
        </p:spPr>
        <p:txBody>
          <a:bodyPr wrap="square" rtlCol="0">
            <a:spAutoFit/>
          </a:bodyPr>
          <a:lstStyle/>
          <a:p>
            <a:r>
              <a:rPr lang="en-US" sz="2400" dirty="0" smtClean="0"/>
              <a:t>x</a:t>
            </a:r>
            <a:endParaRPr lang="en-US" sz="2400" dirty="0"/>
          </a:p>
        </p:txBody>
      </p:sp>
      <p:sp>
        <p:nvSpPr>
          <p:cNvPr id="15" name="TextBox 14"/>
          <p:cNvSpPr txBox="1"/>
          <p:nvPr/>
        </p:nvSpPr>
        <p:spPr>
          <a:xfrm>
            <a:off x="1120140" y="5587038"/>
            <a:ext cx="434340" cy="461665"/>
          </a:xfrm>
          <a:prstGeom prst="rect">
            <a:avLst/>
          </a:prstGeom>
          <a:noFill/>
        </p:spPr>
        <p:txBody>
          <a:bodyPr wrap="square" rtlCol="0">
            <a:spAutoFit/>
          </a:bodyPr>
          <a:lstStyle/>
          <a:p>
            <a:r>
              <a:rPr lang="en-US" sz="2400" dirty="0" smtClean="0"/>
              <a:t>y</a:t>
            </a:r>
            <a:endParaRPr lang="en-US" sz="2400" dirty="0"/>
          </a:p>
        </p:txBody>
      </p:sp>
      <p:sp>
        <p:nvSpPr>
          <p:cNvPr id="17" name="Oval 16"/>
          <p:cNvSpPr/>
          <p:nvPr/>
        </p:nvSpPr>
        <p:spPr>
          <a:xfrm>
            <a:off x="3013767" y="5363228"/>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922327" y="4801282"/>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486294" y="4916735"/>
            <a:ext cx="434340" cy="461665"/>
          </a:xfrm>
          <a:prstGeom prst="rect">
            <a:avLst/>
          </a:prstGeom>
          <a:noFill/>
        </p:spPr>
        <p:txBody>
          <a:bodyPr wrap="square" rtlCol="0">
            <a:spAutoFit/>
          </a:bodyPr>
          <a:lstStyle/>
          <a:p>
            <a:r>
              <a:rPr lang="en-US" sz="2400" dirty="0" smtClean="0"/>
              <a:t>f</a:t>
            </a:r>
            <a:r>
              <a:rPr lang="en-US" sz="2400" baseline="-25000" dirty="0" smtClean="0"/>
              <a:t>1</a:t>
            </a:r>
            <a:endParaRPr lang="en-US" sz="2400" dirty="0"/>
          </a:p>
        </p:txBody>
      </p:sp>
      <p:sp>
        <p:nvSpPr>
          <p:cNvPr id="19" name="TextBox 18"/>
          <p:cNvSpPr txBox="1"/>
          <p:nvPr/>
        </p:nvSpPr>
        <p:spPr>
          <a:xfrm>
            <a:off x="3486294" y="4238298"/>
            <a:ext cx="434340" cy="461665"/>
          </a:xfrm>
          <a:prstGeom prst="rect">
            <a:avLst/>
          </a:prstGeom>
          <a:noFill/>
        </p:spPr>
        <p:txBody>
          <a:bodyPr wrap="square" rtlCol="0">
            <a:spAutoFit/>
          </a:bodyPr>
          <a:lstStyle/>
          <a:p>
            <a:r>
              <a:rPr lang="en-US" sz="2400" dirty="0" smtClean="0"/>
              <a:t>f</a:t>
            </a:r>
            <a:r>
              <a:rPr lang="en-US" sz="2400" baseline="-25000" dirty="0" smtClean="0"/>
              <a:t>2</a:t>
            </a:r>
            <a:endParaRPr lang="en-US" sz="2400" dirty="0"/>
          </a:p>
        </p:txBody>
      </p:sp>
      <p:cxnSp>
        <p:nvCxnSpPr>
          <p:cNvPr id="21" name="Straight Arrow Connector 20"/>
          <p:cNvCxnSpPr/>
          <p:nvPr/>
        </p:nvCxnSpPr>
        <p:spPr>
          <a:xfrm rot="10800000" flipV="1">
            <a:off x="3109104" y="5147568"/>
            <a:ext cx="377190" cy="2156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9" idx="1"/>
          </p:cNvCxnSpPr>
          <p:nvPr/>
        </p:nvCxnSpPr>
        <p:spPr>
          <a:xfrm rot="10800000" flipV="1">
            <a:off x="3057526" y="4469131"/>
            <a:ext cx="428769" cy="3386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136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 name="Group 21"/>
          <p:cNvGrpSpPr/>
          <p:nvPr/>
        </p:nvGrpSpPr>
        <p:grpSpPr>
          <a:xfrm>
            <a:off x="981075" y="1863725"/>
            <a:ext cx="771525" cy="1104901"/>
            <a:chOff x="1993900" y="1495425"/>
            <a:chExt cx="771525" cy="1104901"/>
          </a:xfrm>
        </p:grpSpPr>
        <p:cxnSp>
          <p:nvCxnSpPr>
            <p:cNvPr id="3" name="Straight Arrow Connector 2"/>
            <p:cNvCxnSpPr/>
            <p:nvPr/>
          </p:nvCxnSpPr>
          <p:spPr>
            <a:xfrm>
              <a:off x="1993900" y="14954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993900" y="177165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993900" y="204787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993900" y="232410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993900" y="26003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rot="10800000">
            <a:off x="4479925" y="1863725"/>
            <a:ext cx="771525" cy="1104901"/>
            <a:chOff x="1993900" y="1495425"/>
            <a:chExt cx="771525" cy="1104901"/>
          </a:xfrm>
        </p:grpSpPr>
        <p:cxnSp>
          <p:nvCxnSpPr>
            <p:cNvPr id="24" name="Straight Arrow Connector 23"/>
            <p:cNvCxnSpPr/>
            <p:nvPr/>
          </p:nvCxnSpPr>
          <p:spPr>
            <a:xfrm>
              <a:off x="1993900" y="14954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993900" y="177165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993900" y="204787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993900" y="232410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993900" y="26003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1993900" y="1863725"/>
            <a:ext cx="460375" cy="1104901"/>
            <a:chOff x="1993900" y="1495425"/>
            <a:chExt cx="771525" cy="1104901"/>
          </a:xfrm>
        </p:grpSpPr>
        <p:cxnSp>
          <p:nvCxnSpPr>
            <p:cNvPr id="30" name="Straight Arrow Connector 29"/>
            <p:cNvCxnSpPr/>
            <p:nvPr/>
          </p:nvCxnSpPr>
          <p:spPr>
            <a:xfrm>
              <a:off x="1993900" y="14954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993900" y="177165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1993900" y="204787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993900" y="232410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1993900" y="26003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3006725" y="1863725"/>
            <a:ext cx="123825" cy="1165226"/>
            <a:chOff x="1993900" y="1495425"/>
            <a:chExt cx="771525" cy="1104901"/>
          </a:xfrm>
        </p:grpSpPr>
        <p:cxnSp>
          <p:nvCxnSpPr>
            <p:cNvPr id="42" name="Straight Arrow Connector 41"/>
            <p:cNvCxnSpPr/>
            <p:nvPr/>
          </p:nvCxnSpPr>
          <p:spPr>
            <a:xfrm>
              <a:off x="1993900" y="14954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993900" y="177165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1993900" y="204787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993900" y="232410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993900" y="26003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rot="10800000">
            <a:off x="3651250" y="1863725"/>
            <a:ext cx="460375" cy="1104901"/>
            <a:chOff x="1993900" y="1495425"/>
            <a:chExt cx="771525" cy="1104901"/>
          </a:xfrm>
        </p:grpSpPr>
        <p:cxnSp>
          <p:nvCxnSpPr>
            <p:cNvPr id="48" name="Straight Arrow Connector 47"/>
            <p:cNvCxnSpPr/>
            <p:nvPr/>
          </p:nvCxnSpPr>
          <p:spPr>
            <a:xfrm>
              <a:off x="1993900" y="14954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1993900" y="177165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1993900" y="204787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1993900" y="232410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993900" y="26003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rot="10800000">
            <a:off x="5676900" y="1863725"/>
            <a:ext cx="460375" cy="1104901"/>
            <a:chOff x="1993900" y="1495425"/>
            <a:chExt cx="771525" cy="1104901"/>
          </a:xfrm>
        </p:grpSpPr>
        <p:cxnSp>
          <p:nvCxnSpPr>
            <p:cNvPr id="54" name="Straight Arrow Connector 53"/>
            <p:cNvCxnSpPr/>
            <p:nvPr/>
          </p:nvCxnSpPr>
          <p:spPr>
            <a:xfrm>
              <a:off x="1993900" y="14954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1993900" y="177165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1993900" y="204787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1993900" y="232410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1993900" y="26003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rot="10800000">
            <a:off x="6689725" y="1863725"/>
            <a:ext cx="123825" cy="1165226"/>
            <a:chOff x="1993900" y="1495425"/>
            <a:chExt cx="771525" cy="1104901"/>
          </a:xfrm>
        </p:grpSpPr>
        <p:cxnSp>
          <p:nvCxnSpPr>
            <p:cNvPr id="60" name="Straight Arrow Connector 59"/>
            <p:cNvCxnSpPr/>
            <p:nvPr/>
          </p:nvCxnSpPr>
          <p:spPr>
            <a:xfrm>
              <a:off x="1993900" y="14954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1993900" y="177165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993900" y="204787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1993900" y="232410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993900" y="26003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7334250" y="1863725"/>
            <a:ext cx="460375" cy="1104901"/>
            <a:chOff x="1993900" y="1495425"/>
            <a:chExt cx="771525" cy="1104901"/>
          </a:xfrm>
        </p:grpSpPr>
        <p:cxnSp>
          <p:nvCxnSpPr>
            <p:cNvPr id="66" name="Straight Arrow Connector 65"/>
            <p:cNvCxnSpPr/>
            <p:nvPr/>
          </p:nvCxnSpPr>
          <p:spPr>
            <a:xfrm>
              <a:off x="1993900" y="14954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1993900" y="177165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1993900" y="204787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1993900" y="2324100"/>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1993900" y="2600325"/>
              <a:ext cx="7715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71" name="TextBox 70"/>
          <p:cNvSpPr txBox="1"/>
          <p:nvPr/>
        </p:nvSpPr>
        <p:spPr>
          <a:xfrm>
            <a:off x="612775" y="942975"/>
            <a:ext cx="7642225" cy="523220"/>
          </a:xfrm>
          <a:prstGeom prst="rect">
            <a:avLst/>
          </a:prstGeom>
          <a:noFill/>
        </p:spPr>
        <p:txBody>
          <a:bodyPr wrap="square" rtlCol="0">
            <a:spAutoFit/>
          </a:bodyPr>
          <a:lstStyle/>
          <a:p>
            <a:r>
              <a:rPr lang="en-US" sz="2800" dirty="0" smtClean="0"/>
              <a:t>Here is a snapshot in time of a longitudinal wave:</a:t>
            </a:r>
            <a:endParaRPr lang="en-US" sz="2800" dirty="0"/>
          </a:p>
        </p:txBody>
      </p:sp>
      <p:sp>
        <p:nvSpPr>
          <p:cNvPr id="72" name="TextBox 71"/>
          <p:cNvSpPr txBox="1"/>
          <p:nvPr/>
        </p:nvSpPr>
        <p:spPr>
          <a:xfrm>
            <a:off x="704850" y="3521075"/>
            <a:ext cx="7642225" cy="1815882"/>
          </a:xfrm>
          <a:prstGeom prst="rect">
            <a:avLst/>
          </a:prstGeom>
          <a:noFill/>
        </p:spPr>
        <p:txBody>
          <a:bodyPr wrap="square" rtlCol="0">
            <a:spAutoFit/>
          </a:bodyPr>
          <a:lstStyle/>
          <a:p>
            <a:r>
              <a:rPr lang="en-US" sz="2800" dirty="0" smtClean="0"/>
              <a:t>The divergence of this field is:</a:t>
            </a:r>
          </a:p>
          <a:p>
            <a:pPr marL="514350" indent="-514350">
              <a:buAutoNum type="alphaUcParenR"/>
            </a:pPr>
            <a:r>
              <a:rPr lang="en-US" sz="2800" dirty="0" smtClean="0"/>
              <a:t>Zero</a:t>
            </a:r>
          </a:p>
          <a:p>
            <a:pPr marL="514350" indent="-514350">
              <a:buAutoNum type="alphaUcParenR"/>
            </a:pPr>
            <a:r>
              <a:rPr lang="en-US" sz="2800" dirty="0" smtClean="0"/>
              <a:t>Non-zero</a:t>
            </a:r>
          </a:p>
          <a:p>
            <a:pPr marL="514350" indent="-514350">
              <a:buAutoNum type="alphaUcParenR"/>
            </a:pPr>
            <a:r>
              <a:rPr lang="en-US" sz="2800" dirty="0" smtClean="0"/>
              <a:t>Impossible to tell without further information</a:t>
            </a:r>
            <a:endParaRPr lang="en-US" sz="2800" dirty="0"/>
          </a:p>
        </p:txBody>
      </p:sp>
      <p:sp>
        <p:nvSpPr>
          <p:cNvPr id="7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97854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7013" y="381000"/>
            <a:ext cx="8535987" cy="954088"/>
          </a:xfrm>
          <a:prstGeom prst="rect">
            <a:avLst/>
          </a:prstGeom>
          <a:noFill/>
          <a:ln w="9525">
            <a:noFill/>
            <a:miter lim="800000"/>
            <a:headEnd/>
            <a:tailEnd/>
          </a:ln>
        </p:spPr>
        <p:txBody>
          <a:bodyPr>
            <a:prstTxWarp prst="textNoShape">
              <a:avLst/>
            </a:prstTxWarp>
            <a:spAutoFit/>
          </a:bodyPr>
          <a:lstStyle/>
          <a:p>
            <a:pPr eaLnBrk="1" hangingPunct="1"/>
            <a:r>
              <a:rPr lang="en-US" sz="2800" dirty="0"/>
              <a:t>The electric fields of two E/M waves in vacuum are </a:t>
            </a:r>
            <a:r>
              <a:rPr lang="en-US" sz="2800" dirty="0" smtClean="0"/>
              <a:t>both described </a:t>
            </a:r>
            <a:r>
              <a:rPr lang="en-US" sz="2800" dirty="0"/>
              <a:t>by:</a:t>
            </a:r>
          </a:p>
        </p:txBody>
      </p:sp>
      <p:sp>
        <p:nvSpPr>
          <p:cNvPr id="24579" name="TextBox 3"/>
          <p:cNvSpPr txBox="1">
            <a:spLocks noChangeArrowheads="1"/>
          </p:cNvSpPr>
          <p:nvPr/>
        </p:nvSpPr>
        <p:spPr bwMode="auto">
          <a:xfrm>
            <a:off x="228600" y="2481263"/>
            <a:ext cx="8534400" cy="3081337"/>
          </a:xfrm>
          <a:prstGeom prst="rect">
            <a:avLst/>
          </a:prstGeom>
          <a:noFill/>
          <a:ln w="9525">
            <a:noFill/>
            <a:miter lim="800000"/>
            <a:headEnd/>
            <a:tailEnd/>
          </a:ln>
        </p:spPr>
        <p:txBody>
          <a:bodyPr>
            <a:prstTxWarp prst="textNoShape">
              <a:avLst/>
            </a:prstTxWarp>
            <a:spAutoFit/>
          </a:bodyPr>
          <a:lstStyle/>
          <a:p>
            <a:pPr eaLnBrk="1" hangingPunct="1"/>
            <a:r>
              <a:rPr lang="en-US" sz="2800" dirty="0"/>
              <a:t>The "wave number" k of wave 1 is larger than that of wave 2, k</a:t>
            </a:r>
            <a:r>
              <a:rPr lang="en-US" sz="2800" baseline="-25000" dirty="0"/>
              <a:t>1</a:t>
            </a:r>
            <a:r>
              <a:rPr lang="en-US" sz="2800" dirty="0"/>
              <a:t> &gt; k</a:t>
            </a:r>
            <a:r>
              <a:rPr lang="en-US" sz="2800" baseline="-25000" dirty="0"/>
              <a:t>2</a:t>
            </a:r>
            <a:r>
              <a:rPr lang="en-US" sz="2800" dirty="0"/>
              <a:t>.</a:t>
            </a:r>
          </a:p>
          <a:p>
            <a:pPr eaLnBrk="1" hangingPunct="1"/>
            <a:r>
              <a:rPr lang="en-US" sz="2800" dirty="0"/>
              <a:t> </a:t>
            </a:r>
          </a:p>
          <a:p>
            <a:pPr eaLnBrk="1" hangingPunct="1"/>
            <a:r>
              <a:rPr lang="en-US" sz="2800" dirty="0"/>
              <a:t>Which wave has the larger frequency f?</a:t>
            </a:r>
          </a:p>
          <a:p>
            <a:pPr eaLnBrk="1" hangingPunct="1"/>
            <a:r>
              <a:rPr lang="en-US" sz="2800" dirty="0"/>
              <a:t> </a:t>
            </a:r>
          </a:p>
          <a:p>
            <a:pPr eaLnBrk="1" hangingPunct="1"/>
            <a:r>
              <a:rPr lang="en-US" sz="2800" dirty="0"/>
              <a:t>A) Wave 1        B) Wave 2	</a:t>
            </a:r>
            <a:r>
              <a:rPr lang="en-US" sz="2800" dirty="0" smtClean="0"/>
              <a:t>       C</a:t>
            </a:r>
            <a:r>
              <a:rPr lang="en-US" sz="2800" dirty="0"/>
              <a:t>) impossible to tell</a:t>
            </a:r>
          </a:p>
          <a:p>
            <a:pPr eaLnBrk="1" hangingPunct="1"/>
            <a:endParaRPr lang="en-US" sz="2800" dirty="0"/>
          </a:p>
        </p:txBody>
      </p:sp>
      <p:graphicFrame>
        <p:nvGraphicFramePr>
          <p:cNvPr id="24580" name="Object 1"/>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855596"/>
              </p:ext>
            </p:extLst>
          </p:nvPr>
        </p:nvGraphicFramePr>
        <p:xfrm>
          <a:off x="2662238" y="1363663"/>
          <a:ext cx="3952875" cy="749300"/>
        </p:xfrm>
        <a:graphic>
          <a:graphicData uri="http://schemas.openxmlformats.org/presentationml/2006/ole">
            <p:oleObj spid="_x0000_s4134" name="Equation" r:id="rId4" imgW="1270000" imgH="241300" progId="Equation.3">
              <p:embed/>
            </p:oleObj>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095200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660400" y="644525"/>
            <a:ext cx="7804150" cy="519113"/>
          </a:xfrm>
          <a:prstGeom prst="rect">
            <a:avLst/>
          </a:prstGeom>
          <a:noFill/>
          <a:ln w="9525">
            <a:noFill/>
            <a:miter lim="800000"/>
            <a:headEnd/>
            <a:tailEnd/>
          </a:ln>
        </p:spPr>
        <p:txBody>
          <a:bodyPr wrap="none">
            <a:prstTxWarp prst="textNoShape">
              <a:avLst/>
            </a:prstTxWarp>
            <a:spAutoFit/>
          </a:bodyPr>
          <a:lstStyle/>
          <a:p>
            <a:pPr algn="ctr" eaLnBrk="1" hangingPunct="1"/>
            <a:r>
              <a:rPr lang="en-US" sz="2800"/>
              <a:t>The electric field of an E/M wave is described by</a:t>
            </a:r>
          </a:p>
        </p:txBody>
      </p:sp>
      <p:sp>
        <p:nvSpPr>
          <p:cNvPr id="26627" name="TextBox 3"/>
          <p:cNvSpPr txBox="1">
            <a:spLocks noChangeArrowheads="1"/>
          </p:cNvSpPr>
          <p:nvPr/>
        </p:nvSpPr>
        <p:spPr bwMode="auto">
          <a:xfrm>
            <a:off x="1673225" y="2679700"/>
            <a:ext cx="6022975" cy="2654300"/>
          </a:xfrm>
          <a:prstGeom prst="rect">
            <a:avLst/>
          </a:prstGeom>
          <a:noFill/>
          <a:ln w="9525">
            <a:noFill/>
            <a:miter lim="800000"/>
            <a:headEnd/>
            <a:tailEnd/>
          </a:ln>
        </p:spPr>
        <p:txBody>
          <a:bodyPr>
            <a:prstTxWarp prst="textNoShape">
              <a:avLst/>
            </a:prstTxWarp>
            <a:spAutoFit/>
          </a:bodyPr>
          <a:lstStyle/>
          <a:p>
            <a:pPr algn="ctr" eaLnBrk="1" hangingPunct="1"/>
            <a:r>
              <a:rPr lang="en-US" sz="2800" b="1" dirty="0"/>
              <a:t>k = 0.1 m</a:t>
            </a:r>
            <a:r>
              <a:rPr lang="en-US" sz="2800" b="1" baseline="30000" dirty="0"/>
              <a:t>-1</a:t>
            </a:r>
            <a:r>
              <a:rPr lang="en-US" sz="2800" b="1" dirty="0"/>
              <a:t>, at x=1m and t=0, what is the direction of the B-field?</a:t>
            </a:r>
          </a:p>
          <a:p>
            <a:pPr algn="ctr" eaLnBrk="1" hangingPunct="1"/>
            <a:endParaRPr lang="en-US" sz="2800" b="1" dirty="0"/>
          </a:p>
          <a:p>
            <a:pPr algn="ctr" eaLnBrk="1" hangingPunct="1"/>
            <a:r>
              <a:rPr lang="en-US" sz="2800" b="1" dirty="0"/>
              <a:t>A) +x     B) +y   C) –x  D) +z  E) -z</a:t>
            </a:r>
            <a:br>
              <a:rPr lang="en-US" sz="2800" b="1" dirty="0"/>
            </a:br>
            <a:endParaRPr lang="en-US" sz="2800" b="1" dirty="0"/>
          </a:p>
          <a:p>
            <a:pPr algn="ctr" eaLnBrk="1" hangingPunct="1"/>
            <a:endParaRPr lang="en-US" sz="2800" b="1" dirty="0"/>
          </a:p>
        </p:txBody>
      </p:sp>
      <p:graphicFrame>
        <p:nvGraphicFramePr>
          <p:cNvPr id="26628" name="Object 1"/>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1168186"/>
              </p:ext>
            </p:extLst>
          </p:nvPr>
        </p:nvGraphicFramePr>
        <p:xfrm>
          <a:off x="2662238" y="1439863"/>
          <a:ext cx="3952875" cy="749300"/>
        </p:xfrm>
        <a:graphic>
          <a:graphicData uri="http://schemas.openxmlformats.org/presentationml/2006/ole">
            <p:oleObj spid="_x0000_s7206" name="Equation" r:id="rId4" imgW="1270000" imgH="241300" progId="Equation.3">
              <p:embed/>
            </p:oleObj>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80939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3799"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4602795"/>
              </p:ext>
            </p:extLst>
          </p:nvPr>
        </p:nvGraphicFramePr>
        <p:xfrm>
          <a:off x="492125" y="609600"/>
          <a:ext cx="4841875" cy="728961"/>
        </p:xfrm>
        <a:graphic>
          <a:graphicData uri="http://schemas.openxmlformats.org/presentationml/2006/ole">
            <p:oleObj spid="_x0000_s9289" name="Equation" r:id="rId4" imgW="2082800" imgH="304800" progId="Equation.3">
              <p:embed/>
            </p:oleObj>
          </a:graphicData>
        </a:graphic>
      </p:graphicFrame>
      <p:sp>
        <p:nvSpPr>
          <p:cNvPr id="16" name="Rectangle 2"/>
          <p:cNvSpPr txBox="1">
            <a:spLocks noChangeArrowheads="1"/>
          </p:cNvSpPr>
          <p:nvPr/>
        </p:nvSpPr>
        <p:spPr bwMode="auto">
          <a:xfrm>
            <a:off x="263525" y="38100"/>
            <a:ext cx="8458200" cy="685800"/>
          </a:xfrm>
          <a:prstGeom prst="rect">
            <a:avLst/>
          </a:prstGeom>
          <a:noFill/>
          <a:ln w="9525">
            <a:noFill/>
            <a:miter lim="800000"/>
            <a:headEnd/>
            <a:tailEnd/>
          </a:ln>
        </p:spPr>
        <p:txBody>
          <a:bodyPr anchor="ctr">
            <a:prstTxWarp prst="textNoShape">
              <a:avLst/>
            </a:prstTxWarp>
          </a:bodyPr>
          <a:lstStyle/>
          <a:p>
            <a:pPr>
              <a:defRPr/>
            </a:pPr>
            <a:r>
              <a:rPr lang="en-US" sz="2400" dirty="0" smtClean="0">
                <a:solidFill>
                  <a:srgbClr val="0000FF"/>
                </a:solidFill>
                <a:latin typeface="+mj-lt"/>
                <a:ea typeface="+mj-ea"/>
                <a:cs typeface="+mj-cs"/>
              </a:rPr>
              <a:t>You have this solution to Maxwell’s equations in vacuum:</a:t>
            </a:r>
            <a:endParaRPr lang="en-US" sz="2400" dirty="0">
              <a:solidFill>
                <a:srgbClr val="0000FF"/>
              </a:solidFill>
              <a:latin typeface="+mj-lt"/>
              <a:ea typeface="+mj-ea"/>
              <a:cs typeface="+mj-cs"/>
            </a:endParaRPr>
          </a:p>
        </p:txBody>
      </p:sp>
      <p:sp>
        <p:nvSpPr>
          <p:cNvPr id="17" name="Rectangle 2"/>
          <p:cNvSpPr txBox="1">
            <a:spLocks noChangeArrowheads="1"/>
          </p:cNvSpPr>
          <p:nvPr/>
        </p:nvSpPr>
        <p:spPr bwMode="auto">
          <a:xfrm>
            <a:off x="254000" y="1552576"/>
            <a:ext cx="8458200" cy="685800"/>
          </a:xfrm>
          <a:prstGeom prst="rect">
            <a:avLst/>
          </a:prstGeom>
          <a:noFill/>
          <a:ln w="9525">
            <a:noFill/>
            <a:miter lim="800000"/>
            <a:headEnd/>
            <a:tailEnd/>
          </a:ln>
        </p:spPr>
        <p:txBody>
          <a:bodyPr anchor="ctr">
            <a:prstTxWarp prst="textNoShape">
              <a:avLst/>
            </a:prstTxWarp>
          </a:bodyPr>
          <a:lstStyle/>
          <a:p>
            <a:r>
              <a:rPr lang="en-US" sz="2400" dirty="0" smtClean="0"/>
              <a:t>If this wave travels </a:t>
            </a:r>
            <a:r>
              <a:rPr lang="en-US" sz="2400" dirty="0"/>
              <a:t>in the y </a:t>
            </a:r>
            <a:r>
              <a:rPr lang="en-US" sz="2400" dirty="0" smtClean="0"/>
              <a:t>direction, is polarized in the x direction, and has a complex phase of 0, </a:t>
            </a:r>
            <a:r>
              <a:rPr lang="en-US" sz="2400" dirty="0" smtClean="0">
                <a:solidFill>
                  <a:srgbClr val="0000FF"/>
                </a:solidFill>
              </a:rPr>
              <a:t>  </a:t>
            </a:r>
          </a:p>
          <a:p>
            <a:r>
              <a:rPr lang="en-US" sz="2400" dirty="0" smtClean="0">
                <a:solidFill>
                  <a:srgbClr val="0000FF"/>
                </a:solidFill>
              </a:rPr>
              <a:t>what is the x component of the physical wave?  </a:t>
            </a:r>
            <a:endParaRPr lang="en-US" sz="2400" dirty="0">
              <a:solidFill>
                <a:srgbClr val="0000FF"/>
              </a:solidFill>
              <a:latin typeface="Calibri" charset="0"/>
            </a:endParaRPr>
          </a:p>
        </p:txBody>
      </p:sp>
      <p:graphicFrame>
        <p:nvGraphicFramePr>
          <p:cNvPr id="1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6052721"/>
              </p:ext>
            </p:extLst>
          </p:nvPr>
        </p:nvGraphicFramePr>
        <p:xfrm>
          <a:off x="279400" y="2616200"/>
          <a:ext cx="7351713" cy="1433513"/>
        </p:xfrm>
        <a:graphic>
          <a:graphicData uri="http://schemas.openxmlformats.org/presentationml/2006/ole">
            <p:oleObj spid="_x0000_s9290" name="Equation" r:id="rId5" imgW="3784600" imgH="749300" progId="Equation.3">
              <p:embed/>
            </p:oleObj>
          </a:graphicData>
        </a:graphic>
      </p:graphicFrame>
      <p:sp>
        <p:nvSpPr>
          <p:cNvPr id="3" name="TextBox 2"/>
          <p:cNvSpPr txBox="1"/>
          <p:nvPr/>
        </p:nvSpPr>
        <p:spPr>
          <a:xfrm>
            <a:off x="263525" y="4469368"/>
            <a:ext cx="6703202" cy="646331"/>
          </a:xfrm>
          <a:prstGeom prst="rect">
            <a:avLst/>
          </a:prstGeom>
          <a:noFill/>
        </p:spPr>
        <p:txBody>
          <a:bodyPr wrap="none" rtlCol="0">
            <a:spAutoFit/>
          </a:bodyPr>
          <a:lstStyle/>
          <a:p>
            <a:r>
              <a:rPr lang="en-US" dirty="0" smtClean="0"/>
              <a:t>To think about:  What is the y component? </a:t>
            </a:r>
          </a:p>
          <a:p>
            <a:r>
              <a:rPr lang="en-US" dirty="0" smtClean="0"/>
              <a:t>What  would change if the complex phase of E</a:t>
            </a:r>
            <a:r>
              <a:rPr lang="en-US" baseline="-25000" dirty="0" smtClean="0"/>
              <a:t>0</a:t>
            </a:r>
            <a:r>
              <a:rPr lang="en-US" dirty="0" smtClean="0"/>
              <a:t> was 90</a:t>
            </a:r>
            <a:r>
              <a:rPr lang="en-US" baseline="30000" dirty="0" smtClean="0"/>
              <a:t>0</a:t>
            </a:r>
            <a:r>
              <a:rPr lang="en-US" dirty="0" smtClean="0"/>
              <a:t>?  -90</a:t>
            </a:r>
            <a:r>
              <a:rPr lang="en-US" baseline="30000" dirty="0"/>
              <a:t>0</a:t>
            </a:r>
            <a:r>
              <a:rPr lang="en-US" dirty="0" smtClean="0"/>
              <a:t>? </a:t>
            </a:r>
            <a:endParaRPr lang="en-US" dirty="0"/>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6674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293813" y="3094038"/>
            <a:ext cx="5692775" cy="2138362"/>
            <a:chOff x="1293813" y="3729038"/>
            <a:chExt cx="5692775" cy="2138362"/>
          </a:xfrm>
        </p:grpSpPr>
        <p:graphicFrame>
          <p:nvGraphicFramePr>
            <p:cNvPr id="5122"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3450936"/>
                </p:ext>
              </p:extLst>
            </p:nvPr>
          </p:nvGraphicFramePr>
          <p:xfrm>
            <a:off x="1293813" y="3733800"/>
            <a:ext cx="2290762" cy="684213"/>
          </p:xfrm>
          <a:graphic>
            <a:graphicData uri="http://schemas.openxmlformats.org/presentationml/2006/ole">
              <p:oleObj spid="_x0000_s10457" name="Equation" r:id="rId4" imgW="850900" imgH="241300" progId="Equation.3">
                <p:embed/>
              </p:oleObj>
            </a:graphicData>
          </a:graphic>
        </p:graphicFrame>
        <p:graphicFrame>
          <p:nvGraphicFramePr>
            <p:cNvPr id="5123"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8584766"/>
                </p:ext>
              </p:extLst>
            </p:nvPr>
          </p:nvGraphicFramePr>
          <p:xfrm>
            <a:off x="4527550" y="4435475"/>
            <a:ext cx="2373313" cy="757238"/>
          </p:xfrm>
          <a:graphic>
            <a:graphicData uri="http://schemas.openxmlformats.org/presentationml/2006/ole">
              <p:oleObj spid="_x0000_s10458" name="Equation" r:id="rId5" imgW="914400" imgH="292100" progId="Equation.3">
                <p:embed/>
              </p:oleObj>
            </a:graphicData>
          </a:graphic>
        </p:graphicFrame>
        <p:graphicFrame>
          <p:nvGraphicFramePr>
            <p:cNvPr id="5124"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9689252"/>
                </p:ext>
              </p:extLst>
            </p:nvPr>
          </p:nvGraphicFramePr>
          <p:xfrm>
            <a:off x="4492625" y="3729038"/>
            <a:ext cx="2493963" cy="682625"/>
          </p:xfrm>
          <a:graphic>
            <a:graphicData uri="http://schemas.openxmlformats.org/presentationml/2006/ole">
              <p:oleObj spid="_x0000_s10459" name="Equation" r:id="rId6" imgW="927100" imgH="241300" progId="Equation.3">
                <p:embed/>
              </p:oleObj>
            </a:graphicData>
          </a:graphic>
        </p:graphicFrame>
        <p:graphicFrame>
          <p:nvGraphicFramePr>
            <p:cNvPr id="5125"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5643478"/>
                </p:ext>
              </p:extLst>
            </p:nvPr>
          </p:nvGraphicFramePr>
          <p:xfrm>
            <a:off x="1316038" y="4495800"/>
            <a:ext cx="2184400" cy="752475"/>
          </p:xfrm>
          <a:graphic>
            <a:graphicData uri="http://schemas.openxmlformats.org/presentationml/2006/ole">
              <p:oleObj spid="_x0000_s10460" name="Equation" r:id="rId7" imgW="812800" imgH="279400" progId="Equation.3">
                <p:embed/>
              </p:oleObj>
            </a:graphicData>
          </a:graphic>
        </p:graphicFrame>
        <p:sp>
          <p:nvSpPr>
            <p:cNvPr id="18" name="TextBox 17"/>
            <p:cNvSpPr txBox="1">
              <a:spLocks noChangeArrowheads="1"/>
            </p:cNvSpPr>
            <p:nvPr/>
          </p:nvSpPr>
          <p:spPr bwMode="auto">
            <a:xfrm>
              <a:off x="1295400" y="5283200"/>
              <a:ext cx="3429000" cy="584200"/>
            </a:xfrm>
            <a:prstGeom prst="rect">
              <a:avLst/>
            </a:prstGeom>
            <a:noFill/>
            <a:ln w="9525">
              <a:noFill/>
              <a:miter lim="800000"/>
              <a:headEnd/>
              <a:tailEnd/>
            </a:ln>
          </p:spPr>
          <p:txBody>
            <a:bodyPr>
              <a:prstTxWarp prst="textNoShape">
                <a:avLst/>
              </a:prstTxWarp>
              <a:spAutoFit/>
            </a:bodyPr>
            <a:lstStyle/>
            <a:p>
              <a:pPr eaLnBrk="1" hangingPunct="1"/>
              <a:r>
                <a:rPr lang="en-US" sz="3200" dirty="0">
                  <a:latin typeface="Times New Roman" charset="0"/>
                  <a:ea typeface="Times New Roman" charset="0"/>
                  <a:cs typeface="Times New Roman" charset="0"/>
                </a:rPr>
                <a:t>E)  None of these.</a:t>
              </a:r>
            </a:p>
          </p:txBody>
        </p:sp>
      </p:grpSp>
      <p:sp>
        <p:nvSpPr>
          <p:cNvPr id="3" name="TextBox 2"/>
          <p:cNvSpPr txBox="1"/>
          <p:nvPr/>
        </p:nvSpPr>
        <p:spPr>
          <a:xfrm>
            <a:off x="115394" y="5523468"/>
            <a:ext cx="3469181" cy="369332"/>
          </a:xfrm>
          <a:prstGeom prst="rect">
            <a:avLst/>
          </a:prstGeom>
          <a:noFill/>
        </p:spPr>
        <p:txBody>
          <a:bodyPr wrap="none" rtlCol="0">
            <a:spAutoFit/>
          </a:bodyPr>
          <a:lstStyle/>
          <a:p>
            <a:r>
              <a:rPr lang="en-US" dirty="0" smtClean="0"/>
              <a:t>What does this mean, in words?</a:t>
            </a:r>
            <a:endParaRPr lang="en-US" dirty="0"/>
          </a:p>
        </p:txBody>
      </p:sp>
      <p:sp>
        <p:nvSpPr>
          <p:cNvPr id="15" name="Rectangle 2"/>
          <p:cNvSpPr txBox="1">
            <a:spLocks noChangeArrowheads="1"/>
          </p:cNvSpPr>
          <p:nvPr/>
        </p:nvSpPr>
        <p:spPr bwMode="auto">
          <a:xfrm>
            <a:off x="381000" y="15240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2400">
                <a:solidFill>
                  <a:schemeClr val="tx2"/>
                </a:solidFill>
                <a:latin typeface="+mj-lt"/>
                <a:ea typeface="+mj-ea"/>
                <a:cs typeface="ヒラギノ角ゴ Pro W3" pitchFamily="-106" charset="-128"/>
              </a:defRPr>
            </a:lvl1pPr>
            <a:lvl2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2pPr>
            <a:lvl3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3pPr>
            <a:lvl4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4pPr>
            <a:lvl5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5pPr>
            <a:lvl6pPr marL="457200" algn="ctr" rtl="0" fontAlgn="base">
              <a:spcBef>
                <a:spcPct val="0"/>
              </a:spcBef>
              <a:spcAft>
                <a:spcPct val="0"/>
              </a:spcAft>
              <a:defRPr sz="2400">
                <a:solidFill>
                  <a:schemeClr val="tx2"/>
                </a:solidFill>
                <a:latin typeface="Arial" charset="0"/>
                <a:ea typeface="ヒラギノ角ゴ Pro W3" pitchFamily="16" charset="-128"/>
              </a:defRPr>
            </a:lvl6pPr>
            <a:lvl7pPr marL="914400" algn="ctr" rtl="0" fontAlgn="base">
              <a:spcBef>
                <a:spcPct val="0"/>
              </a:spcBef>
              <a:spcAft>
                <a:spcPct val="0"/>
              </a:spcAft>
              <a:defRPr sz="2400">
                <a:solidFill>
                  <a:schemeClr val="tx2"/>
                </a:solidFill>
                <a:latin typeface="Arial" charset="0"/>
                <a:ea typeface="ヒラギノ角ゴ Pro W3" pitchFamily="16" charset="-128"/>
              </a:defRPr>
            </a:lvl7pPr>
            <a:lvl8pPr marL="1371600" algn="ctr" rtl="0" fontAlgn="base">
              <a:spcBef>
                <a:spcPct val="0"/>
              </a:spcBef>
              <a:spcAft>
                <a:spcPct val="0"/>
              </a:spcAft>
              <a:defRPr sz="2400">
                <a:solidFill>
                  <a:schemeClr val="tx2"/>
                </a:solidFill>
                <a:latin typeface="Arial" charset="0"/>
                <a:ea typeface="ヒラギノ角ゴ Pro W3" pitchFamily="16" charset="-128"/>
              </a:defRPr>
            </a:lvl8pPr>
            <a:lvl9pPr marL="1828800" algn="ctr" rtl="0" fontAlgn="base">
              <a:spcBef>
                <a:spcPct val="0"/>
              </a:spcBef>
              <a:spcAft>
                <a:spcPct val="0"/>
              </a:spcAft>
              <a:defRPr sz="2400">
                <a:solidFill>
                  <a:schemeClr val="tx2"/>
                </a:solidFill>
                <a:latin typeface="Arial" charset="0"/>
                <a:ea typeface="ヒラギノ角ゴ Pro W3" pitchFamily="16" charset="-128"/>
              </a:defRPr>
            </a:lvl9pPr>
          </a:lstStyle>
          <a:p>
            <a:pPr algn="l"/>
            <a:r>
              <a:rPr lang="en-US" smtClean="0"/>
              <a:t>Think about the first of Maxwell’s Equations (Gauss’s Law) in vacuum:</a:t>
            </a:r>
            <a:endParaRPr lang="en-US" dirty="0"/>
          </a:p>
        </p:txBody>
      </p:sp>
      <p:graphicFrame>
        <p:nvGraphicFramePr>
          <p:cNvPr id="19"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5690117"/>
              </p:ext>
            </p:extLst>
          </p:nvPr>
        </p:nvGraphicFramePr>
        <p:xfrm>
          <a:off x="1749425" y="609601"/>
          <a:ext cx="1122180" cy="444500"/>
        </p:xfrm>
        <a:graphic>
          <a:graphicData uri="http://schemas.openxmlformats.org/presentationml/2006/ole">
            <p:oleObj spid="_x0000_s10461" name="Equation" r:id="rId8" imgW="533400" imgH="215900" progId="Equation.3">
              <p:embed/>
            </p:oleObj>
          </a:graphicData>
        </a:graphic>
      </p:graphicFrame>
      <p:sp>
        <p:nvSpPr>
          <p:cNvPr id="20" name="Rectangle 2"/>
          <p:cNvSpPr txBox="1">
            <a:spLocks noChangeArrowheads="1"/>
          </p:cNvSpPr>
          <p:nvPr/>
        </p:nvSpPr>
        <p:spPr bwMode="auto">
          <a:xfrm>
            <a:off x="381000" y="1016000"/>
            <a:ext cx="8458200" cy="685800"/>
          </a:xfrm>
          <a:prstGeom prst="rect">
            <a:avLst/>
          </a:prstGeom>
          <a:noFill/>
          <a:ln w="9525">
            <a:noFill/>
            <a:miter lim="800000"/>
            <a:headEnd/>
            <a:tailEnd/>
          </a:ln>
        </p:spPr>
        <p:txBody>
          <a:bodyPr anchor="ctr">
            <a:prstTxWarp prst="textNoShape">
              <a:avLst/>
            </a:prstTxWarp>
          </a:bodyPr>
          <a:lstStyle/>
          <a:p>
            <a:pPr>
              <a:defRPr/>
            </a:pPr>
            <a:r>
              <a:rPr lang="en-US" sz="2400" dirty="0" smtClean="0">
                <a:solidFill>
                  <a:srgbClr val="0000FF"/>
                </a:solidFill>
                <a:latin typeface="+mj-lt"/>
                <a:ea typeface="+mj-ea"/>
                <a:cs typeface="+mj-cs"/>
              </a:rPr>
              <a:t>Try </a:t>
            </a:r>
            <a:r>
              <a:rPr lang="en-US" sz="2400" dirty="0">
                <a:solidFill>
                  <a:srgbClr val="0000FF"/>
                </a:solidFill>
                <a:latin typeface="+mj-lt"/>
                <a:ea typeface="+mj-ea"/>
                <a:cs typeface="+mj-cs"/>
              </a:rPr>
              <a:t>a complex exponential </a:t>
            </a:r>
            <a:r>
              <a:rPr lang="en-US" sz="2400" dirty="0" smtClean="0">
                <a:solidFill>
                  <a:srgbClr val="0000FF"/>
                </a:solidFill>
                <a:latin typeface="+mj-lt"/>
                <a:ea typeface="+mj-ea"/>
                <a:cs typeface="+mj-cs"/>
              </a:rPr>
              <a:t>“linearly polarized plane wave”:</a:t>
            </a:r>
            <a:endParaRPr lang="en-US" sz="2400" dirty="0">
              <a:solidFill>
                <a:srgbClr val="0000FF"/>
              </a:solidFill>
              <a:latin typeface="+mj-lt"/>
              <a:ea typeface="+mj-ea"/>
              <a:cs typeface="+mj-cs"/>
            </a:endParaRPr>
          </a:p>
        </p:txBody>
      </p:sp>
      <p:sp>
        <p:nvSpPr>
          <p:cNvPr id="21" name="Rectangle 2"/>
          <p:cNvSpPr txBox="1">
            <a:spLocks noChangeArrowheads="1"/>
          </p:cNvSpPr>
          <p:nvPr/>
        </p:nvSpPr>
        <p:spPr bwMode="auto">
          <a:xfrm>
            <a:off x="381000" y="2374900"/>
            <a:ext cx="8458200" cy="685800"/>
          </a:xfrm>
          <a:prstGeom prst="rect">
            <a:avLst/>
          </a:prstGeom>
          <a:noFill/>
          <a:ln w="9525">
            <a:noFill/>
            <a:miter lim="800000"/>
            <a:headEnd/>
            <a:tailEnd/>
          </a:ln>
        </p:spPr>
        <p:txBody>
          <a:bodyPr anchor="ctr">
            <a:prstTxWarp prst="textNoShape">
              <a:avLst/>
            </a:prstTxWarp>
          </a:bodyPr>
          <a:lstStyle/>
          <a:p>
            <a:r>
              <a:rPr lang="en-US" sz="2400" dirty="0">
                <a:solidFill>
                  <a:srgbClr val="0000FF"/>
                </a:solidFill>
                <a:latin typeface="Calibri" charset="0"/>
              </a:rPr>
              <a:t>Then, Gauss’s Law becomes:</a:t>
            </a:r>
          </a:p>
        </p:txBody>
      </p:sp>
      <p:graphicFrame>
        <p:nvGraphicFramePr>
          <p:cNvPr id="22"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5900159"/>
              </p:ext>
            </p:extLst>
          </p:nvPr>
        </p:nvGraphicFramePr>
        <p:xfrm>
          <a:off x="414338" y="1687513"/>
          <a:ext cx="4899025" cy="754062"/>
        </p:xfrm>
        <a:graphic>
          <a:graphicData uri="http://schemas.openxmlformats.org/presentationml/2006/ole">
            <p:oleObj spid="_x0000_s10462" name="Equation" r:id="rId9" imgW="2108200" imgH="317500" progId="Equation.DSMT4">
              <p:embed/>
            </p:oleObj>
          </a:graphicData>
        </a:graphic>
      </p:graphicFrame>
      <p:sp>
        <p:nvSpPr>
          <p:cNvPr id="1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042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19100" y="1304521"/>
            <a:ext cx="8458200" cy="990600"/>
          </a:xfrm>
          <a:noFill/>
        </p:spPr>
        <p:txBody>
          <a:bodyPr>
            <a:normAutofit/>
          </a:bodyPr>
          <a:lstStyle/>
          <a:p>
            <a:pPr algn="l"/>
            <a:r>
              <a:rPr lang="en-US" sz="2400" dirty="0" smtClean="0"/>
              <a:t>What does Faraday’s law                     			</a:t>
            </a:r>
            <a:r>
              <a:rPr lang="en-US" sz="2400" dirty="0"/>
              <a:t> </a:t>
            </a:r>
            <a:r>
              <a:rPr lang="en-US" sz="2400" dirty="0" smtClean="0"/>
              <a:t>     tell us? </a:t>
            </a:r>
            <a:endParaRPr lang="en-US" sz="2400" dirty="0"/>
          </a:p>
        </p:txBody>
      </p:sp>
      <p:graphicFrame>
        <p:nvGraphicFramePr>
          <p:cNvPr id="2253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3431499"/>
              </p:ext>
            </p:extLst>
          </p:nvPr>
        </p:nvGraphicFramePr>
        <p:xfrm>
          <a:off x="3756025" y="1498600"/>
          <a:ext cx="2406650" cy="482600"/>
        </p:xfrm>
        <a:graphic>
          <a:graphicData uri="http://schemas.openxmlformats.org/presentationml/2006/ole">
            <p:oleObj spid="_x0000_s12397" name="Equation" r:id="rId4" imgW="1054100" imgH="215900" progId="Equation.DSMT4">
              <p:embed/>
            </p:oleObj>
          </a:graphicData>
        </a:graphic>
      </p:graphicFrame>
      <p:graphicFrame>
        <p:nvGraphicFramePr>
          <p:cNvPr id="33799"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5755839"/>
              </p:ext>
            </p:extLst>
          </p:nvPr>
        </p:nvGraphicFramePr>
        <p:xfrm>
          <a:off x="508000" y="660400"/>
          <a:ext cx="7773988" cy="762000"/>
        </p:xfrm>
        <a:graphic>
          <a:graphicData uri="http://schemas.openxmlformats.org/presentationml/2006/ole">
            <p:oleObj spid="_x0000_s12398" name="Equation" r:id="rId5" imgW="3213100" imgH="304800" progId="Equation.DSMT4">
              <p:embed/>
            </p:oleObj>
          </a:graphicData>
        </a:graphic>
      </p:graphicFrame>
      <p:sp>
        <p:nvSpPr>
          <p:cNvPr id="16" name="Rectangle 2"/>
          <p:cNvSpPr txBox="1">
            <a:spLocks noChangeArrowheads="1"/>
          </p:cNvSpPr>
          <p:nvPr/>
        </p:nvSpPr>
        <p:spPr bwMode="auto">
          <a:xfrm>
            <a:off x="381000" y="50800"/>
            <a:ext cx="8458200" cy="685800"/>
          </a:xfrm>
          <a:prstGeom prst="rect">
            <a:avLst/>
          </a:prstGeom>
          <a:noFill/>
          <a:ln w="9525">
            <a:noFill/>
            <a:miter lim="800000"/>
            <a:headEnd/>
            <a:tailEnd/>
          </a:ln>
        </p:spPr>
        <p:txBody>
          <a:bodyPr anchor="ctr">
            <a:prstTxWarp prst="textNoShape">
              <a:avLst/>
            </a:prstTxWarp>
          </a:bodyPr>
          <a:lstStyle/>
          <a:p>
            <a:pPr>
              <a:defRPr/>
            </a:pPr>
            <a:r>
              <a:rPr lang="en-US" sz="2400" dirty="0" smtClean="0">
                <a:solidFill>
                  <a:srgbClr val="0000FF"/>
                </a:solidFill>
                <a:latin typeface="+mj-lt"/>
                <a:ea typeface="+mj-ea"/>
                <a:cs typeface="+mj-cs"/>
              </a:rPr>
              <a:t>Given the wave solutions</a:t>
            </a:r>
            <a:endParaRPr lang="en-US" sz="2400" dirty="0">
              <a:solidFill>
                <a:srgbClr val="0000FF"/>
              </a:solidFill>
              <a:latin typeface="+mj-lt"/>
              <a:ea typeface="+mj-ea"/>
              <a:cs typeface="+mj-cs"/>
            </a:endParaRPr>
          </a:p>
        </p:txBody>
      </p:sp>
      <p:graphicFrame>
        <p:nvGraphicFramePr>
          <p:cNvPr id="1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0863940"/>
              </p:ext>
            </p:extLst>
          </p:nvPr>
        </p:nvGraphicFramePr>
        <p:xfrm>
          <a:off x="538163" y="2616200"/>
          <a:ext cx="6861175" cy="2754313"/>
        </p:xfrm>
        <a:graphic>
          <a:graphicData uri="http://schemas.openxmlformats.org/presentationml/2006/ole">
            <p:oleObj spid="_x0000_s12399" name="Equation" r:id="rId6" imgW="2832100" imgH="1143000" progId="Equation.DSMT4">
              <p:embed/>
            </p:oleObj>
          </a:graphicData>
        </a:graphic>
      </p:graphicFrame>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805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04825" y="26988"/>
            <a:ext cx="8486775" cy="2616101"/>
          </a:xfrm>
          <a:prstGeom prst="rect">
            <a:avLst/>
          </a:prstGeom>
          <a:noFill/>
          <a:ln w="9525">
            <a:noFill/>
            <a:miter lim="800000"/>
            <a:headEnd/>
            <a:tailEnd/>
          </a:ln>
        </p:spPr>
        <p:txBody>
          <a:bodyPr>
            <a:prstTxWarp prst="textNoShape">
              <a:avLst/>
            </a:prstTxWarp>
            <a:spAutoFit/>
          </a:bodyPr>
          <a:lstStyle/>
          <a:p>
            <a:r>
              <a:rPr lang="en-US" sz="2400" dirty="0">
                <a:ea typeface="Arial" charset="0"/>
                <a:cs typeface="Arial" charset="0"/>
              </a:rPr>
              <a:t>An electromagnetic plane wave propagates to the right.  </a:t>
            </a:r>
            <a:r>
              <a:rPr lang="en-US" sz="2400" dirty="0" smtClean="0">
                <a:ea typeface="Arial" charset="0"/>
                <a:cs typeface="Arial" charset="0"/>
              </a:rPr>
              <a:t/>
            </a:r>
            <a:br>
              <a:rPr lang="en-US" sz="2400" dirty="0" smtClean="0">
                <a:ea typeface="Arial" charset="0"/>
                <a:cs typeface="Arial" charset="0"/>
              </a:rPr>
            </a:br>
            <a:r>
              <a:rPr lang="en-US" sz="2400" dirty="0" smtClean="0">
                <a:ea typeface="Arial" charset="0"/>
                <a:cs typeface="Arial" charset="0"/>
              </a:rPr>
              <a:t>Four vertical antennas </a:t>
            </a:r>
            <a:r>
              <a:rPr lang="en-US" sz="2400" dirty="0">
                <a:ea typeface="Arial" charset="0"/>
                <a:cs typeface="Arial" charset="0"/>
              </a:rPr>
              <a:t>are labeled 1-</a:t>
            </a:r>
            <a:r>
              <a:rPr lang="en-US" sz="2400" dirty="0" smtClean="0">
                <a:ea typeface="Arial" charset="0"/>
                <a:cs typeface="Arial" charset="0"/>
              </a:rPr>
              <a:t>4.  </a:t>
            </a:r>
            <a:br>
              <a:rPr lang="en-US" sz="2400" dirty="0" smtClean="0">
                <a:ea typeface="Arial" charset="0"/>
                <a:cs typeface="Arial" charset="0"/>
              </a:rPr>
            </a:br>
            <a:r>
              <a:rPr lang="en-US" sz="2400" dirty="0" smtClean="0">
                <a:ea typeface="Arial" charset="0"/>
                <a:cs typeface="Arial" charset="0"/>
              </a:rPr>
              <a:t>1,2</a:t>
            </a:r>
            <a:r>
              <a:rPr lang="en-US" sz="2400" dirty="0">
                <a:ea typeface="Arial" charset="0"/>
                <a:cs typeface="Arial" charset="0"/>
              </a:rPr>
              <a:t>, and 3 lie in the </a:t>
            </a:r>
            <a:r>
              <a:rPr lang="en-US" sz="2400" i="1" dirty="0">
                <a:ea typeface="Arial" charset="0"/>
                <a:cs typeface="Arial" charset="0"/>
              </a:rPr>
              <a:t>x-y</a:t>
            </a:r>
            <a:r>
              <a:rPr lang="en-US" sz="2400" dirty="0">
                <a:ea typeface="Arial" charset="0"/>
                <a:cs typeface="Arial" charset="0"/>
              </a:rPr>
              <a:t> plane.  </a:t>
            </a:r>
            <a:br>
              <a:rPr lang="en-US" sz="2400" dirty="0">
                <a:ea typeface="Arial" charset="0"/>
                <a:cs typeface="Arial" charset="0"/>
              </a:rPr>
            </a:br>
            <a:r>
              <a:rPr lang="en-US" sz="2400" dirty="0" smtClean="0">
                <a:ea typeface="Arial" charset="0"/>
                <a:cs typeface="Arial" charset="0"/>
              </a:rPr>
              <a:t>1,2</a:t>
            </a:r>
            <a:r>
              <a:rPr lang="en-US" sz="2400" dirty="0">
                <a:ea typeface="Arial" charset="0"/>
                <a:cs typeface="Arial" charset="0"/>
              </a:rPr>
              <a:t>, and 4 have the same </a:t>
            </a:r>
            <a:r>
              <a:rPr lang="en-US" sz="2400" i="1" dirty="0">
                <a:ea typeface="Arial" charset="0"/>
                <a:cs typeface="Arial" charset="0"/>
              </a:rPr>
              <a:t>x</a:t>
            </a:r>
            <a:r>
              <a:rPr lang="en-US" sz="2400" dirty="0">
                <a:ea typeface="Arial" charset="0"/>
                <a:cs typeface="Arial" charset="0"/>
              </a:rPr>
              <a:t>-coordinate, but antenna 4 is located further out in the </a:t>
            </a:r>
            <a:r>
              <a:rPr lang="en-US" sz="2400" i="1" dirty="0">
                <a:ea typeface="Arial" charset="0"/>
                <a:cs typeface="Arial" charset="0"/>
              </a:rPr>
              <a:t>z</a:t>
            </a:r>
            <a:r>
              <a:rPr lang="en-US" sz="2400" dirty="0">
                <a:ea typeface="Arial" charset="0"/>
                <a:cs typeface="Arial" charset="0"/>
              </a:rPr>
              <a:t>-direction</a:t>
            </a:r>
            <a:r>
              <a:rPr lang="en-US" sz="2400" b="1" dirty="0">
                <a:ea typeface="Arial" charset="0"/>
                <a:cs typeface="Arial" charset="0"/>
              </a:rPr>
              <a:t>.</a:t>
            </a:r>
          </a:p>
          <a:p>
            <a:r>
              <a:rPr lang="en-US" sz="2400" dirty="0" smtClean="0">
                <a:solidFill>
                  <a:srgbClr val="0000FF"/>
                </a:solidFill>
                <a:ea typeface="Arial" charset="0"/>
                <a:cs typeface="Arial" charset="0"/>
              </a:rPr>
              <a:t>Rank the </a:t>
            </a:r>
            <a:r>
              <a:rPr lang="en-US" sz="2400" dirty="0">
                <a:solidFill>
                  <a:srgbClr val="0000FF"/>
                </a:solidFill>
                <a:ea typeface="Arial" charset="0"/>
                <a:cs typeface="Arial" charset="0"/>
              </a:rPr>
              <a:t>time-averaged signals </a:t>
            </a:r>
            <a:r>
              <a:rPr lang="en-US" sz="2400" dirty="0" smtClean="0">
                <a:solidFill>
                  <a:srgbClr val="0000FF"/>
                </a:solidFill>
                <a:ea typeface="Arial" charset="0"/>
                <a:cs typeface="Arial" charset="0"/>
              </a:rPr>
              <a:t>received </a:t>
            </a:r>
            <a:r>
              <a:rPr lang="en-US" sz="2400" dirty="0">
                <a:solidFill>
                  <a:srgbClr val="0000FF"/>
                </a:solidFill>
                <a:ea typeface="Arial" charset="0"/>
                <a:cs typeface="Arial" charset="0"/>
              </a:rPr>
              <a:t>by each </a:t>
            </a:r>
            <a:r>
              <a:rPr lang="en-US" sz="2400" dirty="0" smtClean="0">
                <a:solidFill>
                  <a:srgbClr val="0000FF"/>
                </a:solidFill>
                <a:ea typeface="Arial" charset="0"/>
                <a:cs typeface="Arial" charset="0"/>
              </a:rPr>
              <a:t>antenna.  </a:t>
            </a:r>
            <a:r>
              <a:rPr lang="en-US" sz="2000" dirty="0" smtClean="0">
                <a:solidFill>
                  <a:srgbClr val="0000FF"/>
                </a:solidFill>
                <a:ea typeface="Arial" charset="0"/>
                <a:cs typeface="Arial" charset="0"/>
              </a:rPr>
              <a:t/>
            </a:r>
            <a:br>
              <a:rPr lang="en-US" sz="2000" dirty="0" smtClean="0">
                <a:solidFill>
                  <a:srgbClr val="0000FF"/>
                </a:solidFill>
                <a:ea typeface="Arial" charset="0"/>
                <a:cs typeface="Arial" charset="0"/>
              </a:rPr>
            </a:br>
            <a:endParaRPr lang="en-US" sz="2000" dirty="0">
              <a:solidFill>
                <a:srgbClr val="0000FF"/>
              </a:solidFill>
              <a:ea typeface="Arial" charset="0"/>
              <a:cs typeface="Arial" charset="0"/>
            </a:endParaRPr>
          </a:p>
        </p:txBody>
      </p:sp>
      <p:sp>
        <p:nvSpPr>
          <p:cNvPr id="36868" name="Text Box 5"/>
          <p:cNvSpPr txBox="1">
            <a:spLocks noChangeArrowheads="1"/>
          </p:cNvSpPr>
          <p:nvPr/>
        </p:nvSpPr>
        <p:spPr bwMode="auto">
          <a:xfrm>
            <a:off x="542925" y="2324100"/>
            <a:ext cx="7591425" cy="830997"/>
          </a:xfrm>
          <a:prstGeom prst="rect">
            <a:avLst/>
          </a:prstGeom>
          <a:noFill/>
          <a:ln w="9525">
            <a:noFill/>
            <a:miter lim="800000"/>
            <a:headEnd/>
            <a:tailEnd/>
          </a:ln>
        </p:spPr>
        <p:txBody>
          <a:bodyPr wrap="square">
            <a:prstTxWarp prst="textNoShape">
              <a:avLst/>
            </a:prstTxWarp>
            <a:spAutoFit/>
          </a:bodyPr>
          <a:lstStyle/>
          <a:p>
            <a:pPr marL="342900" indent="-342900">
              <a:buFontTx/>
              <a:buAutoNum type="alphaUcParenR"/>
            </a:pPr>
            <a:r>
              <a:rPr lang="en-US" sz="2400" dirty="0">
                <a:ea typeface="Arial" charset="0"/>
                <a:cs typeface="Arial" charset="0"/>
              </a:rPr>
              <a:t>1=2=3&gt;</a:t>
            </a:r>
            <a:r>
              <a:rPr lang="en-US" sz="2400" dirty="0" smtClean="0">
                <a:ea typeface="Arial" charset="0"/>
                <a:cs typeface="Arial" charset="0"/>
              </a:rPr>
              <a:t>4      B)  3</a:t>
            </a:r>
            <a:r>
              <a:rPr lang="en-US" sz="2400" dirty="0">
                <a:ea typeface="Arial" charset="0"/>
                <a:cs typeface="Arial" charset="0"/>
              </a:rPr>
              <a:t>&gt;2&gt;1=</a:t>
            </a:r>
            <a:r>
              <a:rPr lang="en-US" sz="2400" dirty="0" smtClean="0">
                <a:ea typeface="Arial" charset="0"/>
                <a:cs typeface="Arial" charset="0"/>
              </a:rPr>
              <a:t>4      C) 1</a:t>
            </a:r>
            <a:r>
              <a:rPr lang="en-US" sz="2400" dirty="0">
                <a:ea typeface="Arial" charset="0"/>
                <a:cs typeface="Arial" charset="0"/>
              </a:rPr>
              <a:t>=2=4&gt;3</a:t>
            </a:r>
          </a:p>
          <a:p>
            <a:r>
              <a:rPr lang="en-US" sz="2400" dirty="0" smtClean="0">
                <a:ea typeface="Arial" charset="0"/>
                <a:cs typeface="Arial" charset="0"/>
              </a:rPr>
              <a:t>D) 1</a:t>
            </a:r>
            <a:r>
              <a:rPr lang="en-US" sz="2400" dirty="0">
                <a:ea typeface="Arial" charset="0"/>
                <a:cs typeface="Arial" charset="0"/>
              </a:rPr>
              <a:t>=2=3=</a:t>
            </a:r>
            <a:r>
              <a:rPr lang="en-US" sz="2400" dirty="0" smtClean="0">
                <a:ea typeface="Arial" charset="0"/>
                <a:cs typeface="Arial" charset="0"/>
              </a:rPr>
              <a:t>4     E)  3</a:t>
            </a:r>
            <a:r>
              <a:rPr lang="en-US" sz="2400" dirty="0">
                <a:ea typeface="Arial" charset="0"/>
                <a:cs typeface="Arial" charset="0"/>
              </a:rPr>
              <a:t>&gt;1=2=4</a:t>
            </a:r>
          </a:p>
        </p:txBody>
      </p:sp>
      <p:grpSp>
        <p:nvGrpSpPr>
          <p:cNvPr id="3" name="Group 2"/>
          <p:cNvGrpSpPr/>
          <p:nvPr/>
        </p:nvGrpSpPr>
        <p:grpSpPr>
          <a:xfrm>
            <a:off x="139700" y="3114021"/>
            <a:ext cx="8894856" cy="3235979"/>
            <a:chOff x="317500" y="3012421"/>
            <a:chExt cx="8894856" cy="3235979"/>
          </a:xfrm>
        </p:grpSpPr>
        <p:pic>
          <p:nvPicPr>
            <p:cNvPr id="36867" name="Picture 4"/>
            <p:cNvPicPr>
              <a:picLocks noChangeAspect="1" noChangeArrowheads="1"/>
            </p:cNvPicPr>
            <p:nvPr/>
          </p:nvPicPr>
          <p:blipFill>
            <a:blip r:embed="rId4"/>
            <a:srcRect l="12642" r="11806" b="67442"/>
            <a:stretch>
              <a:fillRect/>
            </a:stretch>
          </p:blipFill>
          <p:spPr bwMode="auto">
            <a:xfrm>
              <a:off x="317500" y="3012421"/>
              <a:ext cx="8894856" cy="3235979"/>
            </a:xfrm>
            <a:prstGeom prst="rect">
              <a:avLst/>
            </a:prstGeom>
            <a:noFill/>
            <a:ln w="9525">
              <a:noFill/>
              <a:miter lim="800000"/>
              <a:headEnd/>
              <a:tailEnd/>
            </a:ln>
          </p:spPr>
        </p:pic>
        <p:sp>
          <p:nvSpPr>
            <p:cNvPr id="2" name="TextBox 1"/>
            <p:cNvSpPr txBox="1"/>
            <p:nvPr/>
          </p:nvSpPr>
          <p:spPr>
            <a:xfrm>
              <a:off x="5943600" y="3416300"/>
              <a:ext cx="241537" cy="461665"/>
            </a:xfrm>
            <a:prstGeom prst="rect">
              <a:avLst/>
            </a:prstGeom>
            <a:solidFill>
              <a:schemeClr val="bg1"/>
            </a:solidFill>
          </p:spPr>
          <p:txBody>
            <a:bodyPr wrap="square" rtlCol="0">
              <a:spAutoFit/>
            </a:bodyPr>
            <a:lstStyle/>
            <a:p>
              <a:r>
                <a:rPr lang="en-US" sz="2400" dirty="0" smtClean="0"/>
                <a:t>1</a:t>
              </a:r>
              <a:endParaRPr lang="en-US" sz="2400" dirty="0"/>
            </a:p>
          </p:txBody>
        </p:sp>
      </p:grpSp>
      <p:sp>
        <p:nvSpPr>
          <p:cNvPr id="4" name="TextBox 3"/>
          <p:cNvSpPr txBox="1"/>
          <p:nvPr/>
        </p:nvSpPr>
        <p:spPr>
          <a:xfrm>
            <a:off x="1206500" y="3467100"/>
            <a:ext cx="312906" cy="369332"/>
          </a:xfrm>
          <a:prstGeom prst="rect">
            <a:avLst/>
          </a:prstGeom>
          <a:solidFill>
            <a:schemeClr val="bg1"/>
          </a:solidFill>
        </p:spPr>
        <p:txBody>
          <a:bodyPr wrap="none" rtlCol="0">
            <a:spAutoFit/>
          </a:bodyPr>
          <a:lstStyle/>
          <a:p>
            <a:r>
              <a:rPr lang="en-US" dirty="0" smtClean="0"/>
              <a:t>y</a:t>
            </a:r>
            <a:endParaRPr lang="en-US" dirty="0"/>
          </a:p>
        </p:txBody>
      </p:sp>
      <p:sp>
        <p:nvSpPr>
          <p:cNvPr id="11" name="TextBox 10"/>
          <p:cNvSpPr txBox="1"/>
          <p:nvPr/>
        </p:nvSpPr>
        <p:spPr>
          <a:xfrm>
            <a:off x="487531" y="5480903"/>
            <a:ext cx="300082" cy="369332"/>
          </a:xfrm>
          <a:prstGeom prst="rect">
            <a:avLst/>
          </a:prstGeom>
          <a:solidFill>
            <a:schemeClr val="bg1"/>
          </a:solidFill>
        </p:spPr>
        <p:txBody>
          <a:bodyPr wrap="none" rtlCol="0">
            <a:spAutoFit/>
          </a:bodyPr>
          <a:lstStyle/>
          <a:p>
            <a:r>
              <a:rPr lang="en-US" dirty="0"/>
              <a:t>z</a:t>
            </a:r>
          </a:p>
        </p:txBody>
      </p:sp>
      <p:sp>
        <p:nvSpPr>
          <p:cNvPr id="12" name="TextBox 11"/>
          <p:cNvSpPr txBox="1"/>
          <p:nvPr/>
        </p:nvSpPr>
        <p:spPr>
          <a:xfrm>
            <a:off x="8445500" y="4852303"/>
            <a:ext cx="300082" cy="369332"/>
          </a:xfrm>
          <a:prstGeom prst="rect">
            <a:avLst/>
          </a:prstGeom>
          <a:solidFill>
            <a:schemeClr val="bg1"/>
          </a:solidFill>
        </p:spPr>
        <p:txBody>
          <a:bodyPr wrap="none" rtlCol="0">
            <a:spAutoFit/>
          </a:bodyPr>
          <a:lstStyle/>
          <a:p>
            <a:r>
              <a:rPr lang="en-US" dirty="0"/>
              <a:t>x</a:t>
            </a:r>
          </a:p>
        </p:txBody>
      </p:sp>
      <p:cxnSp>
        <p:nvCxnSpPr>
          <p:cNvPr id="6" name="Straight Arrow Connector 5"/>
          <p:cNvCxnSpPr/>
          <p:nvPr/>
        </p:nvCxnSpPr>
        <p:spPr bwMode="auto">
          <a:xfrm flipV="1">
            <a:off x="2374900" y="42037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V="1">
            <a:off x="2781300" y="4508500"/>
            <a:ext cx="0" cy="685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1993900" y="45085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V="1">
            <a:off x="5524500" y="42164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V="1">
            <a:off x="5918200" y="4508500"/>
            <a:ext cx="0" cy="685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5143500" y="45212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987800" y="51689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4368800" y="5168900"/>
            <a:ext cx="0" cy="5839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19500" y="51562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7112000" y="51689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7493000" y="5168900"/>
            <a:ext cx="0" cy="5839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6743700" y="51562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Rectangle 15"/>
          <p:cNvSpPr/>
          <p:nvPr/>
        </p:nvSpPr>
        <p:spPr bwMode="auto">
          <a:xfrm>
            <a:off x="4814011" y="5875635"/>
            <a:ext cx="139700" cy="2241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8" name="TextBox 17"/>
          <p:cNvSpPr txBox="1"/>
          <p:nvPr/>
        </p:nvSpPr>
        <p:spPr>
          <a:xfrm>
            <a:off x="4725111" y="5778204"/>
            <a:ext cx="355837" cy="461665"/>
          </a:xfrm>
          <a:prstGeom prst="rect">
            <a:avLst/>
          </a:prstGeom>
          <a:noFill/>
        </p:spPr>
        <p:txBody>
          <a:bodyPr wrap="none" rtlCol="0">
            <a:spAutoFit/>
          </a:bodyPr>
          <a:lstStyle/>
          <a:p>
            <a:r>
              <a:rPr lang="en-US" sz="2400" dirty="0" smtClean="0"/>
              <a:t>4</a:t>
            </a:r>
            <a:endParaRPr lang="en-US" sz="2400" dirty="0"/>
          </a:p>
        </p:txBody>
      </p:sp>
      <p:sp>
        <p:nvSpPr>
          <p:cNvPr id="31" name="Rectangle 30"/>
          <p:cNvSpPr/>
          <p:nvPr/>
        </p:nvSpPr>
        <p:spPr bwMode="auto">
          <a:xfrm flipH="1">
            <a:off x="4548509" y="4992003"/>
            <a:ext cx="137160" cy="13716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2" name="TextBox 31"/>
          <p:cNvSpPr txBox="1"/>
          <p:nvPr/>
        </p:nvSpPr>
        <p:spPr>
          <a:xfrm>
            <a:off x="4393332" y="4746973"/>
            <a:ext cx="355837" cy="461665"/>
          </a:xfrm>
          <a:prstGeom prst="rect">
            <a:avLst/>
          </a:prstGeom>
          <a:noFill/>
        </p:spPr>
        <p:txBody>
          <a:bodyPr wrap="none" rtlCol="0">
            <a:spAutoFit/>
          </a:bodyPr>
          <a:lstStyle/>
          <a:p>
            <a:r>
              <a:rPr lang="en-US" sz="2400" dirty="0"/>
              <a:t>3</a:t>
            </a:r>
          </a:p>
        </p:txBody>
      </p:sp>
      <p:sp>
        <p:nvSpPr>
          <p:cNvPr id="25" name="Rectangle 24"/>
          <p:cNvSpPr/>
          <p:nvPr/>
        </p:nvSpPr>
        <p:spPr bwMode="auto">
          <a:xfrm>
            <a:off x="2628900" y="3874532"/>
            <a:ext cx="317500" cy="379968"/>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aphicFrame>
        <p:nvGraphicFramePr>
          <p:cNvPr id="34"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8106496"/>
              </p:ext>
            </p:extLst>
          </p:nvPr>
        </p:nvGraphicFramePr>
        <p:xfrm>
          <a:off x="2628900" y="3924300"/>
          <a:ext cx="263751" cy="330200"/>
        </p:xfrm>
        <a:graphic>
          <a:graphicData uri="http://schemas.openxmlformats.org/presentationml/2006/ole">
            <p:oleObj spid="_x0000_s13385" name="Equation" r:id="rId5" imgW="152400" imgH="190500" progId="Equation.3">
              <p:embed/>
            </p:oleObj>
          </a:graphicData>
        </a:graphic>
      </p:graphicFrame>
      <p:sp>
        <p:nvSpPr>
          <p:cNvPr id="36" name="Rectangle 35"/>
          <p:cNvSpPr/>
          <p:nvPr/>
        </p:nvSpPr>
        <p:spPr bwMode="auto">
          <a:xfrm>
            <a:off x="1993900" y="5690335"/>
            <a:ext cx="317500" cy="379968"/>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aphicFrame>
        <p:nvGraphicFramePr>
          <p:cNvPr id="37"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4125150"/>
              </p:ext>
            </p:extLst>
          </p:nvPr>
        </p:nvGraphicFramePr>
        <p:xfrm>
          <a:off x="2047649" y="5690335"/>
          <a:ext cx="263751" cy="330200"/>
        </p:xfrm>
        <a:graphic>
          <a:graphicData uri="http://schemas.openxmlformats.org/presentationml/2006/ole">
            <p:oleObj spid="_x0000_s13386" name="Equation" r:id="rId6" imgW="152400" imgH="190500" progId="Equation.3">
              <p:embed/>
            </p:oleObj>
          </a:graphicData>
        </a:graphic>
      </p:graphicFrame>
      <p:sp>
        <p:nvSpPr>
          <p:cNvPr id="39" name="Rectangle 38"/>
          <p:cNvSpPr/>
          <p:nvPr/>
        </p:nvSpPr>
        <p:spPr bwMode="auto">
          <a:xfrm>
            <a:off x="5721350" y="4848573"/>
            <a:ext cx="139700" cy="2241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8" name="TextBox 37"/>
          <p:cNvSpPr txBox="1"/>
          <p:nvPr/>
        </p:nvSpPr>
        <p:spPr>
          <a:xfrm>
            <a:off x="5625863" y="4734273"/>
            <a:ext cx="355837" cy="461665"/>
          </a:xfrm>
          <a:prstGeom prst="rect">
            <a:avLst/>
          </a:prstGeom>
          <a:noFill/>
        </p:spPr>
        <p:txBody>
          <a:bodyPr wrap="none" rtlCol="0">
            <a:spAutoFit/>
          </a:bodyPr>
          <a:lstStyle/>
          <a:p>
            <a:r>
              <a:rPr lang="en-US" sz="2400" dirty="0"/>
              <a:t>2</a:t>
            </a:r>
          </a:p>
        </p:txBody>
      </p:sp>
      <p:sp>
        <p:nvSpPr>
          <p:cNvPr id="3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0438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 dirty="0" smtClean="0"/>
              <a:t>D2L</a:t>
            </a:r>
            <a:endParaRPr lang="en-US" sz="800" dirty="0"/>
          </a:p>
        </p:txBody>
      </p:sp>
      <p:sp>
        <p:nvSpPr>
          <p:cNvPr id="3" name="Subtitle 2"/>
          <p:cNvSpPr>
            <a:spLocks noGrp="1"/>
          </p:cNvSpPr>
          <p:nvPr>
            <p:ph type="subTitle" idx="1"/>
          </p:nvPr>
        </p:nvSpPr>
        <p:spPr/>
        <p:txBody>
          <a:bodyPr/>
          <a:lstStyle/>
          <a:p>
            <a:endParaRPr lang="en-US"/>
          </a:p>
        </p:txBody>
      </p:sp>
      <p:pic>
        <p:nvPicPr>
          <p:cNvPr id="4" name="10_Lect23_wave_anim_1_.gif">
            <a:hlinkClick r:id="" action="ppaction://media"/>
          </p:cNvPr>
          <p:cNvPicPr/>
          <p:nvPr>
            <a:videoFile r:link="rId1"/>
            <p:extLst>
              <p:ext uri="{DAA4B4D4-6D71-4841-9C94-3DE7FCFB9230}">
                <p14:medi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r:embed="rId4"/>
              </p:ext>
            </p:extLst>
          </p:nvPr>
        </p:nvPicPr>
        <p:blipFill>
          <a:blip r:embed="rId5"/>
          <a:stretch>
            <a:fillRect/>
          </a:stretch>
        </p:blipFill>
        <p:spPr>
          <a:xfrm>
            <a:off x="685800" y="1016000"/>
            <a:ext cx="7620000" cy="4064000"/>
          </a:xfrm>
          <a:prstGeom prst="rect">
            <a:avLst/>
          </a:prstGeom>
        </p:spPr>
      </p:pic>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869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endCondLst>
                    <p:cond evt="onNext"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10_Lect23_wave_anim_2.gif">
            <a:hlinkClick r:id="" action="ppaction://media"/>
          </p:cNvPr>
          <p:cNvPicPr/>
          <p:nvPr>
            <a:videoFile r:link="rId1"/>
            <p:extLst>
              <p:ext uri="{DAA4B4D4-6D71-4841-9C94-3DE7FCFB9230}">
                <p14:medi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r:embed="rId4"/>
              </p:ext>
            </p:extLst>
          </p:nvPr>
        </p:nvPicPr>
        <p:blipFill>
          <a:blip r:embed="rId5"/>
          <a:stretch>
            <a:fillRect/>
          </a:stretch>
        </p:blipFill>
        <p:spPr>
          <a:xfrm>
            <a:off x="2667000" y="2057400"/>
            <a:ext cx="3810000" cy="2743200"/>
          </a:xfrm>
          <a:prstGeom prst="rect">
            <a:avLst/>
          </a:prstGeom>
        </p:spPr>
      </p:pic>
      <p:sp>
        <p:nvSpPr>
          <p:cNvPr id="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61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endCondLst>
                    <p:cond evt="onNext"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609600"/>
            <a:ext cx="5638800" cy="1143000"/>
          </a:xfrm>
        </p:spPr>
        <p:txBody>
          <a:bodyPr>
            <a:normAutofit fontScale="90000"/>
          </a:bodyPr>
          <a:lstStyle/>
          <a:p>
            <a:pPr algn="l"/>
            <a:r>
              <a:rPr lang="en-US" sz="4000"/>
              <a:t>The complex exponential,       is equal to:</a:t>
            </a:r>
          </a:p>
        </p:txBody>
      </p:sp>
      <p:graphicFrame>
        <p:nvGraphicFramePr>
          <p:cNvPr id="16387" name="Object 2"/>
          <p:cNvGraphicFramePr>
            <a:graphicFrameLocks noChangeAspect="1"/>
          </p:cNvGraphicFramePr>
          <p:nvPr/>
        </p:nvGraphicFramePr>
        <p:xfrm>
          <a:off x="5661364" y="501992"/>
          <a:ext cx="830187" cy="663914"/>
        </p:xfrm>
        <a:graphic>
          <a:graphicData uri="http://schemas.openxmlformats.org/presentationml/2006/ole">
            <p:oleObj spid="_x0000_s15429" name="Equation" r:id="rId4" imgW="253800" imgH="203040" progId="Equation.DSMT4">
              <p:embed/>
            </p:oleObj>
          </a:graphicData>
        </a:graphic>
      </p:graphicFrame>
      <p:sp>
        <p:nvSpPr>
          <p:cNvPr id="16388" name="Text Box 7"/>
          <p:cNvSpPr txBox="1">
            <a:spLocks noChangeArrowheads="1"/>
          </p:cNvSpPr>
          <p:nvPr/>
        </p:nvSpPr>
        <p:spPr bwMode="auto">
          <a:xfrm>
            <a:off x="2362200" y="2057400"/>
            <a:ext cx="5638800" cy="13239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3200"/>
              <a:t>A) 0     B)</a:t>
            </a:r>
            <a:r>
              <a:rPr lang="en-US" sz="3200" i="1"/>
              <a:t> i </a:t>
            </a:r>
            <a:r>
              <a:rPr lang="en-US" sz="3200"/>
              <a:t>    C) 1     D)  </a:t>
            </a:r>
            <a:r>
              <a:rPr lang="en-US" sz="3200" i="1">
                <a:latin typeface="Symbol" charset="2"/>
              </a:rPr>
              <a:t>p</a:t>
            </a:r>
            <a:endParaRPr lang="en-US" sz="3200" i="1"/>
          </a:p>
          <a:p>
            <a:pPr eaLnBrk="1" hangingPunct="1">
              <a:spcBef>
                <a:spcPct val="50000"/>
              </a:spcBef>
            </a:pPr>
            <a:r>
              <a:rPr lang="en-US" sz="3200"/>
              <a:t>E)  Something else</a:t>
            </a:r>
          </a:p>
        </p:txBody>
      </p:sp>
      <p:graphicFrame>
        <p:nvGraphicFramePr>
          <p:cNvPr id="292872" name="Object 3"/>
          <p:cNvGraphicFramePr>
            <a:graphicFrameLocks noChangeAspect="1"/>
          </p:cNvGraphicFramePr>
          <p:nvPr/>
        </p:nvGraphicFramePr>
        <p:xfrm>
          <a:off x="3265488" y="3830638"/>
          <a:ext cx="2068512" cy="893762"/>
        </p:xfrm>
        <a:graphic>
          <a:graphicData uri="http://schemas.openxmlformats.org/presentationml/2006/ole">
            <p:oleObj spid="_x0000_s15430" name="Equation" r:id="rId5" imgW="469800" imgH="203040" progId="Equation.3">
              <p:embed/>
            </p:oleObj>
          </a:graphicData>
        </a:graphic>
      </p:graphicFrame>
      <p:sp>
        <p:nvSpPr>
          <p:cNvPr id="292873" name="Rectangle 9"/>
          <p:cNvSpPr>
            <a:spLocks noChangeArrowheads="1"/>
          </p:cNvSpPr>
          <p:nvPr/>
        </p:nvSpPr>
        <p:spPr bwMode="auto">
          <a:xfrm>
            <a:off x="3200400" y="3810000"/>
            <a:ext cx="2286000" cy="1066800"/>
          </a:xfrm>
          <a:prstGeom prst="rect">
            <a:avLst/>
          </a:prstGeom>
          <a:noFill/>
          <a:ln w="9525">
            <a:solidFill>
              <a:schemeClr val="tx1"/>
            </a:solidFill>
            <a:miter lim="800000"/>
            <a:headEnd/>
            <a:tailEnd/>
          </a:ln>
        </p:spPr>
        <p:txBody>
          <a:bodyPr wrap="none" anchor="ctr">
            <a:prstTxWarp prst="textNoShape">
              <a:avLst/>
            </a:prstTxWarp>
          </a:bodyPr>
          <a:lstStyle/>
          <a:p>
            <a:pPr eaLnBrk="1" hangingPunct="1"/>
            <a:endParaRPr lang="en-US"/>
          </a:p>
        </p:txBody>
      </p:sp>
      <p:sp>
        <p:nvSpPr>
          <p:cNvPr id="8"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73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8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3"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0300"/>
            <a:ext cx="8229600" cy="3725863"/>
          </a:xfrm>
        </p:spPr>
        <p:txBody>
          <a:bodyPr>
            <a:normAutofit fontScale="85000" lnSpcReduction="20000"/>
          </a:bodyPr>
          <a:lstStyle/>
          <a:p>
            <a:pPr marL="0" indent="0">
              <a:buNone/>
            </a:pPr>
            <a:r>
              <a:rPr lang="en-US" dirty="0" smtClean="0"/>
              <a:t>A plan wave approaches the eye and some of the light rays in the wave enter the eye's pupil.  No other rays enter the eye.  What does the eye see?</a:t>
            </a:r>
          </a:p>
          <a:p>
            <a:pPr>
              <a:buNone/>
            </a:pPr>
            <a:endParaRPr lang="en-US" dirty="0" smtClean="0"/>
          </a:p>
          <a:p>
            <a:pPr>
              <a:buNone/>
            </a:pPr>
            <a:r>
              <a:rPr lang="en-US" dirty="0" smtClean="0"/>
              <a:t>A) A single point of light, surrounded by blackness.</a:t>
            </a:r>
          </a:p>
          <a:p>
            <a:pPr>
              <a:buNone/>
            </a:pPr>
            <a:r>
              <a:rPr lang="en-US" dirty="0" smtClean="0"/>
              <a:t> B) A uniformly illuminated wall of light, like a white wall.</a:t>
            </a:r>
          </a:p>
          <a:p>
            <a:pPr>
              <a:buNone/>
            </a:pPr>
            <a:r>
              <a:rPr lang="en-US" dirty="0" smtClean="0"/>
              <a:t>C) Many scattered points of light, like stars in the night sky.</a:t>
            </a:r>
          </a:p>
          <a:p>
            <a:pPr>
              <a:buNone/>
            </a:pPr>
            <a:r>
              <a:rPr lang="en-US" dirty="0" smtClean="0"/>
              <a:t>D) None of these</a:t>
            </a:r>
          </a:p>
          <a:p>
            <a:endParaRPr lang="en-US" dirty="0"/>
          </a:p>
        </p:txBody>
      </p:sp>
      <p:sp>
        <p:nvSpPr>
          <p:cNvPr id="10137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13761" name="Group 1"/>
          <p:cNvGrpSpPr>
            <a:grpSpLocks noChangeAspect="1"/>
          </p:cNvGrpSpPr>
          <p:nvPr/>
        </p:nvGrpSpPr>
        <p:grpSpPr bwMode="auto">
          <a:xfrm>
            <a:off x="1249997" y="313586"/>
            <a:ext cx="5140325" cy="1876425"/>
            <a:chOff x="2460" y="2880"/>
            <a:chExt cx="8095" cy="2956"/>
          </a:xfrm>
        </p:grpSpPr>
        <p:sp>
          <p:nvSpPr>
            <p:cNvPr id="1013777" name="AutoShape 17"/>
            <p:cNvSpPr>
              <a:spLocks noChangeAspect="1" noChangeArrowheads="1" noTextEdit="1"/>
            </p:cNvSpPr>
            <p:nvPr/>
          </p:nvSpPr>
          <p:spPr bwMode="auto">
            <a:xfrm>
              <a:off x="2460" y="2880"/>
              <a:ext cx="8095" cy="295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13771" name="Group 11"/>
            <p:cNvGrpSpPr>
              <a:grpSpLocks/>
            </p:cNvGrpSpPr>
            <p:nvPr/>
          </p:nvGrpSpPr>
          <p:grpSpPr bwMode="auto">
            <a:xfrm>
              <a:off x="6346" y="3120"/>
              <a:ext cx="2504" cy="2520"/>
              <a:chOff x="6346" y="3120"/>
              <a:chExt cx="2504" cy="2520"/>
            </a:xfrm>
          </p:grpSpPr>
          <p:sp>
            <p:nvSpPr>
              <p:cNvPr id="1013776" name="Oval 16"/>
              <p:cNvSpPr>
                <a:spLocks noChangeArrowheads="1"/>
              </p:cNvSpPr>
              <p:nvPr/>
            </p:nvSpPr>
            <p:spPr bwMode="auto">
              <a:xfrm>
                <a:off x="6390" y="3120"/>
                <a:ext cx="2460" cy="2520"/>
              </a:xfrm>
              <a:prstGeom prst="ellipse">
                <a:avLst/>
              </a:prstGeom>
              <a:solidFill>
                <a:srgbClr val="FFFFFF"/>
              </a:solidFill>
              <a:ln w="12700">
                <a:solidFill>
                  <a:srgbClr val="000000"/>
                </a:solidFill>
                <a:round/>
                <a:headEnd/>
                <a:tailEnd type="none" w="lg" len="lg"/>
              </a:ln>
            </p:spPr>
            <p:txBody>
              <a:bodyPr vert="horz" wrap="square" lIns="91440" tIns="45720" rIns="91440" bIns="45720" numCol="1" anchor="t" anchorCtr="0" compatLnSpc="1">
                <a:prstTxWarp prst="textNoShape">
                  <a:avLst/>
                </a:prstTxWarp>
              </a:bodyPr>
              <a:lstStyle/>
              <a:p>
                <a:endParaRPr lang="en-US"/>
              </a:p>
            </p:txBody>
          </p:sp>
          <p:grpSp>
            <p:nvGrpSpPr>
              <p:cNvPr id="1013773" name="Group 13"/>
              <p:cNvGrpSpPr>
                <a:grpSpLocks/>
              </p:cNvGrpSpPr>
              <p:nvPr/>
            </p:nvGrpSpPr>
            <p:grpSpPr bwMode="auto">
              <a:xfrm>
                <a:off x="6346" y="3839"/>
                <a:ext cx="375" cy="1035"/>
                <a:chOff x="6331" y="3809"/>
                <a:chExt cx="375" cy="1035"/>
              </a:xfrm>
            </p:grpSpPr>
            <p:sp>
              <p:nvSpPr>
                <p:cNvPr id="1013775" name="Oval 15"/>
                <p:cNvSpPr>
                  <a:spLocks noChangeArrowheads="1"/>
                </p:cNvSpPr>
                <p:nvPr/>
              </p:nvSpPr>
              <p:spPr bwMode="auto">
                <a:xfrm>
                  <a:off x="6331" y="3809"/>
                  <a:ext cx="375" cy="1035"/>
                </a:xfrm>
                <a:prstGeom prst="ellipse">
                  <a:avLst/>
                </a:prstGeom>
                <a:solidFill>
                  <a:srgbClr val="FFFFFF"/>
                </a:solidFill>
                <a:ln w="12700">
                  <a:solidFill>
                    <a:srgbClr val="000000"/>
                  </a:solidFill>
                  <a:round/>
                  <a:headEnd/>
                  <a:tailEnd type="none" w="lg" len="lg"/>
                </a:ln>
              </p:spPr>
              <p:txBody>
                <a:bodyPr vert="horz" wrap="square" lIns="91440" tIns="45720" rIns="91440" bIns="45720" numCol="1" anchor="t" anchorCtr="0" compatLnSpc="1">
                  <a:prstTxWarp prst="textNoShape">
                    <a:avLst/>
                  </a:prstTxWarp>
                </a:bodyPr>
                <a:lstStyle/>
                <a:p>
                  <a:endParaRPr lang="en-US"/>
                </a:p>
              </p:txBody>
            </p:sp>
            <p:sp>
              <p:nvSpPr>
                <p:cNvPr id="1013774" name="Oval 14"/>
                <p:cNvSpPr>
                  <a:spLocks noChangeArrowheads="1"/>
                </p:cNvSpPr>
                <p:nvPr/>
              </p:nvSpPr>
              <p:spPr bwMode="auto">
                <a:xfrm>
                  <a:off x="6376" y="4049"/>
                  <a:ext cx="225" cy="555"/>
                </a:xfrm>
                <a:prstGeom prst="ellipse">
                  <a:avLst/>
                </a:prstGeom>
                <a:solidFill>
                  <a:srgbClr val="000000"/>
                </a:solidFill>
                <a:ln w="12700">
                  <a:solidFill>
                    <a:srgbClr val="000000"/>
                  </a:solidFill>
                  <a:round/>
                  <a:headEnd/>
                  <a:tailEnd type="none" w="lg" len="lg"/>
                </a:ln>
              </p:spPr>
              <p:txBody>
                <a:bodyPr vert="horz" wrap="square" lIns="91440" tIns="45720" rIns="91440" bIns="45720" numCol="1" anchor="t" anchorCtr="0" compatLnSpc="1">
                  <a:prstTxWarp prst="textNoShape">
                    <a:avLst/>
                  </a:prstTxWarp>
                </a:bodyPr>
                <a:lstStyle/>
                <a:p>
                  <a:endParaRPr lang="en-US"/>
                </a:p>
              </p:txBody>
            </p:sp>
          </p:grpSp>
          <p:sp>
            <p:nvSpPr>
              <p:cNvPr id="1013772" name="Text Box 12"/>
              <p:cNvSpPr txBox="1">
                <a:spLocks noChangeArrowheads="1"/>
              </p:cNvSpPr>
              <p:nvPr/>
            </p:nvSpPr>
            <p:spPr bwMode="auto">
              <a:xfrm>
                <a:off x="7385" y="4176"/>
                <a:ext cx="589" cy="369"/>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Eye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13762" name="Group 2"/>
            <p:cNvGrpSpPr>
              <a:grpSpLocks/>
            </p:cNvGrpSpPr>
            <p:nvPr/>
          </p:nvGrpSpPr>
          <p:grpSpPr bwMode="auto">
            <a:xfrm>
              <a:off x="2460" y="3435"/>
              <a:ext cx="3060" cy="1943"/>
              <a:chOff x="2460" y="3375"/>
              <a:chExt cx="3060" cy="1943"/>
            </a:xfrm>
          </p:grpSpPr>
          <p:sp>
            <p:nvSpPr>
              <p:cNvPr id="1013770" name="Line 10"/>
              <p:cNvSpPr>
                <a:spLocks noChangeShapeType="1"/>
              </p:cNvSpPr>
              <p:nvPr/>
            </p:nvSpPr>
            <p:spPr bwMode="auto">
              <a:xfrm>
                <a:off x="2475" y="3375"/>
                <a:ext cx="3045" cy="0"/>
              </a:xfrm>
              <a:prstGeom prst="line">
                <a:avLst/>
              </a:prstGeom>
              <a:noFill/>
              <a:ln w="12700">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1013769" name="Line 9"/>
              <p:cNvSpPr>
                <a:spLocks noChangeShapeType="1"/>
              </p:cNvSpPr>
              <p:nvPr/>
            </p:nvSpPr>
            <p:spPr bwMode="auto">
              <a:xfrm>
                <a:off x="2475" y="3667"/>
                <a:ext cx="3045" cy="1"/>
              </a:xfrm>
              <a:prstGeom prst="line">
                <a:avLst/>
              </a:prstGeom>
              <a:noFill/>
              <a:ln w="12700">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1013768" name="Line 8"/>
              <p:cNvSpPr>
                <a:spLocks noChangeShapeType="1"/>
              </p:cNvSpPr>
              <p:nvPr/>
            </p:nvSpPr>
            <p:spPr bwMode="auto">
              <a:xfrm>
                <a:off x="2475" y="3937"/>
                <a:ext cx="3045" cy="1"/>
              </a:xfrm>
              <a:prstGeom prst="line">
                <a:avLst/>
              </a:prstGeom>
              <a:noFill/>
              <a:ln w="12700">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1013767" name="Line 7"/>
              <p:cNvSpPr>
                <a:spLocks noChangeShapeType="1"/>
              </p:cNvSpPr>
              <p:nvPr/>
            </p:nvSpPr>
            <p:spPr bwMode="auto">
              <a:xfrm>
                <a:off x="2460" y="4230"/>
                <a:ext cx="3045" cy="1"/>
              </a:xfrm>
              <a:prstGeom prst="line">
                <a:avLst/>
              </a:prstGeom>
              <a:noFill/>
              <a:ln w="12700">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1013766" name="Line 6"/>
              <p:cNvSpPr>
                <a:spLocks noChangeShapeType="1"/>
              </p:cNvSpPr>
              <p:nvPr/>
            </p:nvSpPr>
            <p:spPr bwMode="auto">
              <a:xfrm>
                <a:off x="2460" y="4522"/>
                <a:ext cx="3045" cy="1"/>
              </a:xfrm>
              <a:prstGeom prst="line">
                <a:avLst/>
              </a:prstGeom>
              <a:noFill/>
              <a:ln w="12700">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1013765" name="Line 5"/>
              <p:cNvSpPr>
                <a:spLocks noChangeShapeType="1"/>
              </p:cNvSpPr>
              <p:nvPr/>
            </p:nvSpPr>
            <p:spPr bwMode="auto">
              <a:xfrm>
                <a:off x="2460" y="4792"/>
                <a:ext cx="3045" cy="1"/>
              </a:xfrm>
              <a:prstGeom prst="line">
                <a:avLst/>
              </a:prstGeom>
              <a:noFill/>
              <a:ln w="12700">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1013764" name="Line 4"/>
              <p:cNvSpPr>
                <a:spLocks noChangeShapeType="1"/>
              </p:cNvSpPr>
              <p:nvPr/>
            </p:nvSpPr>
            <p:spPr bwMode="auto">
              <a:xfrm>
                <a:off x="2460" y="5047"/>
                <a:ext cx="3045" cy="1"/>
              </a:xfrm>
              <a:prstGeom prst="line">
                <a:avLst/>
              </a:prstGeom>
              <a:noFill/>
              <a:ln w="12700">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sp>
            <p:nvSpPr>
              <p:cNvPr id="1013763" name="Line 3"/>
              <p:cNvSpPr>
                <a:spLocks noChangeShapeType="1"/>
              </p:cNvSpPr>
              <p:nvPr/>
            </p:nvSpPr>
            <p:spPr bwMode="auto">
              <a:xfrm>
                <a:off x="2460" y="5317"/>
                <a:ext cx="3045" cy="1"/>
              </a:xfrm>
              <a:prstGeom prst="line">
                <a:avLst/>
              </a:prstGeom>
              <a:noFill/>
              <a:ln w="12700">
                <a:solidFill>
                  <a:srgbClr val="000000"/>
                </a:solidFill>
                <a:round/>
                <a:headEnd/>
                <a:tailEnd type="stealth" w="lg" len="lg"/>
              </a:ln>
            </p:spPr>
            <p:txBody>
              <a:bodyPr vert="horz" wrap="square" lIns="91440" tIns="45720" rIns="91440" bIns="45720" numCol="1" anchor="t" anchorCtr="0" compatLnSpc="1">
                <a:prstTxWarp prst="textNoShape">
                  <a:avLst/>
                </a:prstTxWarp>
              </a:bodyPr>
              <a:lstStyle/>
              <a:p>
                <a:endParaRPr lang="en-US"/>
              </a:p>
            </p:txBody>
          </p:sp>
        </p:grpSp>
      </p:grpSp>
      <p:cxnSp>
        <p:nvCxnSpPr>
          <p:cNvPr id="23" name="Straight Connector 22"/>
          <p:cNvCxnSpPr/>
          <p:nvPr/>
        </p:nvCxnSpPr>
        <p:spPr>
          <a:xfrm rot="5400000">
            <a:off x="538137" y="1318445"/>
            <a:ext cx="1724077" cy="1588"/>
          </a:xfrm>
          <a:prstGeom prst="line">
            <a:avLst/>
          </a:pr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872306" y="1317652"/>
            <a:ext cx="1724077" cy="1588"/>
          </a:xfrm>
          <a:prstGeom prst="line">
            <a:avLst/>
          </a:pr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1196156" y="1317653"/>
            <a:ext cx="1724077" cy="1588"/>
          </a:xfrm>
          <a:prstGeom prst="line">
            <a:avLst/>
          </a:pr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556517" y="1317653"/>
            <a:ext cx="1724077" cy="1588"/>
          </a:xfrm>
          <a:prstGeom prst="line">
            <a:avLst/>
          </a:pr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908942" y="1327178"/>
            <a:ext cx="1724077" cy="1588"/>
          </a:xfrm>
          <a:prstGeom prst="line">
            <a:avLst/>
          </a:pr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sp>
        <p:nvSpPr>
          <p:cNvPr id="2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1933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6855" name="Rectangle 23"/>
          <p:cNvSpPr>
            <a:spLocks noChangeArrowheads="1"/>
          </p:cNvSpPr>
          <p:nvPr/>
        </p:nvSpPr>
        <p:spPr bwMode="auto">
          <a:xfrm>
            <a:off x="1441450" y="2139950"/>
            <a:ext cx="4143375"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None of these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8" name="Group 27"/>
          <p:cNvGrpSpPr/>
          <p:nvPr/>
        </p:nvGrpSpPr>
        <p:grpSpPr>
          <a:xfrm>
            <a:off x="1901825" y="2232025"/>
            <a:ext cx="1093788" cy="3222625"/>
            <a:chOff x="1901825" y="1587500"/>
            <a:chExt cx="1093788" cy="3222625"/>
          </a:xfrm>
        </p:grpSpPr>
        <p:graphicFrame>
          <p:nvGraphicFramePr>
            <p:cNvPr id="1016836" name="Object 4"/>
            <p:cNvGraphicFramePr>
              <a:graphicFrameLocks noChangeAspect="1"/>
            </p:cNvGraphicFramePr>
            <p:nvPr/>
          </p:nvGraphicFramePr>
          <p:xfrm>
            <a:off x="2008188" y="1587500"/>
            <a:ext cx="987425" cy="714375"/>
          </p:xfrm>
          <a:graphic>
            <a:graphicData uri="http://schemas.openxmlformats.org/presentationml/2006/ole">
              <p:oleObj spid="_x0000_s73745" name="Equation" r:id="rId4" imgW="545863" imgH="393529" progId="Equation.DSMT4">
                <p:embed/>
              </p:oleObj>
            </a:graphicData>
          </a:graphic>
        </p:graphicFrame>
        <p:graphicFrame>
          <p:nvGraphicFramePr>
            <p:cNvPr id="1016835" name="Object 3"/>
            <p:cNvGraphicFramePr>
              <a:graphicFrameLocks noChangeAspect="1"/>
            </p:cNvGraphicFramePr>
            <p:nvPr/>
          </p:nvGraphicFramePr>
          <p:xfrm>
            <a:off x="1993900" y="2416175"/>
            <a:ext cx="800100" cy="819150"/>
          </p:xfrm>
          <a:graphic>
            <a:graphicData uri="http://schemas.openxmlformats.org/presentationml/2006/ole">
              <p:oleObj spid="_x0000_s73746" name="Equation" r:id="rId5" imgW="406224" imgH="418918" progId="Equation.DSMT4">
                <p:embed/>
              </p:oleObj>
            </a:graphicData>
          </a:graphic>
        </p:graphicFrame>
        <p:graphicFrame>
          <p:nvGraphicFramePr>
            <p:cNvPr id="1016834" name="Object 2"/>
            <p:cNvGraphicFramePr>
              <a:graphicFrameLocks noChangeAspect="1"/>
            </p:cNvGraphicFramePr>
            <p:nvPr/>
          </p:nvGraphicFramePr>
          <p:xfrm>
            <a:off x="2016125" y="3244850"/>
            <a:ext cx="714375" cy="762000"/>
          </p:xfrm>
          <a:graphic>
            <a:graphicData uri="http://schemas.openxmlformats.org/presentationml/2006/ole">
              <p:oleObj spid="_x0000_s73747" name="Equation" r:id="rId6" imgW="368140" imgH="393529" progId="Equation.DSMT4">
                <p:embed/>
              </p:oleObj>
            </a:graphicData>
          </a:graphic>
        </p:graphicFrame>
        <p:graphicFrame>
          <p:nvGraphicFramePr>
            <p:cNvPr id="1016833" name="Object 1"/>
            <p:cNvGraphicFramePr>
              <a:graphicFrameLocks noChangeAspect="1"/>
            </p:cNvGraphicFramePr>
            <p:nvPr/>
          </p:nvGraphicFramePr>
          <p:xfrm>
            <a:off x="1901825" y="4097396"/>
            <a:ext cx="1012825" cy="712729"/>
          </p:xfrm>
          <a:graphic>
            <a:graphicData uri="http://schemas.openxmlformats.org/presentationml/2006/ole">
              <p:oleObj spid="_x0000_s73748" name="Equation" r:id="rId7" imgW="482391" imgH="393529" progId="Equation.3">
                <p:embed/>
              </p:oleObj>
            </a:graphicData>
          </a:graphic>
        </p:graphicFrame>
      </p:grpSp>
      <p:grpSp>
        <p:nvGrpSpPr>
          <p:cNvPr id="1016837" name="Group 5"/>
          <p:cNvGrpSpPr>
            <a:grpSpLocks noChangeAspect="1"/>
          </p:cNvGrpSpPr>
          <p:nvPr/>
        </p:nvGrpSpPr>
        <p:grpSpPr bwMode="auto">
          <a:xfrm>
            <a:off x="4848225" y="2692400"/>
            <a:ext cx="3349228" cy="2800350"/>
            <a:chOff x="2956" y="4245"/>
            <a:chExt cx="5238" cy="4410"/>
          </a:xfrm>
        </p:grpSpPr>
        <p:sp>
          <p:nvSpPr>
            <p:cNvPr id="1016850" name="AutoShape 18"/>
            <p:cNvSpPr>
              <a:spLocks noChangeAspect="1" noChangeArrowheads="1" noTextEdit="1"/>
            </p:cNvSpPr>
            <p:nvPr/>
          </p:nvSpPr>
          <p:spPr bwMode="auto">
            <a:xfrm>
              <a:off x="2956" y="4245"/>
              <a:ext cx="4896" cy="441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16849" name="Oval 17"/>
            <p:cNvSpPr>
              <a:spLocks noChangeArrowheads="1"/>
            </p:cNvSpPr>
            <p:nvPr/>
          </p:nvSpPr>
          <p:spPr bwMode="auto">
            <a:xfrm>
              <a:off x="2956" y="4245"/>
              <a:ext cx="3570" cy="3675"/>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848" name="Oval 16"/>
            <p:cNvSpPr>
              <a:spLocks noChangeArrowheads="1"/>
            </p:cNvSpPr>
            <p:nvPr/>
          </p:nvSpPr>
          <p:spPr bwMode="auto">
            <a:xfrm>
              <a:off x="3916" y="5220"/>
              <a:ext cx="1680" cy="1710"/>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847" name="Oval 15"/>
            <p:cNvSpPr>
              <a:spLocks noChangeArrowheads="1"/>
            </p:cNvSpPr>
            <p:nvPr/>
          </p:nvSpPr>
          <p:spPr bwMode="auto">
            <a:xfrm>
              <a:off x="4666" y="5970"/>
              <a:ext cx="210" cy="2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846" name="Line 14"/>
            <p:cNvSpPr>
              <a:spLocks noChangeShapeType="1"/>
            </p:cNvSpPr>
            <p:nvPr/>
          </p:nvSpPr>
          <p:spPr bwMode="auto">
            <a:xfrm flipV="1">
              <a:off x="4770" y="5040"/>
              <a:ext cx="1"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16845" name="Line 13"/>
            <p:cNvSpPr>
              <a:spLocks noChangeShapeType="1"/>
            </p:cNvSpPr>
            <p:nvPr/>
          </p:nvSpPr>
          <p:spPr bwMode="auto">
            <a:xfrm rot="16200000" flipV="1">
              <a:off x="3884" y="5946"/>
              <a:ext cx="1"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16844" name="Line 12"/>
            <p:cNvSpPr>
              <a:spLocks noChangeShapeType="1"/>
            </p:cNvSpPr>
            <p:nvPr/>
          </p:nvSpPr>
          <p:spPr bwMode="auto">
            <a:xfrm>
              <a:off x="4770" y="6815"/>
              <a:ext cx="1"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16843" name="Line 11"/>
            <p:cNvSpPr>
              <a:spLocks noChangeShapeType="1"/>
            </p:cNvSpPr>
            <p:nvPr/>
          </p:nvSpPr>
          <p:spPr bwMode="auto">
            <a:xfrm rot="5400000" flipV="1">
              <a:off x="5624" y="5931"/>
              <a:ext cx="1"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16842" name="Line 10"/>
            <p:cNvSpPr>
              <a:spLocks noChangeShapeType="1"/>
            </p:cNvSpPr>
            <p:nvPr/>
          </p:nvSpPr>
          <p:spPr bwMode="auto">
            <a:xfrm flipV="1">
              <a:off x="4770" y="4815"/>
              <a:ext cx="1260" cy="126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16841" name="Oval 9"/>
            <p:cNvSpPr>
              <a:spLocks noChangeArrowheads="1"/>
            </p:cNvSpPr>
            <p:nvPr/>
          </p:nvSpPr>
          <p:spPr bwMode="auto">
            <a:xfrm>
              <a:off x="6555" y="5805"/>
              <a:ext cx="165" cy="5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840" name="Text Box 8"/>
            <p:cNvSpPr txBox="1">
              <a:spLocks noChangeArrowheads="1"/>
            </p:cNvSpPr>
            <p:nvPr/>
          </p:nvSpPr>
          <p:spPr bwMode="auto">
            <a:xfrm>
              <a:off x="6556" y="4970"/>
              <a:ext cx="1638" cy="103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detector</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1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6839" name="Text Box 7"/>
            <p:cNvSpPr txBox="1">
              <a:spLocks noChangeArrowheads="1"/>
            </p:cNvSpPr>
            <p:nvPr/>
          </p:nvSpPr>
          <p:spPr bwMode="auto">
            <a:xfrm>
              <a:off x="4687" y="6189"/>
              <a:ext cx="555" cy="49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16838" name="Text Box 6"/>
            <p:cNvSpPr txBox="1">
              <a:spLocks noChangeArrowheads="1"/>
            </p:cNvSpPr>
            <p:nvPr/>
          </p:nvSpPr>
          <p:spPr bwMode="auto">
            <a:xfrm>
              <a:off x="5377" y="4854"/>
              <a:ext cx="555" cy="49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16851" name="Rectangle 19"/>
          <p:cNvSpPr>
            <a:spLocks noChangeArrowheads="1"/>
          </p:cNvSpPr>
          <p:nvPr/>
        </p:nvSpPr>
        <p:spPr bwMode="auto">
          <a:xfrm>
            <a:off x="704850" y="206375"/>
            <a:ext cx="7366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point source of radiation emits power P</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isotropically (uniformly in all directions).  A detector of area a</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located a distance R away from the source.  What is the power p </a:t>
            </a:r>
            <a:r>
              <a:rPr kumimoji="0" lang="en-US"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received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by the detector?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3543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574675"/>
            <a:ext cx="7273925" cy="2657475"/>
          </a:xfrm>
        </p:spPr>
        <p:txBody>
          <a:bodyPr>
            <a:normAutofit fontScale="92500" lnSpcReduction="10000"/>
          </a:bodyPr>
          <a:lstStyle/>
          <a:p>
            <a:pPr>
              <a:buNone/>
            </a:pPr>
            <a:r>
              <a:rPr lang="en-US" sz="2800" dirty="0" smtClean="0"/>
              <a:t>For a plane electromagnetic wave in vacuum:</a:t>
            </a:r>
          </a:p>
          <a:p>
            <a:pPr marL="338138" indent="-338138"/>
            <a:r>
              <a:rPr lang="en-US" sz="2800" b="1" dirty="0" smtClean="0"/>
              <a:t>E</a:t>
            </a:r>
            <a:r>
              <a:rPr lang="en-US" sz="2800" dirty="0" smtClean="0"/>
              <a:t> </a:t>
            </a:r>
            <a:r>
              <a:rPr lang="en-US" sz="2800" dirty="0" smtClean="0">
                <a:sym typeface="Symbol"/>
              </a:rPr>
              <a:t>    </a:t>
            </a:r>
            <a:r>
              <a:rPr lang="en-US" sz="2800" b="1" dirty="0" err="1" smtClean="0">
                <a:sym typeface="Symbol"/>
              </a:rPr>
              <a:t>k</a:t>
            </a:r>
            <a:r>
              <a:rPr lang="en-US" sz="2800" b="1" dirty="0" smtClean="0">
                <a:sym typeface="Symbol"/>
              </a:rPr>
              <a:t>   </a:t>
            </a:r>
          </a:p>
          <a:p>
            <a:pPr marL="338138" indent="-338138"/>
            <a:r>
              <a:rPr lang="en-US" sz="2800" b="1" dirty="0" smtClean="0">
                <a:sym typeface="Symbol"/>
              </a:rPr>
              <a:t>B</a:t>
            </a:r>
            <a:r>
              <a:rPr lang="en-US" sz="2800" dirty="0" smtClean="0">
                <a:sym typeface="Symbol"/>
              </a:rPr>
              <a:t>     </a:t>
            </a:r>
            <a:r>
              <a:rPr lang="en-US" sz="2800" b="1" dirty="0" smtClean="0">
                <a:sym typeface="Symbol"/>
              </a:rPr>
              <a:t>k </a:t>
            </a:r>
          </a:p>
          <a:p>
            <a:r>
              <a:rPr lang="en-US" sz="2800" b="1" dirty="0" smtClean="0">
                <a:sym typeface="Symbol"/>
              </a:rPr>
              <a:t>E</a:t>
            </a:r>
            <a:r>
              <a:rPr lang="en-US" sz="2800" dirty="0" smtClean="0">
                <a:sym typeface="Symbol"/>
              </a:rPr>
              <a:t>    </a:t>
            </a:r>
            <a:r>
              <a:rPr lang="en-US" sz="2800" b="1" dirty="0" smtClean="0">
                <a:sym typeface="Symbol"/>
              </a:rPr>
              <a:t> B</a:t>
            </a:r>
            <a:r>
              <a:rPr lang="en-US" sz="2800" dirty="0" smtClean="0">
                <a:sym typeface="Symbol"/>
              </a:rPr>
              <a:t> </a:t>
            </a:r>
          </a:p>
          <a:p>
            <a:r>
              <a:rPr lang="en-US" sz="2800" b="1" dirty="0" smtClean="0">
                <a:sym typeface="Symbol"/>
              </a:rPr>
              <a:t>E, B </a:t>
            </a:r>
            <a:r>
              <a:rPr lang="en-US" sz="2800" dirty="0" smtClean="0">
                <a:sym typeface="Symbol"/>
              </a:rPr>
              <a:t>in phase</a:t>
            </a:r>
          </a:p>
          <a:p>
            <a:r>
              <a:rPr lang="en-US" sz="2800" dirty="0" smtClean="0">
                <a:sym typeface="Symbol"/>
              </a:rPr>
              <a:t>B = E/c </a:t>
            </a:r>
            <a:endParaRPr lang="en-US" sz="2800" b="1" dirty="0"/>
          </a:p>
        </p:txBody>
      </p:sp>
      <p:graphicFrame>
        <p:nvGraphicFramePr>
          <p:cNvPr id="1022978" name="Object 2"/>
          <p:cNvGraphicFramePr>
            <a:graphicFrameLocks noChangeAspect="1"/>
          </p:cNvGraphicFramePr>
          <p:nvPr/>
        </p:nvGraphicFramePr>
        <p:xfrm>
          <a:off x="5676900" y="1127125"/>
          <a:ext cx="2486025" cy="552450"/>
        </p:xfrm>
        <a:graphic>
          <a:graphicData uri="http://schemas.openxmlformats.org/presentationml/2006/ole">
            <p:oleObj spid="_x0000_s74761" name="Equation" r:id="rId4" imgW="1143000" imgH="241300" progId="Equation.3">
              <p:embed/>
            </p:oleObj>
          </a:graphicData>
        </a:graphic>
      </p:graphicFrame>
      <p:grpSp>
        <p:nvGrpSpPr>
          <p:cNvPr id="19" name="Group 18"/>
          <p:cNvGrpSpPr/>
          <p:nvPr/>
        </p:nvGrpSpPr>
        <p:grpSpPr>
          <a:xfrm>
            <a:off x="3835400" y="1311275"/>
            <a:ext cx="3178452" cy="1842790"/>
            <a:chOff x="3835401" y="2968625"/>
            <a:chExt cx="3178452" cy="1842790"/>
          </a:xfrm>
        </p:grpSpPr>
        <p:cxnSp>
          <p:nvCxnSpPr>
            <p:cNvPr id="6" name="Straight Arrow Connector 5"/>
            <p:cNvCxnSpPr/>
            <p:nvPr/>
          </p:nvCxnSpPr>
          <p:spPr>
            <a:xfrm>
              <a:off x="4479925" y="4073525"/>
              <a:ext cx="2209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flipH="1" flipV="1">
              <a:off x="3972718" y="3567112"/>
              <a:ext cx="1013620" cy="79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835401" y="4073525"/>
              <a:ext cx="644525" cy="6445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689725" y="3981450"/>
              <a:ext cx="324128" cy="461665"/>
            </a:xfrm>
            <a:prstGeom prst="rect">
              <a:avLst/>
            </a:prstGeom>
            <a:noFill/>
          </p:spPr>
          <p:txBody>
            <a:bodyPr wrap="none" rtlCol="0">
              <a:spAutoFit/>
            </a:bodyPr>
            <a:lstStyle/>
            <a:p>
              <a:r>
                <a:rPr lang="en-US" sz="2400" dirty="0" smtClean="0"/>
                <a:t>k</a:t>
              </a:r>
              <a:endParaRPr lang="en-US" sz="2400" dirty="0"/>
            </a:p>
          </p:txBody>
        </p:sp>
        <p:sp>
          <p:nvSpPr>
            <p:cNvPr id="12" name="TextBox 11"/>
            <p:cNvSpPr txBox="1"/>
            <p:nvPr/>
          </p:nvSpPr>
          <p:spPr>
            <a:xfrm>
              <a:off x="4479925" y="2968625"/>
              <a:ext cx="335348" cy="461665"/>
            </a:xfrm>
            <a:prstGeom prst="rect">
              <a:avLst/>
            </a:prstGeom>
            <a:noFill/>
          </p:spPr>
          <p:txBody>
            <a:bodyPr wrap="none" rtlCol="0">
              <a:spAutoFit/>
            </a:bodyPr>
            <a:lstStyle/>
            <a:p>
              <a:r>
                <a:rPr lang="en-US" sz="2400" dirty="0" smtClean="0"/>
                <a:t>E</a:t>
              </a:r>
              <a:endParaRPr lang="en-US" sz="2400" dirty="0"/>
            </a:p>
          </p:txBody>
        </p:sp>
        <p:sp>
          <p:nvSpPr>
            <p:cNvPr id="13" name="TextBox 12"/>
            <p:cNvSpPr txBox="1"/>
            <p:nvPr/>
          </p:nvSpPr>
          <p:spPr>
            <a:xfrm>
              <a:off x="4111625" y="4349750"/>
              <a:ext cx="351378" cy="461665"/>
            </a:xfrm>
            <a:prstGeom prst="rect">
              <a:avLst/>
            </a:prstGeom>
            <a:noFill/>
          </p:spPr>
          <p:txBody>
            <a:bodyPr wrap="none" rtlCol="0">
              <a:spAutoFit/>
            </a:bodyPr>
            <a:lstStyle/>
            <a:p>
              <a:r>
                <a:rPr lang="en-US" sz="2400" dirty="0" smtClean="0"/>
                <a:t>B</a:t>
              </a:r>
              <a:endParaRPr lang="en-US" sz="2400" dirty="0"/>
            </a:p>
          </p:txBody>
        </p:sp>
        <p:sp>
          <p:nvSpPr>
            <p:cNvPr id="16" name="Rectangle 15"/>
            <p:cNvSpPr/>
            <p:nvPr/>
          </p:nvSpPr>
          <p:spPr>
            <a:xfrm>
              <a:off x="4479925" y="3889375"/>
              <a:ext cx="184150" cy="1841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4334933" y="4097867"/>
              <a:ext cx="316089" cy="135466"/>
            </a:xfrm>
            <a:custGeom>
              <a:avLst/>
              <a:gdLst>
                <a:gd name="connsiteX0" fmla="*/ 316089 w 316089"/>
                <a:gd name="connsiteY0" fmla="*/ 0 h 135466"/>
                <a:gd name="connsiteX1" fmla="*/ 158045 w 316089"/>
                <a:gd name="connsiteY1" fmla="*/ 135466 h 135466"/>
                <a:gd name="connsiteX2" fmla="*/ 0 w 316089"/>
                <a:gd name="connsiteY2" fmla="*/ 135466 h 135466"/>
              </a:gdLst>
              <a:ahLst/>
              <a:cxnLst>
                <a:cxn ang="0">
                  <a:pos x="connsiteX0" y="connsiteY0"/>
                </a:cxn>
                <a:cxn ang="0">
                  <a:pos x="connsiteX1" y="connsiteY1"/>
                </a:cxn>
                <a:cxn ang="0">
                  <a:pos x="connsiteX2" y="connsiteY2"/>
                </a:cxn>
              </a:cxnLst>
              <a:rect l="l" t="t" r="r" b="b"/>
              <a:pathLst>
                <a:path w="316089" h="135466">
                  <a:moveTo>
                    <a:pt x="316089" y="0"/>
                  </a:moveTo>
                  <a:lnTo>
                    <a:pt x="158045" y="135466"/>
                  </a:lnTo>
                  <a:lnTo>
                    <a:pt x="0" y="135466"/>
                  </a:lnTo>
                </a:path>
              </a:pathLst>
            </a:cu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346222" y="3894667"/>
              <a:ext cx="135467" cy="304800"/>
            </a:xfrm>
            <a:custGeom>
              <a:avLst/>
              <a:gdLst>
                <a:gd name="connsiteX0" fmla="*/ 135467 w 135467"/>
                <a:gd name="connsiteY0" fmla="*/ 0 h 304800"/>
                <a:gd name="connsiteX1" fmla="*/ 0 w 135467"/>
                <a:gd name="connsiteY1" fmla="*/ 169333 h 304800"/>
                <a:gd name="connsiteX2" fmla="*/ 0 w 135467"/>
                <a:gd name="connsiteY2" fmla="*/ 304800 h 304800"/>
              </a:gdLst>
              <a:ahLst/>
              <a:cxnLst>
                <a:cxn ang="0">
                  <a:pos x="connsiteX0" y="connsiteY0"/>
                </a:cxn>
                <a:cxn ang="0">
                  <a:pos x="connsiteX1" y="connsiteY1"/>
                </a:cxn>
                <a:cxn ang="0">
                  <a:pos x="connsiteX2" y="connsiteY2"/>
                </a:cxn>
              </a:cxnLst>
              <a:rect l="l" t="t" r="r" b="b"/>
              <a:pathLst>
                <a:path w="135467" h="304800">
                  <a:moveTo>
                    <a:pt x="135467" y="0"/>
                  </a:moveTo>
                  <a:lnTo>
                    <a:pt x="0" y="169333"/>
                  </a:lnTo>
                  <a:lnTo>
                    <a:pt x="0" y="304800"/>
                  </a:lnTo>
                </a:path>
              </a:pathLst>
            </a:cu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0" name="TextBox 19"/>
          <p:cNvSpPr txBox="1"/>
          <p:nvPr/>
        </p:nvSpPr>
        <p:spPr>
          <a:xfrm>
            <a:off x="1073150" y="3521075"/>
            <a:ext cx="6477705" cy="461665"/>
          </a:xfrm>
          <a:prstGeom prst="rect">
            <a:avLst/>
          </a:prstGeom>
          <a:noFill/>
        </p:spPr>
        <p:txBody>
          <a:bodyPr wrap="none" rtlCol="0">
            <a:spAutoFit/>
          </a:bodyPr>
          <a:lstStyle/>
          <a:p>
            <a:r>
              <a:rPr lang="en-US" sz="2400" dirty="0" smtClean="0"/>
              <a:t>Which of Maxwell’s equations requires that </a:t>
            </a:r>
            <a:r>
              <a:rPr lang="en-US" sz="2400" b="1" dirty="0" smtClean="0">
                <a:sym typeface="Symbol"/>
              </a:rPr>
              <a:t>B</a:t>
            </a:r>
            <a:r>
              <a:rPr lang="en-US" sz="2400" dirty="0" smtClean="0">
                <a:sym typeface="Symbol"/>
              </a:rPr>
              <a:t>    </a:t>
            </a:r>
            <a:r>
              <a:rPr lang="en-US" sz="2400" b="1" dirty="0" smtClean="0">
                <a:sym typeface="Symbol"/>
              </a:rPr>
              <a:t>k ?</a:t>
            </a:r>
            <a:r>
              <a:rPr lang="en-US" sz="2400" dirty="0" smtClean="0"/>
              <a:t> </a:t>
            </a:r>
            <a:endParaRPr lang="en-US" sz="2400" dirty="0"/>
          </a:p>
        </p:txBody>
      </p:sp>
      <p:graphicFrame>
        <p:nvGraphicFramePr>
          <p:cNvPr id="1022980"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4449761"/>
              </p:ext>
            </p:extLst>
          </p:nvPr>
        </p:nvGraphicFramePr>
        <p:xfrm>
          <a:off x="1292225" y="3981450"/>
          <a:ext cx="5881688" cy="1381125"/>
        </p:xfrm>
        <a:graphic>
          <a:graphicData uri="http://schemas.openxmlformats.org/presentationml/2006/ole">
            <p:oleObj spid="_x0000_s74762" name="Equation" r:id="rId5" imgW="2933700" imgH="685800" progId="Equation.3">
              <p:embed/>
            </p:oleObj>
          </a:graphicData>
        </a:graphic>
      </p:graphicFrame>
      <p:sp>
        <p:nvSpPr>
          <p:cNvPr id="23" name="TextBox 22"/>
          <p:cNvSpPr txBox="1"/>
          <p:nvPr/>
        </p:nvSpPr>
        <p:spPr>
          <a:xfrm>
            <a:off x="1165225" y="5454650"/>
            <a:ext cx="6796541" cy="461665"/>
          </a:xfrm>
          <a:prstGeom prst="rect">
            <a:avLst/>
          </a:prstGeom>
          <a:noFill/>
        </p:spPr>
        <p:txBody>
          <a:bodyPr wrap="none" rtlCol="0">
            <a:spAutoFit/>
          </a:bodyPr>
          <a:lstStyle/>
          <a:p>
            <a:r>
              <a:rPr lang="en-US" sz="2400" dirty="0" smtClean="0"/>
              <a:t>Which of Maxwell’s equations requires that </a:t>
            </a:r>
            <a:r>
              <a:rPr lang="en-US" sz="2400" dirty="0" smtClean="0">
                <a:sym typeface="Symbol"/>
              </a:rPr>
              <a:t>B = E/c </a:t>
            </a:r>
            <a:r>
              <a:rPr lang="en-US" sz="2400" b="1" dirty="0" smtClean="0">
                <a:sym typeface="Symbol"/>
              </a:rPr>
              <a:t>?</a:t>
            </a:r>
            <a:r>
              <a:rPr lang="en-US" sz="2400" dirty="0" smtClean="0"/>
              <a:t> </a:t>
            </a:r>
            <a:endParaRPr lang="en-US" sz="2400" dirty="0"/>
          </a:p>
        </p:txBody>
      </p:sp>
      <p:graphicFrame>
        <p:nvGraphicFramePr>
          <p:cNvPr id="25" name="Object 24"/>
          <p:cNvGraphicFramePr>
            <a:graphicFrameLocks noChangeAspect="1"/>
          </p:cNvGraphicFramePr>
          <p:nvPr/>
        </p:nvGraphicFramePr>
        <p:xfrm>
          <a:off x="1884614" y="1105403"/>
          <a:ext cx="301625" cy="301625"/>
        </p:xfrm>
        <a:graphic>
          <a:graphicData uri="http://schemas.openxmlformats.org/presentationml/2006/ole">
            <p:oleObj spid="_x0000_s74765" name="Equation" r:id="rId6" imgW="152400" imgH="152400" progId="Equation.DSMT4">
              <p:embed/>
            </p:oleObj>
          </a:graphicData>
        </a:graphic>
      </p:graphicFrame>
      <p:graphicFrame>
        <p:nvGraphicFramePr>
          <p:cNvPr id="74766" name="Object 14"/>
          <p:cNvGraphicFramePr>
            <a:graphicFrameLocks noChangeAspect="1"/>
          </p:cNvGraphicFramePr>
          <p:nvPr/>
        </p:nvGraphicFramePr>
        <p:xfrm>
          <a:off x="1884614" y="1545557"/>
          <a:ext cx="301625" cy="301625"/>
        </p:xfrm>
        <a:graphic>
          <a:graphicData uri="http://schemas.openxmlformats.org/presentationml/2006/ole">
            <p:oleObj spid="_x0000_s74766" name="Equation" r:id="rId7" imgW="152400" imgH="152400" progId="Equation.DSMT4">
              <p:embed/>
            </p:oleObj>
          </a:graphicData>
        </a:graphic>
      </p:graphicFrame>
      <p:graphicFrame>
        <p:nvGraphicFramePr>
          <p:cNvPr id="74767" name="Object 15"/>
          <p:cNvGraphicFramePr>
            <a:graphicFrameLocks noChangeAspect="1"/>
          </p:cNvGraphicFramePr>
          <p:nvPr/>
        </p:nvGraphicFramePr>
        <p:xfrm>
          <a:off x="1885950" y="1973514"/>
          <a:ext cx="301625" cy="301625"/>
        </p:xfrm>
        <a:graphic>
          <a:graphicData uri="http://schemas.openxmlformats.org/presentationml/2006/ole">
            <p:oleObj spid="_x0000_s74767" name="Equation" r:id="rId8" imgW="152400" imgH="152400" progId="Equation.DSMT4">
              <p:embed/>
            </p:oleObj>
          </a:graphicData>
        </a:graphic>
      </p:graphicFrame>
      <p:graphicFrame>
        <p:nvGraphicFramePr>
          <p:cNvPr id="74768" name="Object 16"/>
          <p:cNvGraphicFramePr>
            <a:graphicFrameLocks noChangeAspect="1"/>
          </p:cNvGraphicFramePr>
          <p:nvPr/>
        </p:nvGraphicFramePr>
        <p:xfrm>
          <a:off x="6763027" y="3609975"/>
          <a:ext cx="301625" cy="301625"/>
        </p:xfrm>
        <a:graphic>
          <a:graphicData uri="http://schemas.openxmlformats.org/presentationml/2006/ole">
            <p:oleObj spid="_x0000_s74768" name="Equation" r:id="rId9" imgW="152400" imgH="152400" progId="Equation.DSMT4">
              <p:embed/>
            </p:oleObj>
          </a:graphicData>
        </a:graphic>
      </p:graphicFrame>
      <p:sp>
        <p:nvSpPr>
          <p:cNvPr id="2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374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8881" name="Rectangle 1"/>
          <p:cNvSpPr>
            <a:spLocks noChangeArrowheads="1"/>
          </p:cNvSpPr>
          <p:nvPr/>
        </p:nvSpPr>
        <p:spPr bwMode="auto">
          <a:xfrm>
            <a:off x="520700" y="850900"/>
            <a:ext cx="8255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Two radio dishes (shaped like bowls) are receiving signals from a radio station which is sending out radio waves in all directions with power P.  Dish 2 is twice as far away as Dish 1, but has twice the diameter.  Which dish receives more power?  (Dish 2 is not in the shadow of Dish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Dish 1		B: Dish 2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Both receive the same power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890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18882" name="Group 2"/>
          <p:cNvGrpSpPr>
            <a:grpSpLocks noChangeAspect="1"/>
          </p:cNvGrpSpPr>
          <p:nvPr/>
        </p:nvGrpSpPr>
        <p:grpSpPr bwMode="auto">
          <a:xfrm>
            <a:off x="1165225" y="3152775"/>
            <a:ext cx="5222875" cy="1779588"/>
            <a:chOff x="2185" y="5823"/>
            <a:chExt cx="8225" cy="2802"/>
          </a:xfrm>
        </p:grpSpPr>
        <p:sp>
          <p:nvSpPr>
            <p:cNvPr id="1018901" name="AutoShape 21"/>
            <p:cNvSpPr>
              <a:spLocks noChangeAspect="1" noChangeArrowheads="1" noTextEdit="1"/>
            </p:cNvSpPr>
            <p:nvPr/>
          </p:nvSpPr>
          <p:spPr bwMode="auto">
            <a:xfrm>
              <a:off x="2185" y="5823"/>
              <a:ext cx="8225" cy="280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18900" name="Line 20"/>
            <p:cNvSpPr>
              <a:spLocks noChangeShapeType="1"/>
            </p:cNvSpPr>
            <p:nvPr/>
          </p:nvSpPr>
          <p:spPr bwMode="auto">
            <a:xfrm flipH="1">
              <a:off x="3300" y="7006"/>
              <a:ext cx="180" cy="9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9" name="Line 19"/>
            <p:cNvSpPr>
              <a:spLocks noChangeShapeType="1"/>
            </p:cNvSpPr>
            <p:nvPr/>
          </p:nvSpPr>
          <p:spPr bwMode="auto">
            <a:xfrm>
              <a:off x="3480" y="7006"/>
              <a:ext cx="180" cy="97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8" name="Oval 18"/>
            <p:cNvSpPr>
              <a:spLocks noChangeArrowheads="1"/>
            </p:cNvSpPr>
            <p:nvPr/>
          </p:nvSpPr>
          <p:spPr bwMode="auto">
            <a:xfrm>
              <a:off x="3360" y="6780"/>
              <a:ext cx="225" cy="2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7" name="Freeform 17"/>
            <p:cNvSpPr>
              <a:spLocks/>
            </p:cNvSpPr>
            <p:nvPr/>
          </p:nvSpPr>
          <p:spPr bwMode="auto">
            <a:xfrm>
              <a:off x="3840" y="6540"/>
              <a:ext cx="240" cy="675"/>
            </a:xfrm>
            <a:custGeom>
              <a:avLst/>
              <a:gdLst/>
              <a:ahLst/>
              <a:cxnLst>
                <a:cxn ang="0">
                  <a:pos x="0" y="0"/>
                </a:cxn>
                <a:cxn ang="0">
                  <a:pos x="0" y="675"/>
                </a:cxn>
              </a:cxnLst>
              <a:rect l="0" t="0" r="r" b="b"/>
              <a:pathLst>
                <a:path w="240" h="675">
                  <a:moveTo>
                    <a:pt x="0" y="0"/>
                  </a:moveTo>
                  <a:cubicBezTo>
                    <a:pt x="120" y="196"/>
                    <a:pt x="240" y="393"/>
                    <a:pt x="0" y="67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6" name="Freeform 16"/>
            <p:cNvSpPr>
              <a:spLocks/>
            </p:cNvSpPr>
            <p:nvPr/>
          </p:nvSpPr>
          <p:spPr bwMode="auto">
            <a:xfrm flipH="1">
              <a:off x="2865" y="6540"/>
              <a:ext cx="240" cy="675"/>
            </a:xfrm>
            <a:custGeom>
              <a:avLst/>
              <a:gdLst/>
              <a:ahLst/>
              <a:cxnLst>
                <a:cxn ang="0">
                  <a:pos x="0" y="0"/>
                </a:cxn>
                <a:cxn ang="0">
                  <a:pos x="0" y="675"/>
                </a:cxn>
              </a:cxnLst>
              <a:rect l="0" t="0" r="r" b="b"/>
              <a:pathLst>
                <a:path w="240" h="675">
                  <a:moveTo>
                    <a:pt x="0" y="0"/>
                  </a:moveTo>
                  <a:cubicBezTo>
                    <a:pt x="120" y="196"/>
                    <a:pt x="240" y="393"/>
                    <a:pt x="0" y="67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5" name="Freeform 15"/>
            <p:cNvSpPr>
              <a:spLocks/>
            </p:cNvSpPr>
            <p:nvPr/>
          </p:nvSpPr>
          <p:spPr bwMode="auto">
            <a:xfrm>
              <a:off x="4125" y="6165"/>
              <a:ext cx="630" cy="1470"/>
            </a:xfrm>
            <a:custGeom>
              <a:avLst/>
              <a:gdLst/>
              <a:ahLst/>
              <a:cxnLst>
                <a:cxn ang="0">
                  <a:pos x="0" y="0"/>
                </a:cxn>
                <a:cxn ang="0">
                  <a:pos x="0" y="675"/>
                </a:cxn>
              </a:cxnLst>
              <a:rect l="0" t="0" r="r" b="b"/>
              <a:pathLst>
                <a:path w="240" h="675">
                  <a:moveTo>
                    <a:pt x="0" y="0"/>
                  </a:moveTo>
                  <a:cubicBezTo>
                    <a:pt x="120" y="196"/>
                    <a:pt x="240" y="393"/>
                    <a:pt x="0" y="67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4" name="Freeform 14"/>
            <p:cNvSpPr>
              <a:spLocks/>
            </p:cNvSpPr>
            <p:nvPr/>
          </p:nvSpPr>
          <p:spPr bwMode="auto">
            <a:xfrm flipH="1">
              <a:off x="2185" y="6165"/>
              <a:ext cx="630" cy="1470"/>
            </a:xfrm>
            <a:custGeom>
              <a:avLst/>
              <a:gdLst/>
              <a:ahLst/>
              <a:cxnLst>
                <a:cxn ang="0">
                  <a:pos x="0" y="0"/>
                </a:cxn>
                <a:cxn ang="0">
                  <a:pos x="0" y="675"/>
                </a:cxn>
              </a:cxnLst>
              <a:rect l="0" t="0" r="r" b="b"/>
              <a:pathLst>
                <a:path w="240" h="675">
                  <a:moveTo>
                    <a:pt x="0" y="0"/>
                  </a:moveTo>
                  <a:cubicBezTo>
                    <a:pt x="120" y="196"/>
                    <a:pt x="240" y="393"/>
                    <a:pt x="0" y="67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3" name="Freeform 13"/>
            <p:cNvSpPr>
              <a:spLocks/>
            </p:cNvSpPr>
            <p:nvPr/>
          </p:nvSpPr>
          <p:spPr bwMode="auto">
            <a:xfrm>
              <a:off x="4560" y="5880"/>
              <a:ext cx="795" cy="2025"/>
            </a:xfrm>
            <a:custGeom>
              <a:avLst/>
              <a:gdLst/>
              <a:ahLst/>
              <a:cxnLst>
                <a:cxn ang="0">
                  <a:pos x="0" y="0"/>
                </a:cxn>
                <a:cxn ang="0">
                  <a:pos x="0" y="675"/>
                </a:cxn>
              </a:cxnLst>
              <a:rect l="0" t="0" r="r" b="b"/>
              <a:pathLst>
                <a:path w="240" h="675">
                  <a:moveTo>
                    <a:pt x="0" y="0"/>
                  </a:moveTo>
                  <a:cubicBezTo>
                    <a:pt x="120" y="196"/>
                    <a:pt x="240" y="393"/>
                    <a:pt x="0" y="67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2" name="Line 12"/>
            <p:cNvSpPr>
              <a:spLocks noChangeShapeType="1"/>
            </p:cNvSpPr>
            <p:nvPr/>
          </p:nvSpPr>
          <p:spPr bwMode="auto">
            <a:xfrm>
              <a:off x="2370" y="7995"/>
              <a:ext cx="804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91" name="Rectangle 11" descr="Wide downward diagonal"/>
            <p:cNvSpPr>
              <a:spLocks noChangeArrowheads="1"/>
            </p:cNvSpPr>
            <p:nvPr/>
          </p:nvSpPr>
          <p:spPr bwMode="auto">
            <a:xfrm>
              <a:off x="2385" y="7995"/>
              <a:ext cx="7980" cy="630"/>
            </a:xfrm>
            <a:prstGeom prst="rect">
              <a:avLst/>
            </a:prstGeom>
            <a:pattFill prst="wdDnDiag">
              <a:fgClr>
                <a:srgbClr val="B2B2B2"/>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18888" name="Group 8"/>
            <p:cNvGrpSpPr>
              <a:grpSpLocks/>
            </p:cNvGrpSpPr>
            <p:nvPr/>
          </p:nvGrpSpPr>
          <p:grpSpPr bwMode="auto">
            <a:xfrm>
              <a:off x="6663" y="6600"/>
              <a:ext cx="240" cy="600"/>
              <a:chOff x="6915" y="6600"/>
              <a:chExt cx="240" cy="600"/>
            </a:xfrm>
          </p:grpSpPr>
          <p:sp>
            <p:nvSpPr>
              <p:cNvPr id="1018890" name="Freeform 10"/>
              <p:cNvSpPr>
                <a:spLocks/>
              </p:cNvSpPr>
              <p:nvPr/>
            </p:nvSpPr>
            <p:spPr bwMode="auto">
              <a:xfrm>
                <a:off x="6915" y="6600"/>
                <a:ext cx="135" cy="600"/>
              </a:xfrm>
              <a:custGeom>
                <a:avLst/>
                <a:gdLst/>
                <a:ahLst/>
                <a:cxnLst>
                  <a:cxn ang="0">
                    <a:pos x="0" y="0"/>
                  </a:cxn>
                  <a:cxn ang="0">
                    <a:pos x="0" y="600"/>
                  </a:cxn>
                </a:cxnLst>
                <a:rect l="0" t="0" r="r" b="b"/>
                <a:pathLst>
                  <a:path w="135" h="600">
                    <a:moveTo>
                      <a:pt x="0" y="0"/>
                    </a:moveTo>
                    <a:cubicBezTo>
                      <a:pt x="67" y="171"/>
                      <a:pt x="135" y="343"/>
                      <a:pt x="0" y="6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89" name="Freeform 9"/>
              <p:cNvSpPr>
                <a:spLocks/>
              </p:cNvSpPr>
              <p:nvPr/>
            </p:nvSpPr>
            <p:spPr bwMode="auto">
              <a:xfrm>
                <a:off x="6915" y="6600"/>
                <a:ext cx="240" cy="600"/>
              </a:xfrm>
              <a:custGeom>
                <a:avLst/>
                <a:gdLst/>
                <a:ahLst/>
                <a:cxnLst>
                  <a:cxn ang="0">
                    <a:pos x="0" y="0"/>
                  </a:cxn>
                  <a:cxn ang="0">
                    <a:pos x="0" y="600"/>
                  </a:cxn>
                </a:cxnLst>
                <a:rect l="0" t="0" r="r" b="b"/>
                <a:pathLst>
                  <a:path w="135" h="600">
                    <a:moveTo>
                      <a:pt x="0" y="0"/>
                    </a:moveTo>
                    <a:cubicBezTo>
                      <a:pt x="67" y="171"/>
                      <a:pt x="135" y="343"/>
                      <a:pt x="0" y="6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885" name="Group 5"/>
            <p:cNvGrpSpPr>
              <a:grpSpLocks/>
            </p:cNvGrpSpPr>
            <p:nvPr/>
          </p:nvGrpSpPr>
          <p:grpSpPr bwMode="auto">
            <a:xfrm>
              <a:off x="9502" y="6229"/>
              <a:ext cx="510" cy="1290"/>
              <a:chOff x="6915" y="6600"/>
              <a:chExt cx="240" cy="600"/>
            </a:xfrm>
          </p:grpSpPr>
          <p:sp>
            <p:nvSpPr>
              <p:cNvPr id="1018887" name="Freeform 7"/>
              <p:cNvSpPr>
                <a:spLocks/>
              </p:cNvSpPr>
              <p:nvPr/>
            </p:nvSpPr>
            <p:spPr bwMode="auto">
              <a:xfrm>
                <a:off x="6915" y="6600"/>
                <a:ext cx="135" cy="600"/>
              </a:xfrm>
              <a:custGeom>
                <a:avLst/>
                <a:gdLst/>
                <a:ahLst/>
                <a:cxnLst>
                  <a:cxn ang="0">
                    <a:pos x="0" y="0"/>
                  </a:cxn>
                  <a:cxn ang="0">
                    <a:pos x="0" y="600"/>
                  </a:cxn>
                </a:cxnLst>
                <a:rect l="0" t="0" r="r" b="b"/>
                <a:pathLst>
                  <a:path w="135" h="600">
                    <a:moveTo>
                      <a:pt x="0" y="0"/>
                    </a:moveTo>
                    <a:cubicBezTo>
                      <a:pt x="67" y="171"/>
                      <a:pt x="135" y="343"/>
                      <a:pt x="0" y="6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886" name="Freeform 6"/>
              <p:cNvSpPr>
                <a:spLocks/>
              </p:cNvSpPr>
              <p:nvPr/>
            </p:nvSpPr>
            <p:spPr bwMode="auto">
              <a:xfrm>
                <a:off x="6915" y="6600"/>
                <a:ext cx="240" cy="600"/>
              </a:xfrm>
              <a:custGeom>
                <a:avLst/>
                <a:gdLst/>
                <a:ahLst/>
                <a:cxnLst>
                  <a:cxn ang="0">
                    <a:pos x="0" y="0"/>
                  </a:cxn>
                  <a:cxn ang="0">
                    <a:pos x="0" y="600"/>
                  </a:cxn>
                </a:cxnLst>
                <a:rect l="0" t="0" r="r" b="b"/>
                <a:pathLst>
                  <a:path w="135" h="600">
                    <a:moveTo>
                      <a:pt x="0" y="0"/>
                    </a:moveTo>
                    <a:cubicBezTo>
                      <a:pt x="67" y="171"/>
                      <a:pt x="135" y="343"/>
                      <a:pt x="0" y="6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8884" name="Text Box 4"/>
            <p:cNvSpPr txBox="1">
              <a:spLocks noChangeArrowheads="1"/>
            </p:cNvSpPr>
            <p:nvPr/>
          </p:nvSpPr>
          <p:spPr bwMode="auto">
            <a:xfrm>
              <a:off x="6380" y="7378"/>
              <a:ext cx="880" cy="398"/>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Dish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8883" name="Text Box 3"/>
            <p:cNvSpPr txBox="1">
              <a:spLocks noChangeArrowheads="1"/>
            </p:cNvSpPr>
            <p:nvPr/>
          </p:nvSpPr>
          <p:spPr bwMode="auto">
            <a:xfrm>
              <a:off x="8993" y="7488"/>
              <a:ext cx="1099" cy="714"/>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Dish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9244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19908" name="Group 4"/>
          <p:cNvGrpSpPr>
            <a:grpSpLocks noChangeAspect="1"/>
          </p:cNvGrpSpPr>
          <p:nvPr/>
        </p:nvGrpSpPr>
        <p:grpSpPr bwMode="auto">
          <a:xfrm>
            <a:off x="1165225" y="3981450"/>
            <a:ext cx="6886701" cy="2117725"/>
            <a:chOff x="2185" y="5718"/>
            <a:chExt cx="9455" cy="2907"/>
          </a:xfrm>
        </p:grpSpPr>
        <p:sp>
          <p:nvSpPr>
            <p:cNvPr id="1019946" name="AutoShape 42"/>
            <p:cNvSpPr>
              <a:spLocks noChangeAspect="1" noChangeArrowheads="1" noTextEdit="1"/>
            </p:cNvSpPr>
            <p:nvPr/>
          </p:nvSpPr>
          <p:spPr bwMode="auto">
            <a:xfrm>
              <a:off x="2185" y="5718"/>
              <a:ext cx="9455" cy="2907"/>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19945" name="Line 41"/>
            <p:cNvSpPr>
              <a:spLocks noChangeShapeType="1"/>
            </p:cNvSpPr>
            <p:nvPr/>
          </p:nvSpPr>
          <p:spPr bwMode="auto">
            <a:xfrm>
              <a:off x="2370" y="7995"/>
              <a:ext cx="804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44" name="Rectangle 40" descr="Wide downward diagonal"/>
            <p:cNvSpPr>
              <a:spLocks noChangeArrowheads="1"/>
            </p:cNvSpPr>
            <p:nvPr/>
          </p:nvSpPr>
          <p:spPr bwMode="auto">
            <a:xfrm>
              <a:off x="2385" y="7995"/>
              <a:ext cx="8970" cy="630"/>
            </a:xfrm>
            <a:prstGeom prst="rect">
              <a:avLst/>
            </a:prstGeom>
            <a:pattFill prst="wdDnDiag">
              <a:fgClr>
                <a:srgbClr val="B2B2B2"/>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9943" name="Arc 39"/>
            <p:cNvSpPr>
              <a:spLocks/>
            </p:cNvSpPr>
            <p:nvPr/>
          </p:nvSpPr>
          <p:spPr bwMode="auto">
            <a:xfrm rot="16200000">
              <a:off x="2858" y="6063"/>
              <a:ext cx="1215" cy="1485"/>
            </a:xfrm>
            <a:custGeom>
              <a:avLst/>
              <a:gdLst>
                <a:gd name="G0" fmla="+- 20643 0 0"/>
                <a:gd name="G1" fmla="+- 21600 0 0"/>
                <a:gd name="G2" fmla="+- 21600 0 0"/>
                <a:gd name="T0" fmla="*/ 0 w 41231"/>
                <a:gd name="T1" fmla="*/ 15241 h 21600"/>
                <a:gd name="T2" fmla="*/ 41231 w 41231"/>
                <a:gd name="T3" fmla="*/ 15067 h 21600"/>
                <a:gd name="T4" fmla="*/ 20643 w 41231"/>
                <a:gd name="T5" fmla="*/ 21600 h 21600"/>
              </a:gdLst>
              <a:ahLst/>
              <a:cxnLst>
                <a:cxn ang="0">
                  <a:pos x="T0" y="T1"/>
                </a:cxn>
                <a:cxn ang="0">
                  <a:pos x="T2" y="T3"/>
                </a:cxn>
                <a:cxn ang="0">
                  <a:pos x="T4" y="T5"/>
                </a:cxn>
              </a:cxnLst>
              <a:rect l="0" t="0" r="r" b="b"/>
              <a:pathLst>
                <a:path w="41231" h="21600" fill="none" extrusionOk="0">
                  <a:moveTo>
                    <a:pt x="0" y="15241"/>
                  </a:moveTo>
                  <a:cubicBezTo>
                    <a:pt x="2791" y="6181"/>
                    <a:pt x="11163" y="-1"/>
                    <a:pt x="20643" y="0"/>
                  </a:cubicBezTo>
                  <a:cubicBezTo>
                    <a:pt x="30055" y="0"/>
                    <a:pt x="38384" y="6095"/>
                    <a:pt x="41231" y="15066"/>
                  </a:cubicBezTo>
                </a:path>
                <a:path w="41231" h="21600" stroke="0" extrusionOk="0">
                  <a:moveTo>
                    <a:pt x="0" y="15241"/>
                  </a:moveTo>
                  <a:cubicBezTo>
                    <a:pt x="2791" y="6181"/>
                    <a:pt x="11163" y="-1"/>
                    <a:pt x="20643" y="0"/>
                  </a:cubicBezTo>
                  <a:cubicBezTo>
                    <a:pt x="30055" y="0"/>
                    <a:pt x="38384" y="6095"/>
                    <a:pt x="41231" y="15066"/>
                  </a:cubicBezTo>
                  <a:lnTo>
                    <a:pt x="20643"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19918" name="Group 14"/>
            <p:cNvGrpSpPr>
              <a:grpSpLocks/>
            </p:cNvGrpSpPr>
            <p:nvPr/>
          </p:nvGrpSpPr>
          <p:grpSpPr bwMode="auto">
            <a:xfrm>
              <a:off x="4135" y="6308"/>
              <a:ext cx="5551" cy="1005"/>
              <a:chOff x="3970" y="5903"/>
              <a:chExt cx="5551" cy="1815"/>
            </a:xfrm>
          </p:grpSpPr>
          <p:sp>
            <p:nvSpPr>
              <p:cNvPr id="1019942" name="Line 38"/>
              <p:cNvSpPr>
                <a:spLocks noChangeShapeType="1"/>
              </p:cNvSpPr>
              <p:nvPr/>
            </p:nvSpPr>
            <p:spPr bwMode="auto">
              <a:xfrm>
                <a:off x="3970" y="590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41" name="Line 37"/>
              <p:cNvSpPr>
                <a:spLocks noChangeShapeType="1"/>
              </p:cNvSpPr>
              <p:nvPr/>
            </p:nvSpPr>
            <p:spPr bwMode="auto">
              <a:xfrm>
                <a:off x="4210" y="590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40" name="Line 36"/>
              <p:cNvSpPr>
                <a:spLocks noChangeShapeType="1"/>
              </p:cNvSpPr>
              <p:nvPr/>
            </p:nvSpPr>
            <p:spPr bwMode="auto">
              <a:xfrm>
                <a:off x="445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9" name="Line 35"/>
              <p:cNvSpPr>
                <a:spLocks noChangeShapeType="1"/>
              </p:cNvSpPr>
              <p:nvPr/>
            </p:nvSpPr>
            <p:spPr bwMode="auto">
              <a:xfrm>
                <a:off x="469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8" name="Line 34"/>
              <p:cNvSpPr>
                <a:spLocks noChangeShapeType="1"/>
              </p:cNvSpPr>
              <p:nvPr/>
            </p:nvSpPr>
            <p:spPr bwMode="auto">
              <a:xfrm>
                <a:off x="4930" y="590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7" name="Line 33"/>
              <p:cNvSpPr>
                <a:spLocks noChangeShapeType="1"/>
              </p:cNvSpPr>
              <p:nvPr/>
            </p:nvSpPr>
            <p:spPr bwMode="auto">
              <a:xfrm>
                <a:off x="5170" y="590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6" name="Line 32"/>
              <p:cNvSpPr>
                <a:spLocks noChangeShapeType="1"/>
              </p:cNvSpPr>
              <p:nvPr/>
            </p:nvSpPr>
            <p:spPr bwMode="auto">
              <a:xfrm>
                <a:off x="541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5" name="Line 31"/>
              <p:cNvSpPr>
                <a:spLocks noChangeShapeType="1"/>
              </p:cNvSpPr>
              <p:nvPr/>
            </p:nvSpPr>
            <p:spPr bwMode="auto">
              <a:xfrm>
                <a:off x="565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4" name="Line 30"/>
              <p:cNvSpPr>
                <a:spLocks noChangeShapeType="1"/>
              </p:cNvSpPr>
              <p:nvPr/>
            </p:nvSpPr>
            <p:spPr bwMode="auto">
              <a:xfrm>
                <a:off x="589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3" name="Line 29"/>
              <p:cNvSpPr>
                <a:spLocks noChangeShapeType="1"/>
              </p:cNvSpPr>
              <p:nvPr/>
            </p:nvSpPr>
            <p:spPr bwMode="auto">
              <a:xfrm>
                <a:off x="613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2" name="Line 28"/>
              <p:cNvSpPr>
                <a:spLocks noChangeShapeType="1"/>
              </p:cNvSpPr>
              <p:nvPr/>
            </p:nvSpPr>
            <p:spPr bwMode="auto">
              <a:xfrm>
                <a:off x="6370" y="593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1" name="Line 27"/>
              <p:cNvSpPr>
                <a:spLocks noChangeShapeType="1"/>
              </p:cNvSpPr>
              <p:nvPr/>
            </p:nvSpPr>
            <p:spPr bwMode="auto">
              <a:xfrm>
                <a:off x="6610" y="593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30" name="Line 26"/>
              <p:cNvSpPr>
                <a:spLocks noChangeShapeType="1"/>
              </p:cNvSpPr>
              <p:nvPr/>
            </p:nvSpPr>
            <p:spPr bwMode="auto">
              <a:xfrm>
                <a:off x="685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9" name="Line 25"/>
              <p:cNvSpPr>
                <a:spLocks noChangeShapeType="1"/>
              </p:cNvSpPr>
              <p:nvPr/>
            </p:nvSpPr>
            <p:spPr bwMode="auto">
              <a:xfrm>
                <a:off x="709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8" name="Line 24"/>
              <p:cNvSpPr>
                <a:spLocks noChangeShapeType="1"/>
              </p:cNvSpPr>
              <p:nvPr/>
            </p:nvSpPr>
            <p:spPr bwMode="auto">
              <a:xfrm>
                <a:off x="7330" y="593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7" name="Line 23"/>
              <p:cNvSpPr>
                <a:spLocks noChangeShapeType="1"/>
              </p:cNvSpPr>
              <p:nvPr/>
            </p:nvSpPr>
            <p:spPr bwMode="auto">
              <a:xfrm>
                <a:off x="7570" y="593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6" name="Line 22"/>
              <p:cNvSpPr>
                <a:spLocks noChangeShapeType="1"/>
              </p:cNvSpPr>
              <p:nvPr/>
            </p:nvSpPr>
            <p:spPr bwMode="auto">
              <a:xfrm>
                <a:off x="7840" y="594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5" name="Line 21"/>
              <p:cNvSpPr>
                <a:spLocks noChangeShapeType="1"/>
              </p:cNvSpPr>
              <p:nvPr/>
            </p:nvSpPr>
            <p:spPr bwMode="auto">
              <a:xfrm>
                <a:off x="8050" y="593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4" name="Line 20"/>
              <p:cNvSpPr>
                <a:spLocks noChangeShapeType="1"/>
              </p:cNvSpPr>
              <p:nvPr/>
            </p:nvSpPr>
            <p:spPr bwMode="auto">
              <a:xfrm>
                <a:off x="8290" y="593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3" name="Line 19"/>
              <p:cNvSpPr>
                <a:spLocks noChangeShapeType="1"/>
              </p:cNvSpPr>
              <p:nvPr/>
            </p:nvSpPr>
            <p:spPr bwMode="auto">
              <a:xfrm>
                <a:off x="853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2" name="Line 18"/>
              <p:cNvSpPr>
                <a:spLocks noChangeShapeType="1"/>
              </p:cNvSpPr>
              <p:nvPr/>
            </p:nvSpPr>
            <p:spPr bwMode="auto">
              <a:xfrm>
                <a:off x="8770" y="591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1" name="Line 17"/>
              <p:cNvSpPr>
                <a:spLocks noChangeShapeType="1"/>
              </p:cNvSpPr>
              <p:nvPr/>
            </p:nvSpPr>
            <p:spPr bwMode="auto">
              <a:xfrm>
                <a:off x="9010" y="593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20" name="Line 16"/>
              <p:cNvSpPr>
                <a:spLocks noChangeShapeType="1"/>
              </p:cNvSpPr>
              <p:nvPr/>
            </p:nvSpPr>
            <p:spPr bwMode="auto">
              <a:xfrm>
                <a:off x="9250" y="5933"/>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19" name="Line 15"/>
              <p:cNvSpPr>
                <a:spLocks noChangeShapeType="1"/>
              </p:cNvSpPr>
              <p:nvPr/>
            </p:nvSpPr>
            <p:spPr bwMode="auto">
              <a:xfrm>
                <a:off x="9520" y="5948"/>
                <a:ext cx="1" cy="17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9917" name="AutoShape 13"/>
            <p:cNvSpPr>
              <a:spLocks noChangeArrowheads="1"/>
            </p:cNvSpPr>
            <p:nvPr/>
          </p:nvSpPr>
          <p:spPr bwMode="auto">
            <a:xfrm>
              <a:off x="2905" y="6669"/>
              <a:ext cx="240" cy="240"/>
            </a:xfrm>
            <a:prstGeom prst="sun">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9916" name="Text Box 12"/>
            <p:cNvSpPr txBox="1">
              <a:spLocks noChangeArrowheads="1"/>
            </p:cNvSpPr>
            <p:nvPr/>
          </p:nvSpPr>
          <p:spPr bwMode="auto">
            <a:xfrm>
              <a:off x="2456" y="6032"/>
              <a:ext cx="555" cy="34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9915" name="Line 11"/>
            <p:cNvSpPr>
              <a:spLocks noChangeShapeType="1"/>
            </p:cNvSpPr>
            <p:nvPr/>
          </p:nvSpPr>
          <p:spPr bwMode="auto">
            <a:xfrm>
              <a:off x="2395" y="7974"/>
              <a:ext cx="891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914" name="Line 10"/>
            <p:cNvSpPr>
              <a:spLocks noChangeShapeType="1"/>
            </p:cNvSpPr>
            <p:nvPr/>
          </p:nvSpPr>
          <p:spPr bwMode="auto">
            <a:xfrm>
              <a:off x="3865" y="7592"/>
              <a:ext cx="615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19913" name="Line 9"/>
            <p:cNvSpPr>
              <a:spLocks noChangeShapeType="1"/>
            </p:cNvSpPr>
            <p:nvPr/>
          </p:nvSpPr>
          <p:spPr bwMode="auto">
            <a:xfrm>
              <a:off x="2575" y="6362"/>
              <a:ext cx="1" cy="915"/>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19912" name="Line 8"/>
            <p:cNvSpPr>
              <a:spLocks noChangeShapeType="1"/>
            </p:cNvSpPr>
            <p:nvPr/>
          </p:nvSpPr>
          <p:spPr bwMode="auto">
            <a:xfrm>
              <a:off x="9850" y="6782"/>
              <a:ext cx="735"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19911" name="Text Box 7"/>
            <p:cNvSpPr txBox="1">
              <a:spLocks noChangeArrowheads="1"/>
            </p:cNvSpPr>
            <p:nvPr/>
          </p:nvSpPr>
          <p:spPr bwMode="auto">
            <a:xfrm>
              <a:off x="10061" y="6377"/>
              <a:ext cx="555" cy="34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9910" name="Text Box 6"/>
            <p:cNvSpPr txBox="1">
              <a:spLocks noChangeArrowheads="1"/>
            </p:cNvSpPr>
            <p:nvPr/>
          </p:nvSpPr>
          <p:spPr bwMode="auto">
            <a:xfrm>
              <a:off x="6581" y="7592"/>
              <a:ext cx="555" cy="34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9909" name="AutoShape 5"/>
            <p:cNvSpPr>
              <a:spLocks noChangeArrowheads="1"/>
            </p:cNvSpPr>
            <p:nvPr/>
          </p:nvSpPr>
          <p:spPr bwMode="auto">
            <a:xfrm>
              <a:off x="10825" y="6557"/>
              <a:ext cx="225" cy="405"/>
            </a:xfrm>
            <a:prstGeom prst="smileyFace">
              <a:avLst>
                <a:gd name="adj" fmla="val 4653"/>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9947" name="Rectangle 43"/>
          <p:cNvSpPr>
            <a:spLocks noChangeArrowheads="1"/>
          </p:cNvSpPr>
          <p:nvPr/>
        </p:nvSpPr>
        <p:spPr bwMode="auto">
          <a:xfrm>
            <a:off x="520700" y="298450"/>
            <a:ext cx="7089775"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parabolic dish focuses the EM radiation from a source into a beam of constant diameter 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9951" name="Rectangle 47"/>
          <p:cNvSpPr>
            <a:spLocks noChangeArrowheads="1"/>
          </p:cNvSpPr>
          <p:nvPr/>
        </p:nvSpPr>
        <p:spPr bwMode="auto">
          <a:xfrm>
            <a:off x="889000" y="1403350"/>
            <a:ext cx="69977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intensity of the light in the beam  falls with distance R as: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lvl="0" indent="-457200" defTabSz="914400" eaLnBrk="0" fontAlgn="base" hangingPunct="0">
              <a:spcBef>
                <a:spcPct val="0"/>
              </a:spcBef>
              <a:spcAft>
                <a:spcPct val="0"/>
              </a:spcAft>
              <a:buFontTx/>
              <a:buAutoNum type="alphaUcParenR"/>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a:t>
            </a:r>
            <a:r>
              <a:rPr lang="en-US" sz="2400" dirty="0" smtClean="0">
                <a:latin typeface="Times New Roman" pitchFamily="18" charset="0"/>
                <a:ea typeface="Times New Roman" pitchFamily="18" charset="0"/>
                <a:cs typeface="Times New Roman" pitchFamily="18" charset="0"/>
                <a:sym typeface="Symbol"/>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a:rPr>
              <a:t> 1/R</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a:rPr>
              <a:t>2 	</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sym typeface="Symbol"/>
              </a:rPr>
              <a:t>	 </a:t>
            </a:r>
          </a:p>
          <a:p>
            <a:pPr marL="457200" lvl="0" indent="-457200" defTabSz="914400" eaLnBrk="0" fontAlgn="base" hangingPunct="0">
              <a:spcBef>
                <a:spcPct val="0"/>
              </a:spcBef>
              <a:spcAft>
                <a:spcPct val="0"/>
              </a:spcAft>
              <a:buFontTx/>
              <a:buAutoNum type="alphaUcParenR"/>
            </a:pPr>
            <a:r>
              <a:rPr lang="en-US" sz="2400" dirty="0" smtClean="0">
                <a:latin typeface="Times New Roman" pitchFamily="18" charset="0"/>
                <a:ea typeface="Times New Roman" pitchFamily="18" charset="0"/>
                <a:cs typeface="Times New Roman" pitchFamily="18" charset="0"/>
              </a:rPr>
              <a:t>I </a:t>
            </a:r>
            <a:r>
              <a:rPr lang="en-US" sz="2400" dirty="0" smtClean="0">
                <a:latin typeface="Times New Roman" pitchFamily="18" charset="0"/>
                <a:ea typeface="Times New Roman" pitchFamily="18" charset="0"/>
                <a:cs typeface="Times New Roman" pitchFamily="18" charset="0"/>
                <a:sym typeface="Symbol"/>
              </a:rPr>
              <a:t>~ 1/R</a:t>
            </a:r>
            <a:r>
              <a:rPr lang="en-US" sz="2400" baseline="30000" dirty="0" smtClean="0">
                <a:latin typeface="Times New Roman" pitchFamily="18" charset="0"/>
                <a:ea typeface="Times New Roman" pitchFamily="18" charset="0"/>
                <a:cs typeface="Times New Roman" pitchFamily="18" charset="0"/>
                <a:sym typeface="Symbol"/>
              </a:rPr>
              <a:t> 	</a:t>
            </a:r>
            <a:endPar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sym typeface="Symbol"/>
            </a:endParaRPr>
          </a:p>
          <a:p>
            <a:pPr marL="457200" marR="0" lvl="0" indent="-457200" algn="l" defTabSz="914400" rtl="0" eaLnBrk="0" fontAlgn="base" latinLnBrk="0" hangingPunct="0">
              <a:lnSpc>
                <a:spcPct val="100000"/>
              </a:lnSpc>
              <a:spcBef>
                <a:spcPct val="0"/>
              </a:spcBef>
              <a:spcAft>
                <a:spcPct val="0"/>
              </a:spcAft>
              <a:buClrTx/>
              <a:buSzTx/>
              <a:tabLst/>
            </a:pPr>
            <a:r>
              <a:rPr lang="en-US" sz="2400" dirty="0" smtClean="0">
                <a:latin typeface="Times New Roman" pitchFamily="18" charset="0"/>
                <a:cs typeface="Times New Roman" pitchFamily="18" charset="0"/>
                <a:sym typeface="Symbol"/>
              </a:rPr>
              <a:t>C)  I = constant </a:t>
            </a:r>
          </a:p>
          <a:p>
            <a:pPr marL="457200" marR="0" lvl="0" indent="-457200" algn="l" defTabSz="914400" rtl="0" eaLnBrk="0" fontAlgn="base" latinLnBrk="0" hangingPunct="0">
              <a:lnSpc>
                <a:spcPct val="100000"/>
              </a:lnSpc>
              <a:spcBef>
                <a:spcPct val="0"/>
              </a:spcBef>
              <a:spcAft>
                <a:spcPct val="0"/>
              </a:spcAft>
              <a:buClrTx/>
              <a:buSzTx/>
              <a:tabLst/>
            </a:pPr>
            <a:r>
              <a:rPr lang="en-US" sz="2400" dirty="0" smtClean="0">
                <a:latin typeface="Times New Roman" pitchFamily="18" charset="0"/>
                <a:cs typeface="Times New Roman" pitchFamily="18" charset="0"/>
                <a:sym typeface="Symbol"/>
              </a:rPr>
              <a:t>D)  Something else</a:t>
            </a:r>
            <a:endParaRPr kumimoji="0" lang="en-US" sz="2400" b="0" i="0" u="none" strike="noStrike" cap="none" normalizeH="0" dirty="0" smtClean="0">
              <a:ln>
                <a:noFill/>
              </a:ln>
              <a:solidFill>
                <a:schemeClr val="tx1"/>
              </a:solidFill>
              <a:effectLst/>
              <a:latin typeface="Times New Roman" pitchFamily="18" charset="0"/>
              <a:cs typeface="Times New Roman" pitchFamily="18" charset="0"/>
            </a:endParaRPr>
          </a:p>
        </p:txBody>
      </p:sp>
      <p:sp>
        <p:nvSpPr>
          <p:cNvPr id="4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5182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0929" name="Rectangle 1"/>
          <p:cNvSpPr>
            <a:spLocks noChangeArrowheads="1"/>
          </p:cNvSpPr>
          <p:nvPr/>
        </p:nvSpPr>
        <p:spPr bwMode="auto">
          <a:xfrm>
            <a:off x="336550" y="1127125"/>
            <a:ext cx="816292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When a jet flies faster than the speed of sound, there 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519113" marR="0" lvl="0" indent="-519113" algn="l" defTabSz="914400" rtl="0" eaLnBrk="0" fontAlgn="base" latinLnBrk="0" hangingPunct="0">
              <a:lnSpc>
                <a:spcPct val="100000"/>
              </a:lnSpc>
              <a:spcBef>
                <a:spcPct val="0"/>
              </a:spcBef>
              <a:spcAft>
                <a:spcPct val="0"/>
              </a:spcAft>
              <a:buClrTx/>
              <a:buSzTx/>
              <a:buFontTx/>
              <a:buAutoNum type="alphaUcParenR"/>
              <a:tabLst/>
            </a:pPr>
            <a:r>
              <a:rPr kumimoji="0" lang="en-US" sz="2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sonic boom occurring only at the moment that the jet exceeds the speed of sound.</a:t>
            </a:r>
          </a:p>
          <a:p>
            <a:pPr marL="519113" marR="0" lvl="0" indent="-519113" algn="l" defTabSz="914400" rtl="0" eaLnBrk="0" fontAlgn="base" latinLnBrk="0" hangingPunct="0">
              <a:lnSpc>
                <a:spcPct val="100000"/>
              </a:lnSpc>
              <a:spcBef>
                <a:spcPct val="0"/>
              </a:spcBef>
              <a:spcAft>
                <a:spcPct val="0"/>
              </a:spcAft>
              <a:buClrTx/>
              <a:buSzTx/>
              <a:buFontTx/>
              <a:buAutoNum type="alphaUcParenR"/>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519113" marR="0" lvl="0" indent="-519113"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a continuous sonic booming occurring all the time that the jet is going faster than Mach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4249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311275"/>
            <a:ext cx="6905625" cy="1104900"/>
          </a:xfrm>
        </p:spPr>
        <p:txBody>
          <a:bodyPr>
            <a:normAutofit/>
          </a:bodyPr>
          <a:lstStyle/>
          <a:p>
            <a:pPr>
              <a:buNone/>
            </a:pPr>
            <a:r>
              <a:rPr lang="en-US" sz="2800" u="sng" dirty="0" smtClean="0"/>
              <a:t>In linear dielectrics</a:t>
            </a:r>
            <a:r>
              <a:rPr lang="en-US" sz="2800" dirty="0" smtClean="0"/>
              <a:t>,</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a:p>
        </p:txBody>
      </p:sp>
      <p:graphicFrame>
        <p:nvGraphicFramePr>
          <p:cNvPr id="1024002"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4543108"/>
              </p:ext>
            </p:extLst>
          </p:nvPr>
        </p:nvGraphicFramePr>
        <p:xfrm>
          <a:off x="3759200" y="1219200"/>
          <a:ext cx="3005138" cy="690563"/>
        </p:xfrm>
        <a:graphic>
          <a:graphicData uri="http://schemas.openxmlformats.org/presentationml/2006/ole">
            <p:oleObj spid="_x0000_s75783" name="Equation" r:id="rId4" imgW="1054100" imgH="241300" progId="Equation.3">
              <p:embed/>
            </p:oleObj>
          </a:graphicData>
        </a:graphic>
      </p:graphicFrame>
      <p:graphicFrame>
        <p:nvGraphicFramePr>
          <p:cNvPr id="1024004" name="Object 4"/>
          <p:cNvGraphicFramePr>
            <a:graphicFrameLocks noChangeAspect="1"/>
          </p:cNvGraphicFramePr>
          <p:nvPr/>
        </p:nvGraphicFramePr>
        <p:xfrm>
          <a:off x="796925" y="3060700"/>
          <a:ext cx="5468938" cy="654050"/>
        </p:xfrm>
        <a:graphic>
          <a:graphicData uri="http://schemas.openxmlformats.org/presentationml/2006/ole">
            <p:oleObj spid="_x0000_s75784" name="Equation" r:id="rId5" imgW="1917700" imgH="228600" progId="Equation.3">
              <p:embed/>
            </p:oleObj>
          </a:graphicData>
        </a:graphic>
      </p:graphicFrame>
      <p:sp>
        <p:nvSpPr>
          <p:cNvPr id="8" name="TextBox 7"/>
          <p:cNvSpPr txBox="1"/>
          <p:nvPr/>
        </p:nvSpPr>
        <p:spPr>
          <a:xfrm>
            <a:off x="796925" y="3705225"/>
            <a:ext cx="6537325" cy="2616101"/>
          </a:xfrm>
          <a:prstGeom prst="rect">
            <a:avLst/>
          </a:prstGeom>
          <a:noFill/>
        </p:spPr>
        <p:txBody>
          <a:bodyPr wrap="square" rtlCol="0">
            <a:spAutoFit/>
          </a:bodyPr>
          <a:lstStyle/>
          <a:p>
            <a:pPr>
              <a:buNone/>
            </a:pPr>
            <a:endParaRPr lang="en-US" dirty="0" smtClean="0"/>
          </a:p>
          <a:p>
            <a:pPr marL="514350" indent="-514350">
              <a:buAutoNum type="alphaUcParenR"/>
            </a:pPr>
            <a:r>
              <a:rPr lang="en-US" sz="3200" dirty="0" smtClean="0"/>
              <a:t>Yes always.  B) No, never.  </a:t>
            </a:r>
          </a:p>
          <a:p>
            <a:pPr marL="514350" indent="-514350">
              <a:buNone/>
            </a:pPr>
            <a:r>
              <a:rPr lang="en-US" sz="3200" dirty="0" smtClean="0"/>
              <a:t>C) Sometimes yes, sometimes no. Depends on details of the dielectric.</a:t>
            </a:r>
          </a:p>
          <a:p>
            <a:endParaRPr lang="en-US" dirty="0"/>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2402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035050"/>
            <a:ext cx="6997700" cy="736600"/>
          </a:xfrm>
        </p:spPr>
        <p:txBody>
          <a:bodyPr/>
          <a:lstStyle/>
          <a:p>
            <a:pPr>
              <a:buNone/>
            </a:pPr>
            <a:r>
              <a:rPr lang="en-US" dirty="0" smtClean="0"/>
              <a:t>In a non-magnetic, linear dielectric,</a:t>
            </a:r>
            <a:endParaRPr lang="en-US" dirty="0"/>
          </a:p>
        </p:txBody>
      </p:sp>
      <p:graphicFrame>
        <p:nvGraphicFramePr>
          <p:cNvPr id="1028098" name="Object 2"/>
          <p:cNvGraphicFramePr>
            <a:graphicFrameLocks noChangeAspect="1"/>
          </p:cNvGraphicFramePr>
          <p:nvPr/>
        </p:nvGraphicFramePr>
        <p:xfrm>
          <a:off x="612775" y="1771650"/>
          <a:ext cx="6845300" cy="1176338"/>
        </p:xfrm>
        <a:graphic>
          <a:graphicData uri="http://schemas.openxmlformats.org/presentationml/2006/ole">
            <p:oleObj spid="_x0000_s76804" name="Equation" r:id="rId4" imgW="2730500" imgH="457200" progId="Equation.3">
              <p:embed/>
            </p:oleObj>
          </a:graphicData>
        </a:graphic>
      </p:graphicFrame>
      <p:sp>
        <p:nvSpPr>
          <p:cNvPr id="5" name="Content Placeholder 2"/>
          <p:cNvSpPr txBox="1">
            <a:spLocks/>
          </p:cNvSpPr>
          <p:nvPr/>
        </p:nvSpPr>
        <p:spPr>
          <a:xfrm>
            <a:off x="704850" y="3244850"/>
            <a:ext cx="7089775" cy="25781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3200" dirty="0" smtClean="0"/>
              <a:t>How does v compare to c?</a:t>
            </a:r>
          </a:p>
          <a:p>
            <a:pPr marL="514350" marR="0" lvl="0" indent="-514350" algn="l" defTabSz="457200" rtl="0" eaLnBrk="1" fontAlgn="auto" latinLnBrk="0" hangingPunct="1">
              <a:lnSpc>
                <a:spcPct val="100000"/>
              </a:lnSpc>
              <a:spcBef>
                <a:spcPct val="20000"/>
              </a:spcBef>
              <a:spcAft>
                <a:spcPts val="0"/>
              </a:spcAft>
              <a:buClrTx/>
              <a:buSzTx/>
              <a:buFont typeface="Arial"/>
              <a:buAutoNum type="alphaUcParen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v &gt; c always</a:t>
            </a:r>
          </a:p>
          <a:p>
            <a:pPr marL="514350" marR="0" lvl="0" indent="-514350" algn="l" defTabSz="457200" rtl="0" eaLnBrk="1" fontAlgn="auto" latinLnBrk="0" hangingPunct="1">
              <a:lnSpc>
                <a:spcPct val="100000"/>
              </a:lnSpc>
              <a:spcBef>
                <a:spcPct val="20000"/>
              </a:spcBef>
              <a:spcAft>
                <a:spcPts val="0"/>
              </a:spcAft>
              <a:buClrTx/>
              <a:buSzTx/>
              <a:buFont typeface="Arial"/>
              <a:buAutoNum type="alphaUcParenR"/>
              <a:tabLst/>
              <a:defRPr/>
            </a:pPr>
            <a:r>
              <a:rPr lang="en-US" sz="3200" baseline="0" dirty="0" smtClean="0"/>
              <a:t>v &lt; c always</a:t>
            </a:r>
          </a:p>
          <a:p>
            <a:pPr marL="514350" marR="0" lvl="0" indent="-514350" algn="l" defTabSz="457200" rtl="0" eaLnBrk="1" fontAlgn="auto" latinLnBrk="0" hangingPunct="1">
              <a:lnSpc>
                <a:spcPct val="100000"/>
              </a:lnSpc>
              <a:spcBef>
                <a:spcPct val="20000"/>
              </a:spcBef>
              <a:spcAft>
                <a:spcPts val="0"/>
              </a:spcAft>
              <a:buClrTx/>
              <a:buSzTx/>
              <a:buFont typeface="Arial"/>
              <a:buAutoNum type="alphaUcParen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v &gt; or &lt; c depending 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7889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44475" y="298450"/>
            <a:ext cx="8715375" cy="830997"/>
          </a:xfrm>
          <a:prstGeom prst="rect">
            <a:avLst/>
          </a:prstGeom>
          <a:noFill/>
        </p:spPr>
        <p:txBody>
          <a:bodyPr wrap="square" rtlCol="0">
            <a:spAutoFit/>
          </a:bodyPr>
          <a:lstStyle/>
          <a:p>
            <a:r>
              <a:rPr lang="en-US" sz="2400" dirty="0" smtClean="0"/>
              <a:t>A plane wave normally incident on an interface between 2 linear (non-magnetic) dielectrics (n</a:t>
            </a:r>
            <a:r>
              <a:rPr lang="en-US" sz="2400" baseline="-25000" dirty="0" smtClean="0"/>
              <a:t>1</a:t>
            </a:r>
            <a:r>
              <a:rPr lang="en-US" sz="2400" dirty="0" smtClean="0"/>
              <a:t> ≠</a:t>
            </a:r>
            <a:r>
              <a:rPr lang="en-US" sz="2400" dirty="0" smtClean="0">
                <a:sym typeface="Symbol"/>
              </a:rPr>
              <a:t> n</a:t>
            </a:r>
            <a:r>
              <a:rPr lang="en-US" sz="2400" baseline="-25000" dirty="0" smtClean="0">
                <a:sym typeface="Symbol"/>
              </a:rPr>
              <a:t>2</a:t>
            </a:r>
            <a:r>
              <a:rPr lang="en-US" sz="2400" dirty="0" smtClean="0">
                <a:sym typeface="Symbol"/>
              </a:rPr>
              <a:t>)</a:t>
            </a:r>
            <a:endParaRPr lang="en-US" sz="2400" dirty="0"/>
          </a:p>
        </p:txBody>
      </p:sp>
      <p:cxnSp>
        <p:nvCxnSpPr>
          <p:cNvPr id="4" name="Straight Connector 3"/>
          <p:cNvCxnSpPr/>
          <p:nvPr/>
        </p:nvCxnSpPr>
        <p:spPr>
          <a:xfrm rot="5400000">
            <a:off x="2823369" y="2691606"/>
            <a:ext cx="2393950" cy="1588"/>
          </a:xfrm>
          <a:prstGeom prst="line">
            <a:avLst/>
          </a:prstGeom>
          <a:ln>
            <a:solidFill>
              <a:schemeClr val="tx1"/>
            </a:solidFill>
            <a:headEnd type="arrow" w="lg" len="lg"/>
            <a:tailEnd type="none" w="lg" len="lg"/>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5400000" flipH="1" flipV="1">
            <a:off x="981075" y="1863725"/>
            <a:ext cx="55245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257300" y="2139950"/>
            <a:ext cx="82867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1027113" y="2185987"/>
            <a:ext cx="276225" cy="1841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375025" y="1403350"/>
            <a:ext cx="367408" cy="523220"/>
          </a:xfrm>
          <a:prstGeom prst="rect">
            <a:avLst/>
          </a:prstGeom>
          <a:noFill/>
        </p:spPr>
        <p:txBody>
          <a:bodyPr wrap="none" rtlCol="0">
            <a:spAutoFit/>
          </a:bodyPr>
          <a:lstStyle/>
          <a:p>
            <a:r>
              <a:rPr lang="en-US" sz="2800" b="1" dirty="0" smtClean="0"/>
              <a:t>1</a:t>
            </a:r>
            <a:endParaRPr lang="en-US" sz="2800" b="1" dirty="0"/>
          </a:p>
        </p:txBody>
      </p:sp>
      <p:sp>
        <p:nvSpPr>
          <p:cNvPr id="12" name="TextBox 11"/>
          <p:cNvSpPr txBox="1"/>
          <p:nvPr/>
        </p:nvSpPr>
        <p:spPr>
          <a:xfrm>
            <a:off x="4295775" y="1403350"/>
            <a:ext cx="367408" cy="523220"/>
          </a:xfrm>
          <a:prstGeom prst="rect">
            <a:avLst/>
          </a:prstGeom>
          <a:noFill/>
        </p:spPr>
        <p:txBody>
          <a:bodyPr wrap="none" rtlCol="0">
            <a:spAutoFit/>
          </a:bodyPr>
          <a:lstStyle/>
          <a:p>
            <a:r>
              <a:rPr lang="en-US" sz="2800" b="1" dirty="0" smtClean="0"/>
              <a:t>2</a:t>
            </a:r>
            <a:endParaRPr lang="en-US" sz="2800" b="1" dirty="0"/>
          </a:p>
        </p:txBody>
      </p:sp>
      <p:sp>
        <p:nvSpPr>
          <p:cNvPr id="13" name="TextBox 12"/>
          <p:cNvSpPr txBox="1"/>
          <p:nvPr/>
        </p:nvSpPr>
        <p:spPr>
          <a:xfrm>
            <a:off x="704850" y="1403350"/>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E</a:t>
            </a:r>
            <a:r>
              <a:rPr lang="en-US" sz="2400" b="1" baseline="-25000" dirty="0" smtClean="0">
                <a:latin typeface="Times New Roman" pitchFamily="18" charset="0"/>
                <a:cs typeface="Times New Roman" pitchFamily="18" charset="0"/>
              </a:rPr>
              <a:t>I</a:t>
            </a:r>
            <a:endParaRPr lang="en-US" sz="2400" b="1" baseline="-25000" dirty="0">
              <a:latin typeface="Times New Roman" pitchFamily="18" charset="0"/>
              <a:cs typeface="Times New Roman" pitchFamily="18" charset="0"/>
            </a:endParaRPr>
          </a:p>
        </p:txBody>
      </p:sp>
      <p:sp>
        <p:nvSpPr>
          <p:cNvPr id="14" name="TextBox 13"/>
          <p:cNvSpPr txBox="1"/>
          <p:nvPr/>
        </p:nvSpPr>
        <p:spPr>
          <a:xfrm>
            <a:off x="1625600" y="167828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v</a:t>
            </a:r>
            <a:r>
              <a:rPr lang="en-US" sz="2400" b="1" baseline="-25000" dirty="0" smtClean="0">
                <a:latin typeface="Times New Roman" pitchFamily="18" charset="0"/>
                <a:cs typeface="Times New Roman" pitchFamily="18" charset="0"/>
              </a:rPr>
              <a:t>1</a:t>
            </a:r>
            <a:endParaRPr lang="en-US" sz="2400" b="1" baseline="-25000" dirty="0">
              <a:latin typeface="Times New Roman" pitchFamily="18" charset="0"/>
              <a:cs typeface="Times New Roman" pitchFamily="18" charset="0"/>
            </a:endParaRPr>
          </a:p>
        </p:txBody>
      </p:sp>
      <p:sp>
        <p:nvSpPr>
          <p:cNvPr id="15" name="TextBox 14"/>
          <p:cNvSpPr txBox="1"/>
          <p:nvPr/>
        </p:nvSpPr>
        <p:spPr>
          <a:xfrm>
            <a:off x="612775" y="223202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a:t>
            </a:r>
            <a:r>
              <a:rPr lang="en-US" sz="2400" b="1" baseline="-25000" dirty="0" smtClean="0">
                <a:latin typeface="Times New Roman" pitchFamily="18" charset="0"/>
                <a:cs typeface="Times New Roman" pitchFamily="18" charset="0"/>
              </a:rPr>
              <a:t>I</a:t>
            </a:r>
            <a:endParaRPr lang="en-US" sz="2400" b="1" baseline="-25000" dirty="0">
              <a:latin typeface="Times New Roman" pitchFamily="18" charset="0"/>
              <a:cs typeface="Times New Roman" pitchFamily="18" charset="0"/>
            </a:endParaRPr>
          </a:p>
        </p:txBody>
      </p:sp>
      <p:cxnSp>
        <p:nvCxnSpPr>
          <p:cNvPr id="16" name="Straight Arrow Connector 15"/>
          <p:cNvCxnSpPr/>
          <p:nvPr/>
        </p:nvCxnSpPr>
        <p:spPr>
          <a:xfrm rot="5400000" flipH="1" flipV="1">
            <a:off x="5768975" y="1957090"/>
            <a:ext cx="55245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045200" y="2233315"/>
            <a:ext cx="82867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5815013" y="2279352"/>
            <a:ext cx="276225" cy="1841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492750" y="149671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E</a:t>
            </a:r>
            <a:r>
              <a:rPr lang="en-US" sz="2400" b="1" baseline="-25000" dirty="0" smtClean="0">
                <a:latin typeface="Times New Roman" pitchFamily="18" charset="0"/>
                <a:cs typeface="Times New Roman" pitchFamily="18" charset="0"/>
              </a:rPr>
              <a:t>T</a:t>
            </a:r>
            <a:endParaRPr lang="en-US" sz="2400" b="1" baseline="-25000" dirty="0">
              <a:latin typeface="Times New Roman" pitchFamily="18" charset="0"/>
              <a:cs typeface="Times New Roman" pitchFamily="18" charset="0"/>
            </a:endParaRPr>
          </a:p>
        </p:txBody>
      </p:sp>
      <p:sp>
        <p:nvSpPr>
          <p:cNvPr id="20" name="TextBox 19"/>
          <p:cNvSpPr txBox="1"/>
          <p:nvPr/>
        </p:nvSpPr>
        <p:spPr>
          <a:xfrm>
            <a:off x="6413500" y="1771650"/>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v</a:t>
            </a:r>
            <a:r>
              <a:rPr lang="en-US" sz="2400" b="1" baseline="-25000" dirty="0" smtClean="0">
                <a:latin typeface="Times New Roman" pitchFamily="18" charset="0"/>
                <a:cs typeface="Times New Roman" pitchFamily="18" charset="0"/>
              </a:rPr>
              <a:t>2</a:t>
            </a:r>
            <a:endParaRPr lang="en-US" sz="2400" b="1" baseline="-25000" dirty="0">
              <a:latin typeface="Times New Roman" pitchFamily="18" charset="0"/>
              <a:cs typeface="Times New Roman" pitchFamily="18" charset="0"/>
            </a:endParaRPr>
          </a:p>
        </p:txBody>
      </p:sp>
      <p:sp>
        <p:nvSpPr>
          <p:cNvPr id="21" name="TextBox 20"/>
          <p:cNvSpPr txBox="1"/>
          <p:nvPr/>
        </p:nvSpPr>
        <p:spPr>
          <a:xfrm>
            <a:off x="5400675" y="2325390"/>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a:t>
            </a:r>
            <a:r>
              <a:rPr lang="en-US" sz="2400" b="1" baseline="-25000" dirty="0" smtClean="0">
                <a:latin typeface="Times New Roman" pitchFamily="18" charset="0"/>
                <a:cs typeface="Times New Roman" pitchFamily="18" charset="0"/>
              </a:rPr>
              <a:t>T</a:t>
            </a:r>
            <a:endParaRPr lang="en-US" sz="2400" b="1" baseline="-25000" dirty="0">
              <a:latin typeface="Times New Roman" pitchFamily="18" charset="0"/>
              <a:cs typeface="Times New Roman" pitchFamily="18" charset="0"/>
            </a:endParaRPr>
          </a:p>
        </p:txBody>
      </p:sp>
      <p:cxnSp>
        <p:nvCxnSpPr>
          <p:cNvPr id="22" name="Straight Arrow Connector 21"/>
          <p:cNvCxnSpPr/>
          <p:nvPr/>
        </p:nvCxnSpPr>
        <p:spPr>
          <a:xfrm rot="5400000" flipH="1" flipV="1">
            <a:off x="2178050" y="3060700"/>
            <a:ext cx="55245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1809751" y="3335635"/>
            <a:ext cx="644525" cy="12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2407594" y="3106094"/>
            <a:ext cx="277512" cy="1841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901825" y="260032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E</a:t>
            </a:r>
            <a:r>
              <a:rPr lang="en-US" sz="2400" b="1" baseline="-25000" dirty="0" smtClean="0">
                <a:latin typeface="Times New Roman" pitchFamily="18" charset="0"/>
                <a:cs typeface="Times New Roman" pitchFamily="18" charset="0"/>
              </a:rPr>
              <a:t>R</a:t>
            </a:r>
            <a:endParaRPr lang="en-US" sz="2400" b="1" baseline="-25000" dirty="0">
              <a:latin typeface="Times New Roman" pitchFamily="18" charset="0"/>
              <a:cs typeface="Times New Roman" pitchFamily="18" charset="0"/>
            </a:endParaRPr>
          </a:p>
        </p:txBody>
      </p:sp>
      <p:sp>
        <p:nvSpPr>
          <p:cNvPr id="26" name="TextBox 25"/>
          <p:cNvSpPr txBox="1"/>
          <p:nvPr/>
        </p:nvSpPr>
        <p:spPr>
          <a:xfrm>
            <a:off x="1349375" y="3059410"/>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v</a:t>
            </a:r>
            <a:r>
              <a:rPr lang="en-US" sz="2400" b="1" baseline="-25000" dirty="0" smtClean="0">
                <a:latin typeface="Times New Roman" pitchFamily="18" charset="0"/>
                <a:cs typeface="Times New Roman" pitchFamily="18" charset="0"/>
              </a:rPr>
              <a:t>1</a:t>
            </a:r>
            <a:endParaRPr lang="en-US" sz="2400" b="1" baseline="-25000" dirty="0">
              <a:latin typeface="Times New Roman" pitchFamily="18" charset="0"/>
              <a:cs typeface="Times New Roman" pitchFamily="18" charset="0"/>
            </a:endParaRPr>
          </a:p>
        </p:txBody>
      </p:sp>
      <p:sp>
        <p:nvSpPr>
          <p:cNvPr id="27" name="TextBox 26"/>
          <p:cNvSpPr txBox="1"/>
          <p:nvPr/>
        </p:nvSpPr>
        <p:spPr>
          <a:xfrm>
            <a:off x="2606675" y="278447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a:t>
            </a:r>
            <a:r>
              <a:rPr lang="en-US" sz="2400" b="1" baseline="-25000" dirty="0" smtClean="0">
                <a:latin typeface="Times New Roman" pitchFamily="18" charset="0"/>
                <a:cs typeface="Times New Roman" pitchFamily="18" charset="0"/>
              </a:rPr>
              <a:t>R</a:t>
            </a:r>
            <a:endParaRPr lang="en-US" sz="2400" b="1" baseline="-25000" dirty="0">
              <a:latin typeface="Times New Roman" pitchFamily="18" charset="0"/>
              <a:cs typeface="Times New Roman" pitchFamily="18" charset="0"/>
            </a:endParaRPr>
          </a:p>
        </p:txBody>
      </p:sp>
      <p:graphicFrame>
        <p:nvGraphicFramePr>
          <p:cNvPr id="1029123"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1651655"/>
              </p:ext>
            </p:extLst>
          </p:nvPr>
        </p:nvGraphicFramePr>
        <p:xfrm>
          <a:off x="669925" y="3824288"/>
          <a:ext cx="6757988" cy="1265237"/>
        </p:xfrm>
        <a:graphic>
          <a:graphicData uri="http://schemas.openxmlformats.org/presentationml/2006/ole">
            <p:oleObj spid="_x0000_s77827" name="Equation" r:id="rId4" imgW="3429000" imgH="622300" progId="Equation.3">
              <p:embed/>
            </p:oleObj>
          </a:graphicData>
        </a:graphic>
      </p:graphicFrame>
      <p:cxnSp>
        <p:nvCxnSpPr>
          <p:cNvPr id="33" name="Straight Arrow Connector 32"/>
          <p:cNvCxnSpPr/>
          <p:nvPr/>
        </p:nvCxnSpPr>
        <p:spPr>
          <a:xfrm>
            <a:off x="3467100" y="2692400"/>
            <a:ext cx="11049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572000" y="2508250"/>
            <a:ext cx="327334" cy="523220"/>
          </a:xfrm>
          <a:prstGeom prst="rect">
            <a:avLst/>
          </a:prstGeom>
          <a:noFill/>
        </p:spPr>
        <p:txBody>
          <a:bodyPr wrap="none" rtlCol="0">
            <a:spAutoFit/>
          </a:bodyPr>
          <a:lstStyle/>
          <a:p>
            <a:r>
              <a:rPr lang="en-US" sz="2800" b="1" dirty="0" smtClean="0"/>
              <a:t>z</a:t>
            </a:r>
            <a:endParaRPr lang="en-US" sz="2800" b="1" dirty="0"/>
          </a:p>
        </p:txBody>
      </p:sp>
      <p:sp>
        <p:nvSpPr>
          <p:cNvPr id="35" name="TextBox 34"/>
          <p:cNvSpPr txBox="1"/>
          <p:nvPr/>
        </p:nvSpPr>
        <p:spPr>
          <a:xfrm>
            <a:off x="3835400" y="1035050"/>
            <a:ext cx="349776" cy="523220"/>
          </a:xfrm>
          <a:prstGeom prst="rect">
            <a:avLst/>
          </a:prstGeom>
          <a:noFill/>
        </p:spPr>
        <p:txBody>
          <a:bodyPr wrap="none" rtlCol="0">
            <a:spAutoFit/>
          </a:bodyPr>
          <a:lstStyle/>
          <a:p>
            <a:r>
              <a:rPr lang="en-US" sz="2800" b="1" dirty="0" smtClean="0"/>
              <a:t>x</a:t>
            </a:r>
            <a:endParaRPr lang="en-US" sz="2800" b="1" dirty="0"/>
          </a:p>
        </p:txBody>
      </p:sp>
      <p:sp>
        <p:nvSpPr>
          <p:cNvPr id="36" name="TextBox 35"/>
          <p:cNvSpPr txBox="1"/>
          <p:nvPr/>
        </p:nvSpPr>
        <p:spPr>
          <a:xfrm>
            <a:off x="428626" y="5178425"/>
            <a:ext cx="7642224" cy="1200329"/>
          </a:xfrm>
          <a:prstGeom prst="rect">
            <a:avLst/>
          </a:prstGeom>
          <a:noFill/>
        </p:spPr>
        <p:txBody>
          <a:bodyPr wrap="square" rtlCol="0">
            <a:spAutoFit/>
          </a:bodyPr>
          <a:lstStyle/>
          <a:p>
            <a:r>
              <a:rPr lang="en-US" sz="2400" dirty="0" smtClean="0"/>
              <a:t>How do k</a:t>
            </a:r>
            <a:r>
              <a:rPr lang="en-US" sz="2400" baseline="-25000" dirty="0" smtClean="0"/>
              <a:t>1</a:t>
            </a:r>
            <a:r>
              <a:rPr lang="en-US" sz="2400" dirty="0" smtClean="0"/>
              <a:t> and k</a:t>
            </a:r>
            <a:r>
              <a:rPr lang="en-US" sz="2400" baseline="-25000" dirty="0" smtClean="0"/>
              <a:t>2</a:t>
            </a:r>
            <a:r>
              <a:rPr lang="en-US" sz="2400" dirty="0" smtClean="0"/>
              <a:t> compare? How do </a:t>
            </a:r>
            <a:r>
              <a:rPr lang="en-US" sz="2400" dirty="0" smtClean="0">
                <a:latin typeface="Symbol" pitchFamily="18" charset="2"/>
              </a:rPr>
              <a:t>w</a:t>
            </a:r>
            <a:r>
              <a:rPr lang="en-US" sz="2400" baseline="-25000" dirty="0" smtClean="0"/>
              <a:t>1</a:t>
            </a:r>
            <a:r>
              <a:rPr lang="en-US" sz="2400" dirty="0" smtClean="0"/>
              <a:t> and </a:t>
            </a:r>
            <a:r>
              <a:rPr lang="en-US" sz="2400" dirty="0" smtClean="0">
                <a:latin typeface="Symbol" pitchFamily="18" charset="2"/>
              </a:rPr>
              <a:t>w</a:t>
            </a:r>
            <a:r>
              <a:rPr lang="en-US" sz="2400" baseline="-25000" dirty="0" smtClean="0"/>
              <a:t>2</a:t>
            </a:r>
            <a:r>
              <a:rPr lang="en-US" sz="2400" dirty="0" smtClean="0"/>
              <a:t>compare?</a:t>
            </a:r>
          </a:p>
          <a:p>
            <a:pPr marL="457200" indent="-457200">
              <a:buAutoNum type="alphaUcParenR"/>
            </a:pPr>
            <a:r>
              <a:rPr lang="en-US" sz="2400" dirty="0" smtClean="0"/>
              <a:t>k1=k2, </a:t>
            </a:r>
            <a:r>
              <a:rPr lang="en-US" sz="2400" dirty="0" smtClean="0">
                <a:latin typeface="Symbol" pitchFamily="18" charset="2"/>
              </a:rPr>
              <a:t>w</a:t>
            </a:r>
            <a:r>
              <a:rPr lang="en-US" sz="2400" dirty="0" smtClean="0"/>
              <a:t>1=</a:t>
            </a:r>
            <a:r>
              <a:rPr lang="en-US" sz="2400" dirty="0" smtClean="0">
                <a:latin typeface="Symbol" pitchFamily="18" charset="2"/>
              </a:rPr>
              <a:t>w</a:t>
            </a:r>
            <a:r>
              <a:rPr lang="en-US" sz="2400" dirty="0" smtClean="0"/>
              <a:t>2		B) k1</a:t>
            </a:r>
            <a:r>
              <a:rPr lang="en-US" sz="2400" dirty="0" smtClean="0">
                <a:sym typeface="Symbol"/>
              </a:rPr>
              <a:t> ≠ </a:t>
            </a:r>
            <a:r>
              <a:rPr lang="en-US" sz="2400" dirty="0" smtClean="0"/>
              <a:t>k2, </a:t>
            </a:r>
            <a:r>
              <a:rPr lang="en-US" sz="2400" dirty="0" smtClean="0">
                <a:latin typeface="Symbol" pitchFamily="18" charset="2"/>
              </a:rPr>
              <a:t>w</a:t>
            </a:r>
            <a:r>
              <a:rPr lang="en-US" sz="2400" dirty="0" smtClean="0"/>
              <a:t>1</a:t>
            </a:r>
            <a:r>
              <a:rPr lang="en-US" sz="2400" dirty="0" smtClean="0">
                <a:sym typeface="Symbol"/>
              </a:rPr>
              <a:t> ≠ </a:t>
            </a:r>
            <a:r>
              <a:rPr lang="en-US" sz="2400" dirty="0" smtClean="0">
                <a:latin typeface="Symbol" pitchFamily="18" charset="2"/>
              </a:rPr>
              <a:t>w</a:t>
            </a:r>
            <a:r>
              <a:rPr lang="en-US" sz="2400" dirty="0" smtClean="0"/>
              <a:t>2</a:t>
            </a:r>
          </a:p>
          <a:p>
            <a:pPr marL="457200" indent="-457200"/>
            <a:r>
              <a:rPr lang="en-US" sz="2400" dirty="0" smtClean="0"/>
              <a:t>C) k1</a:t>
            </a:r>
            <a:r>
              <a:rPr lang="en-US" sz="2400" dirty="0" smtClean="0">
                <a:sym typeface="Symbol"/>
              </a:rPr>
              <a:t> = </a:t>
            </a:r>
            <a:r>
              <a:rPr lang="en-US" sz="2400" dirty="0" smtClean="0"/>
              <a:t>k2, </a:t>
            </a:r>
            <a:r>
              <a:rPr lang="en-US" sz="2400" dirty="0" smtClean="0">
                <a:latin typeface="Symbol" pitchFamily="18" charset="2"/>
              </a:rPr>
              <a:t>w</a:t>
            </a:r>
            <a:r>
              <a:rPr lang="en-US" sz="2400" dirty="0" smtClean="0"/>
              <a:t>1</a:t>
            </a:r>
            <a:r>
              <a:rPr lang="en-US" sz="2400" dirty="0" smtClean="0">
                <a:sym typeface="Symbol"/>
              </a:rPr>
              <a:t> ≠ </a:t>
            </a:r>
            <a:r>
              <a:rPr lang="en-US" sz="2400" dirty="0" smtClean="0">
                <a:latin typeface="Symbol" pitchFamily="18" charset="2"/>
              </a:rPr>
              <a:t>w</a:t>
            </a:r>
            <a:r>
              <a:rPr lang="en-US" sz="2400" dirty="0" smtClean="0"/>
              <a:t>2	D) k1</a:t>
            </a:r>
            <a:r>
              <a:rPr lang="en-US" sz="2400" dirty="0" smtClean="0">
                <a:sym typeface="Symbol"/>
              </a:rPr>
              <a:t> ≠ </a:t>
            </a:r>
            <a:r>
              <a:rPr lang="en-US" sz="2400" dirty="0" smtClean="0"/>
              <a:t>k2, </a:t>
            </a:r>
            <a:r>
              <a:rPr lang="en-US" sz="2400" dirty="0" smtClean="0">
                <a:latin typeface="Symbol" pitchFamily="18" charset="2"/>
              </a:rPr>
              <a:t>w</a:t>
            </a:r>
            <a:r>
              <a:rPr lang="en-US" sz="2400" dirty="0" smtClean="0"/>
              <a:t>1</a:t>
            </a:r>
            <a:r>
              <a:rPr lang="en-US" sz="2400" dirty="0" smtClean="0">
                <a:sym typeface="Symbol"/>
              </a:rPr>
              <a:t> = </a:t>
            </a:r>
            <a:r>
              <a:rPr lang="en-US" sz="2400" dirty="0" smtClean="0">
                <a:latin typeface="Symbol" pitchFamily="18" charset="2"/>
              </a:rPr>
              <a:t>w</a:t>
            </a:r>
            <a:r>
              <a:rPr lang="en-US" sz="2400" dirty="0" smtClean="0"/>
              <a:t>2</a:t>
            </a:r>
            <a:endParaRPr lang="en-US" sz="2400" dirty="0"/>
          </a:p>
        </p:txBody>
      </p:sp>
      <p:sp>
        <p:nvSpPr>
          <p:cNvPr id="3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6753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1" name="Rectangle 1026"/>
          <p:cNvSpPr>
            <a:spLocks noGrp="1"/>
          </p:cNvSpPr>
          <p:nvPr>
            <p:ph type="title" idx="4294967295"/>
          </p:nvPr>
        </p:nvSpPr>
        <p:spPr>
          <a:xfrm>
            <a:off x="0" y="369888"/>
            <a:ext cx="9144000" cy="628650"/>
          </a:xfrm>
        </p:spPr>
        <p:txBody>
          <a:bodyPr anchor="t"/>
          <a:lstStyle/>
          <a:p>
            <a:pPr algn="l"/>
            <a:r>
              <a:rPr lang="en-US" sz="2400" smtClean="0">
                <a:latin typeface="Arial" charset="0"/>
                <a:ea typeface="Arial" charset="0"/>
                <a:cs typeface="Arial" charset="0"/>
              </a:rPr>
              <a:t>For an electric plane wave given by</a:t>
            </a:r>
            <a:endParaRPr lang="en-US" sz="2400" b="1" smtClean="0">
              <a:latin typeface="Arial" charset="0"/>
              <a:ea typeface="Arial" charset="0"/>
              <a:cs typeface="Arial" charset="0"/>
            </a:endParaRPr>
          </a:p>
        </p:txBody>
      </p:sp>
      <p:sp>
        <p:nvSpPr>
          <p:cNvPr id="34822" name="TextBox 3"/>
          <p:cNvSpPr txBox="1">
            <a:spLocks noChangeArrowheads="1"/>
          </p:cNvSpPr>
          <p:nvPr/>
        </p:nvSpPr>
        <p:spPr bwMode="auto">
          <a:xfrm>
            <a:off x="0" y="3505200"/>
            <a:ext cx="8616950" cy="1938338"/>
          </a:xfrm>
          <a:prstGeom prst="rect">
            <a:avLst/>
          </a:prstGeom>
          <a:noFill/>
          <a:ln w="9525">
            <a:noFill/>
            <a:miter lim="800000"/>
            <a:headEnd/>
            <a:tailEnd/>
          </a:ln>
        </p:spPr>
        <p:txBody>
          <a:bodyPr>
            <a:prstTxWarp prst="textNoShape">
              <a:avLst/>
            </a:prstTxWarp>
            <a:spAutoFit/>
          </a:bodyPr>
          <a:lstStyle/>
          <a:p>
            <a:pPr marL="457200" indent="-457200"/>
            <a:r>
              <a:rPr lang="en-US" sz="2400"/>
              <a:t>A. The E and B fields are at maximum value at the same time</a:t>
            </a:r>
            <a:endParaRPr lang="en-US" sz="2400" b="1"/>
          </a:p>
          <a:p>
            <a:pPr marL="457200" indent="-457200"/>
            <a:r>
              <a:rPr lang="en-US" sz="2400"/>
              <a:t>B. The B field maximum lags the E field by a quarter period</a:t>
            </a:r>
            <a:endParaRPr lang="en-US" sz="2400" b="1"/>
          </a:p>
          <a:p>
            <a:pPr marL="457200" indent="-457200"/>
            <a:r>
              <a:rPr lang="en-US" sz="2400"/>
              <a:t>C.</a:t>
            </a:r>
            <a:r>
              <a:rPr lang="en-US" sz="2400" b="1"/>
              <a:t> </a:t>
            </a:r>
            <a:r>
              <a:rPr lang="en-US" sz="2400"/>
              <a:t>The B field maximum leads the E field by a quarter period </a:t>
            </a:r>
          </a:p>
          <a:p>
            <a:pPr marL="457200" indent="-457200"/>
            <a:r>
              <a:rPr lang="en-US" sz="2400"/>
              <a:t>D. The E and B field maxima are exactly a half period apart</a:t>
            </a:r>
            <a:endParaRPr lang="en-US" sz="2400" b="1"/>
          </a:p>
          <a:p>
            <a:pPr marL="457200" indent="-457200"/>
            <a:r>
              <a:rPr lang="en-US" sz="2400"/>
              <a:t>E. Not enough information to tell</a:t>
            </a:r>
          </a:p>
        </p:txBody>
      </p:sp>
      <p:graphicFrame>
        <p:nvGraphicFramePr>
          <p:cNvPr id="34818"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130133"/>
              </p:ext>
            </p:extLst>
          </p:nvPr>
        </p:nvGraphicFramePr>
        <p:xfrm>
          <a:off x="5029201" y="358776"/>
          <a:ext cx="2249487" cy="530540"/>
        </p:xfrm>
        <a:graphic>
          <a:graphicData uri="http://schemas.openxmlformats.org/presentationml/2006/ole">
            <p:oleObj spid="_x0000_s14445" name="Equation" r:id="rId4" imgW="863600" imgH="203200" progId="Equation.3">
              <p:embed/>
            </p:oleObj>
          </a:graphicData>
        </a:graphic>
      </p:graphicFrame>
      <p:sp>
        <p:nvSpPr>
          <p:cNvPr id="34824" name="TextBox 7"/>
          <p:cNvSpPr txBox="1">
            <a:spLocks noChangeArrowheads="1"/>
          </p:cNvSpPr>
          <p:nvPr/>
        </p:nvSpPr>
        <p:spPr bwMode="auto">
          <a:xfrm>
            <a:off x="0" y="998538"/>
            <a:ext cx="7278688" cy="461962"/>
          </a:xfrm>
          <a:prstGeom prst="rect">
            <a:avLst/>
          </a:prstGeom>
          <a:noFill/>
          <a:ln w="9525">
            <a:noFill/>
            <a:miter lim="800000"/>
            <a:headEnd/>
            <a:tailEnd/>
          </a:ln>
        </p:spPr>
        <p:txBody>
          <a:bodyPr wrap="none">
            <a:prstTxWarp prst="textNoShape">
              <a:avLst/>
            </a:prstTxWarp>
            <a:spAutoFit/>
          </a:bodyPr>
          <a:lstStyle/>
          <a:p>
            <a:r>
              <a:rPr lang="en-US" sz="2400"/>
              <a:t>the magnetic field is required by Faraday’s law to be</a:t>
            </a:r>
            <a:endParaRPr lang="en-US"/>
          </a:p>
        </p:txBody>
      </p:sp>
      <p:graphicFrame>
        <p:nvGraphicFramePr>
          <p:cNvPr id="34819"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5844210"/>
              </p:ext>
            </p:extLst>
          </p:nvPr>
        </p:nvGraphicFramePr>
        <p:xfrm>
          <a:off x="427039" y="1919289"/>
          <a:ext cx="2417761" cy="570226"/>
        </p:xfrm>
        <a:graphic>
          <a:graphicData uri="http://schemas.openxmlformats.org/presentationml/2006/ole">
            <p:oleObj spid="_x0000_s14446" name="Equation" r:id="rId5" imgW="863600" imgH="203200" progId="Equation.3">
              <p:embed/>
            </p:oleObj>
          </a:graphicData>
        </a:graphic>
      </p:graphicFrame>
      <p:sp>
        <p:nvSpPr>
          <p:cNvPr id="34825" name="TextBox 7"/>
          <p:cNvSpPr txBox="1">
            <a:spLocks noChangeArrowheads="1"/>
          </p:cNvSpPr>
          <p:nvPr/>
        </p:nvSpPr>
        <p:spPr bwMode="auto">
          <a:xfrm>
            <a:off x="3733800" y="1920875"/>
            <a:ext cx="1035050" cy="461963"/>
          </a:xfrm>
          <a:prstGeom prst="rect">
            <a:avLst/>
          </a:prstGeom>
          <a:noFill/>
          <a:ln w="9525">
            <a:noFill/>
            <a:miter lim="800000"/>
            <a:headEnd/>
            <a:tailEnd/>
          </a:ln>
        </p:spPr>
        <p:txBody>
          <a:bodyPr wrap="none">
            <a:prstTxWarp prst="textNoShape">
              <a:avLst/>
            </a:prstTxWarp>
            <a:spAutoFit/>
          </a:bodyPr>
          <a:lstStyle/>
          <a:p>
            <a:r>
              <a:rPr lang="en-US" sz="2400"/>
              <a:t>where </a:t>
            </a:r>
            <a:endParaRPr lang="en-US"/>
          </a:p>
        </p:txBody>
      </p:sp>
      <p:graphicFrame>
        <p:nvGraphicFramePr>
          <p:cNvPr id="34820"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5896555"/>
              </p:ext>
            </p:extLst>
          </p:nvPr>
        </p:nvGraphicFramePr>
        <p:xfrm>
          <a:off x="5029200" y="1893889"/>
          <a:ext cx="2750685" cy="488950"/>
        </p:xfrm>
        <a:graphic>
          <a:graphicData uri="http://schemas.openxmlformats.org/presentationml/2006/ole">
            <p:oleObj spid="_x0000_s14447" name="Equation" r:id="rId6" imgW="990600" imgH="177800" progId="Equation.3">
              <p:embed/>
            </p:oleObj>
          </a:graphicData>
        </a:graphic>
      </p:graphicFrame>
      <p:sp>
        <p:nvSpPr>
          <p:cNvPr id="34826" name="TextBox 7"/>
          <p:cNvSpPr txBox="1">
            <a:spLocks noChangeArrowheads="1"/>
          </p:cNvSpPr>
          <p:nvPr/>
        </p:nvSpPr>
        <p:spPr bwMode="auto">
          <a:xfrm>
            <a:off x="0" y="2895600"/>
            <a:ext cx="8208963" cy="461963"/>
          </a:xfrm>
          <a:prstGeom prst="rect">
            <a:avLst/>
          </a:prstGeom>
          <a:noFill/>
          <a:ln w="9525">
            <a:noFill/>
            <a:miter lim="800000"/>
            <a:headEnd/>
            <a:tailEnd/>
          </a:ln>
        </p:spPr>
        <p:txBody>
          <a:bodyPr wrap="none">
            <a:prstTxWarp prst="textNoShape">
              <a:avLst/>
            </a:prstTxWarp>
            <a:spAutoFit/>
          </a:bodyPr>
          <a:lstStyle/>
          <a:p>
            <a:r>
              <a:rPr lang="en-US" sz="2400"/>
              <a:t>Which of the following is true at a particular point in space?</a:t>
            </a:r>
            <a:endParaRPr lang="en-US"/>
          </a:p>
        </p:txBody>
      </p:sp>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727922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609600"/>
            <a:ext cx="8001000" cy="1143000"/>
          </a:xfrm>
        </p:spPr>
        <p:txBody>
          <a:bodyPr>
            <a:normAutofit fontScale="90000"/>
          </a:bodyPr>
          <a:lstStyle/>
          <a:p>
            <a:pPr algn="l"/>
            <a:r>
              <a:rPr lang="en-US" sz="4000"/>
              <a:t>A function, </a:t>
            </a:r>
            <a:r>
              <a:rPr lang="en-US" sz="4000" i="1">
                <a:latin typeface="Times New Roman" charset="0"/>
                <a:ea typeface="Times New Roman" charset="0"/>
                <a:cs typeface="Times New Roman" charset="0"/>
              </a:rPr>
              <a:t>f</a:t>
            </a:r>
            <a:r>
              <a:rPr lang="en-US" sz="4000"/>
              <a:t>, satisfies the wave equation:</a:t>
            </a:r>
          </a:p>
        </p:txBody>
      </p:sp>
      <p:sp>
        <p:nvSpPr>
          <p:cNvPr id="3076" name="Text Box 4"/>
          <p:cNvSpPr txBox="1">
            <a:spLocks noChangeArrowheads="1"/>
          </p:cNvSpPr>
          <p:nvPr/>
        </p:nvSpPr>
        <p:spPr bwMode="auto">
          <a:xfrm>
            <a:off x="685800" y="3429000"/>
            <a:ext cx="8229600" cy="3084513"/>
          </a:xfrm>
          <a:prstGeom prst="rect">
            <a:avLst/>
          </a:prstGeom>
          <a:noFill/>
          <a:ln w="9525">
            <a:noFill/>
            <a:miter lim="800000"/>
            <a:headEnd/>
            <a:tailEnd/>
          </a:ln>
        </p:spPr>
        <p:txBody>
          <a:bodyPr>
            <a:prstTxWarp prst="textNoShape">
              <a:avLst/>
            </a:prstTxWarp>
            <a:spAutoFit/>
          </a:bodyPr>
          <a:lstStyle/>
          <a:p>
            <a:pPr marL="457200" indent="-457200" eaLnBrk="1" hangingPunct="1">
              <a:spcBef>
                <a:spcPct val="50000"/>
              </a:spcBef>
              <a:buFontTx/>
              <a:buAutoNum type="alphaUcParenR"/>
            </a:pPr>
            <a:r>
              <a:rPr lang="en-US" sz="2800" dirty="0"/>
              <a:t>   Sin( </a:t>
            </a:r>
            <a:r>
              <a:rPr lang="en-US" sz="2800" dirty="0" smtClean="0"/>
              <a:t>k(x – </a:t>
            </a:r>
            <a:r>
              <a:rPr lang="en-US" sz="2800" dirty="0" err="1"/>
              <a:t>v</a:t>
            </a:r>
            <a:r>
              <a:rPr lang="en-US" sz="2800" dirty="0" err="1" smtClean="0"/>
              <a:t>t</a:t>
            </a:r>
            <a:r>
              <a:rPr lang="en-US" sz="2800" dirty="0" smtClean="0"/>
              <a:t>))</a:t>
            </a:r>
            <a:endParaRPr lang="en-US" sz="2800" dirty="0"/>
          </a:p>
          <a:p>
            <a:pPr marL="457200" indent="-457200" eaLnBrk="1" hangingPunct="1">
              <a:spcBef>
                <a:spcPct val="50000"/>
              </a:spcBef>
            </a:pPr>
            <a:r>
              <a:rPr lang="en-US" sz="2800" dirty="0"/>
              <a:t>B)</a:t>
            </a:r>
            <a:r>
              <a:rPr lang="en-US" sz="2800" i="1" dirty="0"/>
              <a:t>    </a:t>
            </a:r>
            <a:r>
              <a:rPr lang="en-US" sz="2800" dirty="0" err="1"/>
              <a:t>Exp</a:t>
            </a:r>
            <a:r>
              <a:rPr lang="en-US" sz="2800" dirty="0"/>
              <a:t>( </a:t>
            </a:r>
            <a:r>
              <a:rPr lang="en-US" sz="2800" dirty="0" smtClean="0"/>
              <a:t>k(-</a:t>
            </a:r>
            <a:r>
              <a:rPr lang="en-US" sz="2800" dirty="0"/>
              <a:t>x – </a:t>
            </a:r>
            <a:r>
              <a:rPr lang="en-US" sz="2800" dirty="0" err="1"/>
              <a:t>v</a:t>
            </a:r>
            <a:r>
              <a:rPr lang="en-US" sz="2800" dirty="0" err="1" smtClean="0"/>
              <a:t>t</a:t>
            </a:r>
            <a:r>
              <a:rPr lang="en-US" sz="2800" dirty="0" smtClean="0"/>
              <a:t> ))</a:t>
            </a:r>
            <a:endParaRPr lang="en-US" sz="2800" dirty="0"/>
          </a:p>
          <a:p>
            <a:pPr marL="457200" indent="-457200" eaLnBrk="1" hangingPunct="1">
              <a:spcBef>
                <a:spcPct val="50000"/>
              </a:spcBef>
            </a:pPr>
            <a:r>
              <a:rPr lang="en-US" sz="2800" dirty="0"/>
              <a:t>C)   </a:t>
            </a:r>
            <a:r>
              <a:rPr lang="en-US" sz="2800" dirty="0" smtClean="0"/>
              <a:t>a( </a:t>
            </a:r>
            <a:r>
              <a:rPr lang="en-US" sz="2800" dirty="0"/>
              <a:t>x + </a:t>
            </a:r>
            <a:r>
              <a:rPr lang="en-US" sz="2800" dirty="0" err="1"/>
              <a:t>v</a:t>
            </a:r>
            <a:r>
              <a:rPr lang="en-US" sz="2800" dirty="0" err="1" smtClean="0"/>
              <a:t>t</a:t>
            </a:r>
            <a:r>
              <a:rPr lang="en-US" sz="2800" dirty="0" smtClean="0"/>
              <a:t> </a:t>
            </a:r>
            <a:r>
              <a:rPr lang="en-US" sz="2800" dirty="0"/>
              <a:t>)</a:t>
            </a:r>
            <a:r>
              <a:rPr lang="en-US" sz="2800" baseline="30000" dirty="0"/>
              <a:t>3</a:t>
            </a:r>
            <a:endParaRPr lang="en-US" sz="2800" dirty="0"/>
          </a:p>
          <a:p>
            <a:pPr marL="457200" indent="-457200" eaLnBrk="1" hangingPunct="1">
              <a:spcBef>
                <a:spcPct val="50000"/>
              </a:spcBef>
            </a:pPr>
            <a:r>
              <a:rPr lang="en-US" sz="2800" dirty="0"/>
              <a:t>D)  All of these.</a:t>
            </a:r>
            <a:endParaRPr lang="en-US" sz="2800" i="1" dirty="0"/>
          </a:p>
          <a:p>
            <a:pPr marL="457200" indent="-457200" eaLnBrk="1" hangingPunct="1">
              <a:spcBef>
                <a:spcPct val="50000"/>
              </a:spcBef>
            </a:pPr>
            <a:r>
              <a:rPr lang="en-US" sz="2800" dirty="0"/>
              <a:t>E)  None of these.</a:t>
            </a:r>
          </a:p>
        </p:txBody>
      </p:sp>
      <p:graphicFrame>
        <p:nvGraphicFramePr>
          <p:cNvPr id="2048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5875682"/>
              </p:ext>
            </p:extLst>
          </p:nvPr>
        </p:nvGraphicFramePr>
        <p:xfrm>
          <a:off x="3516313" y="1304925"/>
          <a:ext cx="2106612" cy="1117600"/>
        </p:xfrm>
        <a:graphic>
          <a:graphicData uri="http://schemas.openxmlformats.org/presentationml/2006/ole">
            <p:oleObj spid="_x0000_s18468" name="Equation" r:id="rId4" imgW="889000" imgH="431800" progId="Equation.3">
              <p:embed/>
            </p:oleObj>
          </a:graphicData>
        </a:graphic>
      </p:graphicFrame>
      <p:sp>
        <p:nvSpPr>
          <p:cNvPr id="20485" name="Rectangle 8"/>
          <p:cNvSpPr>
            <a:spLocks noChangeArrowheads="1"/>
          </p:cNvSpPr>
          <p:nvPr/>
        </p:nvSpPr>
        <p:spPr bwMode="auto">
          <a:xfrm>
            <a:off x="304800" y="2438400"/>
            <a:ext cx="8610600" cy="533400"/>
          </a:xfrm>
          <a:prstGeom prst="rect">
            <a:avLst/>
          </a:prstGeom>
          <a:noFill/>
          <a:ln w="9525">
            <a:noFill/>
            <a:miter lim="800000"/>
            <a:headEnd/>
            <a:tailEnd/>
          </a:ln>
        </p:spPr>
        <p:txBody>
          <a:bodyPr anchor="ctr">
            <a:prstTxWarp prst="textNoShape">
              <a:avLst/>
            </a:prstTxWarp>
          </a:bodyPr>
          <a:lstStyle/>
          <a:p>
            <a:pPr eaLnBrk="1" hangingPunct="1"/>
            <a:r>
              <a:rPr lang="en-US" sz="3200" dirty="0">
                <a:solidFill>
                  <a:srgbClr val="0000FF"/>
                </a:solidFill>
              </a:rPr>
              <a:t>Which of the following </a:t>
            </a:r>
            <a:r>
              <a:rPr lang="en-US" sz="3200" dirty="0" smtClean="0">
                <a:solidFill>
                  <a:srgbClr val="0000FF"/>
                </a:solidFill>
              </a:rPr>
              <a:t>functions </a:t>
            </a:r>
            <a:r>
              <a:rPr lang="en-US" sz="3200" dirty="0">
                <a:solidFill>
                  <a:srgbClr val="0000FF"/>
                </a:solidFill>
              </a:rPr>
              <a:t>work?</a:t>
            </a:r>
          </a:p>
        </p:txBody>
      </p:sp>
      <p:sp>
        <p:nvSpPr>
          <p:cNvPr id="7"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2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50800" y="571500"/>
            <a:ext cx="9093200" cy="4649232"/>
            <a:chOff x="50800" y="-12700"/>
            <a:chExt cx="9093200" cy="4649232"/>
          </a:xfrm>
        </p:grpSpPr>
        <p:sp>
          <p:nvSpPr>
            <p:cNvPr id="4" name="TextBox 3"/>
            <p:cNvSpPr txBox="1"/>
            <p:nvPr/>
          </p:nvSpPr>
          <p:spPr>
            <a:xfrm>
              <a:off x="50800" y="-12700"/>
              <a:ext cx="9093200" cy="400110"/>
            </a:xfrm>
            <a:prstGeom prst="rect">
              <a:avLst/>
            </a:prstGeom>
            <a:noFill/>
          </p:spPr>
          <p:txBody>
            <a:bodyPr wrap="square" rtlCol="0">
              <a:spAutoFit/>
            </a:bodyPr>
            <a:lstStyle/>
            <a:p>
              <a:r>
                <a:rPr lang="en-US" sz="2000" dirty="0" smtClean="0"/>
                <a:t>“</a:t>
              </a:r>
              <a:r>
                <a:rPr lang="en-US" sz="2000" dirty="0"/>
                <a:t>W</a:t>
              </a:r>
              <a:r>
                <a:rPr lang="en-US" sz="2000" dirty="0" smtClean="0"/>
                <a:t>ave on a 1D string”, hitting a boundary between 2 strings of different speeds:</a:t>
              </a:r>
              <a:endParaRPr lang="en-US" sz="2000" dirty="0"/>
            </a:p>
          </p:txBody>
        </p:sp>
        <p:graphicFrame>
          <p:nvGraphicFramePr>
            <p:cNvPr id="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7725931"/>
                </p:ext>
              </p:extLst>
            </p:nvPr>
          </p:nvGraphicFramePr>
          <p:xfrm>
            <a:off x="455448" y="328830"/>
            <a:ext cx="6386202" cy="1576169"/>
          </p:xfrm>
          <a:graphic>
            <a:graphicData uri="http://schemas.openxmlformats.org/presentationml/2006/ole">
              <p:oleObj spid="_x0000_s24627" name="Equation" r:id="rId4" imgW="2984500" imgH="736600" progId="Equation.3">
                <p:embed/>
              </p:oleObj>
            </a:graphicData>
          </a:graphic>
        </p:graphicFrame>
        <p:grpSp>
          <p:nvGrpSpPr>
            <p:cNvPr id="2" name="Group 1"/>
            <p:cNvGrpSpPr/>
            <p:nvPr/>
          </p:nvGrpSpPr>
          <p:grpSpPr>
            <a:xfrm>
              <a:off x="101600" y="1892300"/>
              <a:ext cx="8597899" cy="1200328"/>
              <a:chOff x="101600" y="1981200"/>
              <a:chExt cx="8597899" cy="1200328"/>
            </a:xfrm>
          </p:grpSpPr>
          <p:sp>
            <p:nvSpPr>
              <p:cNvPr id="6" name="TextBox 5"/>
              <p:cNvSpPr txBox="1"/>
              <p:nvPr/>
            </p:nvSpPr>
            <p:spPr>
              <a:xfrm>
                <a:off x="101600" y="1981200"/>
                <a:ext cx="8597899" cy="1200328"/>
              </a:xfrm>
              <a:prstGeom prst="rect">
                <a:avLst/>
              </a:prstGeom>
              <a:noFill/>
            </p:spPr>
            <p:txBody>
              <a:bodyPr wrap="square" rtlCol="0">
                <a:spAutoFit/>
              </a:bodyPr>
              <a:lstStyle/>
              <a:p>
                <a:r>
                  <a:rPr lang="en-US" sz="2400" dirty="0" smtClean="0"/>
                  <a:t>Boundary conditions </a:t>
                </a:r>
              </a:p>
              <a:p>
                <a:r>
                  <a:rPr lang="en-US" sz="2400" dirty="0" smtClean="0"/>
                  <a:t>(continuity) </a:t>
                </a:r>
                <a:br>
                  <a:rPr lang="en-US" sz="2400" dirty="0" smtClean="0"/>
                </a:br>
                <a:r>
                  <a:rPr lang="en-US" sz="2400" dirty="0" smtClean="0"/>
                  <a:t>give the results:</a:t>
                </a:r>
                <a:endParaRPr lang="en-US" sz="2400" dirty="0"/>
              </a:p>
            </p:txBody>
          </p:sp>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9575796"/>
                  </p:ext>
                </p:extLst>
              </p:nvPr>
            </p:nvGraphicFramePr>
            <p:xfrm>
              <a:off x="3816350" y="2162175"/>
              <a:ext cx="4702175" cy="908050"/>
            </p:xfrm>
            <a:graphic>
              <a:graphicData uri="http://schemas.openxmlformats.org/presentationml/2006/ole">
                <p:oleObj spid="_x0000_s24628" name="Equation" r:id="rId5" imgW="2501900" imgH="469900" progId="Equation.3">
                  <p:embed/>
                </p:oleObj>
              </a:graphicData>
            </a:graphic>
          </p:graphicFrame>
        </p:grpSp>
        <p:sp>
          <p:nvSpPr>
            <p:cNvPr id="8" name="TextBox 7"/>
            <p:cNvSpPr txBox="1"/>
            <p:nvPr/>
          </p:nvSpPr>
          <p:spPr>
            <a:xfrm>
              <a:off x="101600" y="3200400"/>
              <a:ext cx="7878980" cy="830997"/>
            </a:xfrm>
            <a:prstGeom prst="rect">
              <a:avLst/>
            </a:prstGeom>
            <a:noFill/>
          </p:spPr>
          <p:txBody>
            <a:bodyPr wrap="none" rtlCol="0">
              <a:spAutoFit/>
            </a:bodyPr>
            <a:lstStyle/>
            <a:p>
              <a:r>
                <a:rPr lang="en-US" sz="2400" dirty="0" smtClean="0"/>
                <a:t>Is the transmitted wave in phase with the incident wave?</a:t>
              </a:r>
            </a:p>
            <a:p>
              <a:r>
                <a:rPr lang="en-US" sz="2400" dirty="0" smtClean="0"/>
                <a:t>A) Yes, always    B) No, never    C) Depends</a:t>
              </a:r>
              <a:endParaRPr lang="en-US" sz="2400" dirty="0"/>
            </a:p>
          </p:txBody>
        </p:sp>
        <p:sp>
          <p:nvSpPr>
            <p:cNvPr id="3" name="TextBox 2"/>
            <p:cNvSpPr txBox="1"/>
            <p:nvPr/>
          </p:nvSpPr>
          <p:spPr>
            <a:xfrm>
              <a:off x="176048" y="4267200"/>
              <a:ext cx="2930535" cy="369332"/>
            </a:xfrm>
            <a:prstGeom prst="rect">
              <a:avLst/>
            </a:prstGeom>
            <a:noFill/>
          </p:spPr>
          <p:txBody>
            <a:bodyPr wrap="none" rtlCol="0">
              <a:spAutoFit/>
            </a:bodyPr>
            <a:lstStyle/>
            <a:p>
              <a:r>
                <a:rPr lang="en-US" dirty="0" smtClean="0"/>
                <a:t>Why? How do you decide? </a:t>
              </a:r>
              <a:endParaRPr lang="en-US" dirty="0"/>
            </a:p>
          </p:txBody>
        </p:sp>
      </p:gr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0968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50800" y="774700"/>
            <a:ext cx="9093200" cy="4649232"/>
            <a:chOff x="50800" y="-12700"/>
            <a:chExt cx="9093200" cy="4649232"/>
          </a:xfrm>
        </p:grpSpPr>
        <p:sp>
          <p:nvSpPr>
            <p:cNvPr id="4" name="TextBox 3"/>
            <p:cNvSpPr txBox="1"/>
            <p:nvPr/>
          </p:nvSpPr>
          <p:spPr>
            <a:xfrm>
              <a:off x="50800" y="-12700"/>
              <a:ext cx="9093200" cy="400110"/>
            </a:xfrm>
            <a:prstGeom prst="rect">
              <a:avLst/>
            </a:prstGeom>
            <a:noFill/>
          </p:spPr>
          <p:txBody>
            <a:bodyPr wrap="square" rtlCol="0">
              <a:spAutoFit/>
            </a:bodyPr>
            <a:lstStyle/>
            <a:p>
              <a:r>
                <a:rPr lang="en-US" sz="2000" dirty="0" smtClean="0"/>
                <a:t>“</a:t>
              </a:r>
              <a:r>
                <a:rPr lang="en-US" sz="2000" dirty="0"/>
                <a:t>W</a:t>
              </a:r>
              <a:r>
                <a:rPr lang="en-US" sz="2000" dirty="0" smtClean="0"/>
                <a:t>ave on a 1D string”, hitting a boundary between 2 strings of different speeds:</a:t>
              </a:r>
              <a:endParaRPr lang="en-US" sz="2000" dirty="0"/>
            </a:p>
          </p:txBody>
        </p:sp>
        <p:graphicFrame>
          <p:nvGraphicFramePr>
            <p:cNvPr id="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4423980"/>
                </p:ext>
              </p:extLst>
            </p:nvPr>
          </p:nvGraphicFramePr>
          <p:xfrm>
            <a:off x="455448" y="328830"/>
            <a:ext cx="6386202" cy="1576169"/>
          </p:xfrm>
          <a:graphic>
            <a:graphicData uri="http://schemas.openxmlformats.org/presentationml/2006/ole">
              <p:oleObj spid="_x0000_s25651" name="Equation" r:id="rId4" imgW="2984500" imgH="736600" progId="Equation.3">
                <p:embed/>
              </p:oleObj>
            </a:graphicData>
          </a:graphic>
        </p:graphicFrame>
        <p:grpSp>
          <p:nvGrpSpPr>
            <p:cNvPr id="2" name="Group 1"/>
            <p:cNvGrpSpPr/>
            <p:nvPr/>
          </p:nvGrpSpPr>
          <p:grpSpPr>
            <a:xfrm>
              <a:off x="101600" y="1892300"/>
              <a:ext cx="8597899" cy="1200328"/>
              <a:chOff x="101600" y="1981200"/>
              <a:chExt cx="8597899" cy="1200328"/>
            </a:xfrm>
          </p:grpSpPr>
          <p:sp>
            <p:nvSpPr>
              <p:cNvPr id="6" name="TextBox 5"/>
              <p:cNvSpPr txBox="1"/>
              <p:nvPr/>
            </p:nvSpPr>
            <p:spPr>
              <a:xfrm>
                <a:off x="101600" y="1981200"/>
                <a:ext cx="8597899" cy="1200328"/>
              </a:xfrm>
              <a:prstGeom prst="rect">
                <a:avLst/>
              </a:prstGeom>
              <a:noFill/>
            </p:spPr>
            <p:txBody>
              <a:bodyPr wrap="square" rtlCol="0">
                <a:spAutoFit/>
              </a:bodyPr>
              <a:lstStyle/>
              <a:p>
                <a:r>
                  <a:rPr lang="en-US" sz="2400" dirty="0" smtClean="0"/>
                  <a:t>Boundary conditions </a:t>
                </a:r>
              </a:p>
              <a:p>
                <a:r>
                  <a:rPr lang="en-US" sz="2400" dirty="0" smtClean="0"/>
                  <a:t>(continuity) </a:t>
                </a:r>
                <a:br>
                  <a:rPr lang="en-US" sz="2400" dirty="0" smtClean="0"/>
                </a:br>
                <a:r>
                  <a:rPr lang="en-US" sz="2400" dirty="0" smtClean="0"/>
                  <a:t>give the results:</a:t>
                </a:r>
                <a:endParaRPr lang="en-US" sz="2400" dirty="0"/>
              </a:p>
            </p:txBody>
          </p:sp>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143957"/>
                  </p:ext>
                </p:extLst>
              </p:nvPr>
            </p:nvGraphicFramePr>
            <p:xfrm>
              <a:off x="3816350" y="2162175"/>
              <a:ext cx="4702175" cy="908050"/>
            </p:xfrm>
            <a:graphic>
              <a:graphicData uri="http://schemas.openxmlformats.org/presentationml/2006/ole">
                <p:oleObj spid="_x0000_s25652" name="Equation" r:id="rId5" imgW="2501900" imgH="469900" progId="Equation.3">
                  <p:embed/>
                </p:oleObj>
              </a:graphicData>
            </a:graphic>
          </p:graphicFrame>
        </p:grpSp>
        <p:sp>
          <p:nvSpPr>
            <p:cNvPr id="8" name="TextBox 7"/>
            <p:cNvSpPr txBox="1"/>
            <p:nvPr/>
          </p:nvSpPr>
          <p:spPr>
            <a:xfrm>
              <a:off x="101600" y="3200400"/>
              <a:ext cx="7793770" cy="830997"/>
            </a:xfrm>
            <a:prstGeom prst="rect">
              <a:avLst/>
            </a:prstGeom>
            <a:noFill/>
          </p:spPr>
          <p:txBody>
            <a:bodyPr wrap="none" rtlCol="0">
              <a:spAutoFit/>
            </a:bodyPr>
            <a:lstStyle/>
            <a:p>
              <a:r>
                <a:rPr lang="en-US" sz="2400" dirty="0" smtClean="0"/>
                <a:t>Is the reflected wave in phase with the incident wave?</a:t>
              </a:r>
            </a:p>
            <a:p>
              <a:r>
                <a:rPr lang="en-US" sz="2400" dirty="0" smtClean="0"/>
                <a:t>A) Yes, always    B) No, never    C) Depends</a:t>
              </a:r>
              <a:endParaRPr lang="en-US" sz="2400" dirty="0"/>
            </a:p>
          </p:txBody>
        </p:sp>
        <p:sp>
          <p:nvSpPr>
            <p:cNvPr id="3" name="TextBox 2"/>
            <p:cNvSpPr txBox="1"/>
            <p:nvPr/>
          </p:nvSpPr>
          <p:spPr>
            <a:xfrm>
              <a:off x="176048" y="4267200"/>
              <a:ext cx="2930535" cy="369332"/>
            </a:xfrm>
            <a:prstGeom prst="rect">
              <a:avLst/>
            </a:prstGeom>
            <a:noFill/>
          </p:spPr>
          <p:txBody>
            <a:bodyPr wrap="none" rtlCol="0">
              <a:spAutoFit/>
            </a:bodyPr>
            <a:lstStyle/>
            <a:p>
              <a:r>
                <a:rPr lang="en-US" dirty="0" smtClean="0"/>
                <a:t>Why? How do you decide? </a:t>
              </a:r>
              <a:endParaRPr lang="en-US" dirty="0"/>
            </a:p>
          </p:txBody>
        </p:sp>
      </p:gr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6986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04825" y="26988"/>
            <a:ext cx="8486775" cy="1877437"/>
          </a:xfrm>
          <a:prstGeom prst="rect">
            <a:avLst/>
          </a:prstGeom>
          <a:noFill/>
          <a:ln w="9525">
            <a:noFill/>
            <a:miter lim="800000"/>
            <a:headEnd/>
            <a:tailEnd/>
          </a:ln>
        </p:spPr>
        <p:txBody>
          <a:bodyPr>
            <a:prstTxWarp prst="textNoShape">
              <a:avLst/>
            </a:prstTxWarp>
            <a:spAutoFit/>
          </a:bodyPr>
          <a:lstStyle/>
          <a:p>
            <a:r>
              <a:rPr lang="en-US" sz="2400" dirty="0" smtClean="0">
                <a:ea typeface="Arial" charset="0"/>
                <a:cs typeface="Arial" charset="0"/>
              </a:rPr>
              <a:t>Below is an idealized picture of a traveling EM plane wave. </a:t>
            </a:r>
            <a:br>
              <a:rPr lang="en-US" sz="2400" dirty="0" smtClean="0">
                <a:ea typeface="Arial" charset="0"/>
                <a:cs typeface="Arial" charset="0"/>
              </a:rPr>
            </a:br>
            <a:r>
              <a:rPr lang="en-US" sz="2400" dirty="0" smtClean="0">
                <a:ea typeface="Arial" charset="0"/>
                <a:cs typeface="Arial" charset="0"/>
              </a:rPr>
              <a:t>It is a snapshot at t=0. (Wavelength </a:t>
            </a:r>
            <a:r>
              <a:rPr lang="en-US" sz="2400" dirty="0" err="1" smtClean="0"/>
              <a:t>λ</a:t>
            </a:r>
            <a:r>
              <a:rPr lang="en-US" sz="2400" dirty="0" smtClean="0">
                <a:latin typeface="Symbol" charset="2"/>
                <a:cs typeface="Symbol" charset="2"/>
              </a:rPr>
              <a:t> </a:t>
            </a:r>
            <a:r>
              <a:rPr lang="en-US" sz="2400" dirty="0" smtClean="0">
                <a:ea typeface="Arial" charset="0"/>
                <a:cs typeface="Arial" charset="0"/>
              </a:rPr>
              <a:t>is given, as is E</a:t>
            </a:r>
            <a:r>
              <a:rPr lang="en-US" sz="2400" baseline="-25000" dirty="0" smtClean="0">
                <a:ea typeface="Arial" charset="0"/>
                <a:cs typeface="Arial" charset="0"/>
              </a:rPr>
              <a:t>0</a:t>
            </a:r>
            <a:r>
              <a:rPr lang="en-US" sz="2400" dirty="0">
                <a:ea typeface="Arial" charset="0"/>
                <a:cs typeface="Arial" charset="0"/>
              </a:rPr>
              <a:t>.</a:t>
            </a:r>
            <a:r>
              <a:rPr lang="en-US" sz="2400" dirty="0" smtClean="0">
                <a:ea typeface="Arial" charset="0"/>
                <a:cs typeface="Arial" charset="0"/>
              </a:rPr>
              <a:t>)</a:t>
            </a:r>
            <a:br>
              <a:rPr lang="en-US" sz="2400" dirty="0" smtClean="0">
                <a:ea typeface="Arial" charset="0"/>
                <a:cs typeface="Arial" charset="0"/>
              </a:rPr>
            </a:br>
            <a:r>
              <a:rPr lang="en-US" sz="2400" dirty="0" smtClean="0">
                <a:solidFill>
                  <a:srgbClr val="0000FF"/>
                </a:solidFill>
                <a:ea typeface="Arial" charset="0"/>
                <a:cs typeface="Arial" charset="0"/>
              </a:rPr>
              <a:t>Write down a pair of mathematical formulae which describe this wave (in complex form) for all times.</a:t>
            </a:r>
            <a:r>
              <a:rPr lang="en-US" sz="2400" dirty="0" smtClean="0">
                <a:ea typeface="Arial" charset="0"/>
                <a:cs typeface="Arial" charset="0"/>
              </a:rPr>
              <a:t> (One for </a:t>
            </a:r>
            <a:r>
              <a:rPr lang="en-US" sz="2400" b="1" dirty="0" smtClean="0">
                <a:ea typeface="Arial" charset="0"/>
                <a:cs typeface="Arial" charset="0"/>
              </a:rPr>
              <a:t>E</a:t>
            </a:r>
            <a:r>
              <a:rPr lang="en-US" sz="2400" dirty="0" smtClean="0">
                <a:ea typeface="Arial" charset="0"/>
                <a:cs typeface="Arial" charset="0"/>
              </a:rPr>
              <a:t> and </a:t>
            </a:r>
            <a:r>
              <a:rPr lang="en-US" sz="2400" b="1" dirty="0" smtClean="0">
                <a:ea typeface="Arial" charset="0"/>
                <a:cs typeface="Arial" charset="0"/>
              </a:rPr>
              <a:t>B</a:t>
            </a:r>
            <a:r>
              <a:rPr lang="en-US" sz="2400" dirty="0" smtClean="0">
                <a:ea typeface="Arial" charset="0"/>
                <a:cs typeface="Arial" charset="0"/>
              </a:rPr>
              <a:t>)</a:t>
            </a:r>
            <a:r>
              <a:rPr lang="en-US" sz="2000" dirty="0" smtClean="0">
                <a:solidFill>
                  <a:srgbClr val="0000FF"/>
                </a:solidFill>
                <a:ea typeface="Arial" charset="0"/>
                <a:cs typeface="Arial" charset="0"/>
              </a:rPr>
              <a:t/>
            </a:r>
            <a:br>
              <a:rPr lang="en-US" sz="2000" dirty="0" smtClean="0">
                <a:solidFill>
                  <a:srgbClr val="0000FF"/>
                </a:solidFill>
                <a:ea typeface="Arial" charset="0"/>
                <a:cs typeface="Arial" charset="0"/>
              </a:rPr>
            </a:br>
            <a:endParaRPr lang="en-US" sz="2000" dirty="0">
              <a:solidFill>
                <a:srgbClr val="0000FF"/>
              </a:solidFill>
              <a:ea typeface="Arial" charset="0"/>
              <a:cs typeface="Arial" charset="0"/>
            </a:endParaRPr>
          </a:p>
        </p:txBody>
      </p:sp>
      <p:pic>
        <p:nvPicPr>
          <p:cNvPr id="36867" name="Picture 4"/>
          <p:cNvPicPr>
            <a:picLocks noChangeAspect="1" noChangeArrowheads="1"/>
          </p:cNvPicPr>
          <p:nvPr/>
        </p:nvPicPr>
        <p:blipFill>
          <a:blip r:embed="rId4"/>
          <a:srcRect l="12642" r="11806" b="67442"/>
          <a:stretch>
            <a:fillRect/>
          </a:stretch>
        </p:blipFill>
        <p:spPr bwMode="auto">
          <a:xfrm>
            <a:off x="139700" y="1602721"/>
            <a:ext cx="8894856" cy="3235979"/>
          </a:xfrm>
          <a:prstGeom prst="rect">
            <a:avLst/>
          </a:prstGeom>
          <a:noFill/>
          <a:ln w="9525">
            <a:noFill/>
            <a:miter lim="800000"/>
            <a:headEnd/>
            <a:tailEnd/>
          </a:ln>
        </p:spPr>
      </p:pic>
      <p:sp>
        <p:nvSpPr>
          <p:cNvPr id="4" name="TextBox 3"/>
          <p:cNvSpPr txBox="1"/>
          <p:nvPr/>
        </p:nvSpPr>
        <p:spPr>
          <a:xfrm>
            <a:off x="1206500" y="1955800"/>
            <a:ext cx="312906" cy="369332"/>
          </a:xfrm>
          <a:prstGeom prst="rect">
            <a:avLst/>
          </a:prstGeom>
          <a:solidFill>
            <a:schemeClr val="bg1"/>
          </a:solidFill>
        </p:spPr>
        <p:txBody>
          <a:bodyPr wrap="none" rtlCol="0">
            <a:spAutoFit/>
          </a:bodyPr>
          <a:lstStyle/>
          <a:p>
            <a:r>
              <a:rPr lang="en-US" dirty="0" smtClean="0"/>
              <a:t>y</a:t>
            </a:r>
            <a:endParaRPr lang="en-US" dirty="0"/>
          </a:p>
        </p:txBody>
      </p:sp>
      <p:sp>
        <p:nvSpPr>
          <p:cNvPr id="11" name="TextBox 10"/>
          <p:cNvSpPr txBox="1"/>
          <p:nvPr/>
        </p:nvSpPr>
        <p:spPr>
          <a:xfrm>
            <a:off x="487531" y="3969603"/>
            <a:ext cx="300082" cy="369332"/>
          </a:xfrm>
          <a:prstGeom prst="rect">
            <a:avLst/>
          </a:prstGeom>
          <a:solidFill>
            <a:schemeClr val="bg1"/>
          </a:solidFill>
        </p:spPr>
        <p:txBody>
          <a:bodyPr wrap="none" rtlCol="0">
            <a:spAutoFit/>
          </a:bodyPr>
          <a:lstStyle/>
          <a:p>
            <a:r>
              <a:rPr lang="en-US" dirty="0"/>
              <a:t>z</a:t>
            </a:r>
          </a:p>
        </p:txBody>
      </p:sp>
      <p:sp>
        <p:nvSpPr>
          <p:cNvPr id="12" name="TextBox 11"/>
          <p:cNvSpPr txBox="1"/>
          <p:nvPr/>
        </p:nvSpPr>
        <p:spPr>
          <a:xfrm>
            <a:off x="8445500" y="3341003"/>
            <a:ext cx="300082" cy="369332"/>
          </a:xfrm>
          <a:prstGeom prst="rect">
            <a:avLst/>
          </a:prstGeom>
          <a:solidFill>
            <a:schemeClr val="bg1"/>
          </a:solidFill>
        </p:spPr>
        <p:txBody>
          <a:bodyPr wrap="none" rtlCol="0">
            <a:spAutoFit/>
          </a:bodyPr>
          <a:lstStyle/>
          <a:p>
            <a:r>
              <a:rPr lang="en-US" dirty="0"/>
              <a:t>x</a:t>
            </a:r>
          </a:p>
        </p:txBody>
      </p:sp>
      <p:cxnSp>
        <p:nvCxnSpPr>
          <p:cNvPr id="6" name="Straight Arrow Connector 5"/>
          <p:cNvCxnSpPr/>
          <p:nvPr/>
        </p:nvCxnSpPr>
        <p:spPr bwMode="auto">
          <a:xfrm flipV="1">
            <a:off x="2374900" y="26924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V="1">
            <a:off x="2781300" y="2997200"/>
            <a:ext cx="0" cy="685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1993900" y="29972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V="1">
            <a:off x="5524500" y="27051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V="1">
            <a:off x="5918200" y="2997200"/>
            <a:ext cx="0" cy="685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5143500" y="30099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987800" y="36576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4368800" y="3657600"/>
            <a:ext cx="0" cy="5839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19500" y="36449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7112000" y="36576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7493000" y="3657600"/>
            <a:ext cx="0" cy="5839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6743700" y="36449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Rectangle 15"/>
          <p:cNvSpPr/>
          <p:nvPr/>
        </p:nvSpPr>
        <p:spPr bwMode="auto">
          <a:xfrm>
            <a:off x="4826711" y="4364335"/>
            <a:ext cx="139700" cy="2241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1" name="Rectangle 30"/>
          <p:cNvSpPr/>
          <p:nvPr/>
        </p:nvSpPr>
        <p:spPr bwMode="auto">
          <a:xfrm flipH="1">
            <a:off x="4548509" y="3480703"/>
            <a:ext cx="137160" cy="13716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5" name="Rectangle 24"/>
          <p:cNvSpPr/>
          <p:nvPr/>
        </p:nvSpPr>
        <p:spPr bwMode="auto">
          <a:xfrm>
            <a:off x="2628900" y="2363232"/>
            <a:ext cx="317500" cy="379968"/>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aphicFrame>
        <p:nvGraphicFramePr>
          <p:cNvPr id="34"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5012464"/>
              </p:ext>
            </p:extLst>
          </p:nvPr>
        </p:nvGraphicFramePr>
        <p:xfrm>
          <a:off x="2628900" y="2413000"/>
          <a:ext cx="263751" cy="330200"/>
        </p:xfrm>
        <a:graphic>
          <a:graphicData uri="http://schemas.openxmlformats.org/presentationml/2006/ole">
            <p:oleObj spid="_x0000_s26675" name="Equation" r:id="rId5" imgW="152400" imgH="190500" progId="Equation.3">
              <p:embed/>
            </p:oleObj>
          </a:graphicData>
        </a:graphic>
      </p:graphicFrame>
      <p:sp>
        <p:nvSpPr>
          <p:cNvPr id="36" name="Rectangle 35"/>
          <p:cNvSpPr/>
          <p:nvPr/>
        </p:nvSpPr>
        <p:spPr bwMode="auto">
          <a:xfrm>
            <a:off x="1993900" y="4179035"/>
            <a:ext cx="317500" cy="379968"/>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aphicFrame>
        <p:nvGraphicFramePr>
          <p:cNvPr id="37"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3957178"/>
              </p:ext>
            </p:extLst>
          </p:nvPr>
        </p:nvGraphicFramePr>
        <p:xfrm>
          <a:off x="2047649" y="4179035"/>
          <a:ext cx="263751" cy="330200"/>
        </p:xfrm>
        <a:graphic>
          <a:graphicData uri="http://schemas.openxmlformats.org/presentationml/2006/ole">
            <p:oleObj spid="_x0000_s26676" name="Equation" r:id="rId6" imgW="152400" imgH="190500" progId="Equation.3">
              <p:embed/>
            </p:oleObj>
          </a:graphicData>
        </a:graphic>
      </p:graphicFrame>
      <p:sp>
        <p:nvSpPr>
          <p:cNvPr id="39" name="Rectangle 38"/>
          <p:cNvSpPr/>
          <p:nvPr/>
        </p:nvSpPr>
        <p:spPr bwMode="auto">
          <a:xfrm>
            <a:off x="5721350" y="3337273"/>
            <a:ext cx="139700" cy="2241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3" name="Rectangle 32"/>
          <p:cNvSpPr/>
          <p:nvPr/>
        </p:nvSpPr>
        <p:spPr bwMode="auto">
          <a:xfrm>
            <a:off x="5613400" y="2044700"/>
            <a:ext cx="3937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5" name="Rectangle 34"/>
          <p:cNvSpPr/>
          <p:nvPr/>
        </p:nvSpPr>
        <p:spPr bwMode="auto">
          <a:xfrm flipH="1">
            <a:off x="4693867" y="3430935"/>
            <a:ext cx="91440" cy="41148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0" name="Rectangle 39"/>
          <p:cNvSpPr/>
          <p:nvPr/>
        </p:nvSpPr>
        <p:spPr bwMode="auto">
          <a:xfrm>
            <a:off x="4457700" y="4224635"/>
            <a:ext cx="369011" cy="41148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1" name="Rectangle 40"/>
          <p:cNvSpPr/>
          <p:nvPr/>
        </p:nvSpPr>
        <p:spPr bwMode="auto">
          <a:xfrm>
            <a:off x="5562600" y="2819400"/>
            <a:ext cx="177800" cy="102301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7" name="Straight Connector 6"/>
          <p:cNvCxnSpPr/>
          <p:nvPr/>
        </p:nvCxnSpPr>
        <p:spPr bwMode="auto">
          <a:xfrm>
            <a:off x="1600200" y="3631904"/>
            <a:ext cx="6819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 name="Straight Connector 2"/>
          <p:cNvCxnSpPr/>
          <p:nvPr/>
        </p:nvCxnSpPr>
        <p:spPr bwMode="auto">
          <a:xfrm flipH="1">
            <a:off x="4729544" y="3440063"/>
            <a:ext cx="10044" cy="78457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4487789" y="4137104"/>
            <a:ext cx="595035" cy="369332"/>
          </a:xfrm>
          <a:prstGeom prst="rect">
            <a:avLst/>
          </a:prstGeom>
          <a:noFill/>
        </p:spPr>
        <p:txBody>
          <a:bodyPr wrap="none" rtlCol="0">
            <a:spAutoFit/>
          </a:bodyPr>
          <a:lstStyle/>
          <a:p>
            <a:r>
              <a:rPr lang="en-US" dirty="0" smtClean="0"/>
              <a:t>X=</a:t>
            </a:r>
            <a:r>
              <a:rPr lang="en-US" dirty="0" err="1" smtClean="0"/>
              <a:t>λ</a:t>
            </a:r>
            <a:endParaRPr lang="en-US" dirty="0">
              <a:latin typeface="Symbol" charset="2"/>
              <a:cs typeface="Symbol" charset="2"/>
            </a:endParaRPr>
          </a:p>
        </p:txBody>
      </p:sp>
      <p:cxnSp>
        <p:nvCxnSpPr>
          <p:cNvPr id="42" name="Straight Connector 41"/>
          <p:cNvCxnSpPr/>
          <p:nvPr/>
        </p:nvCxnSpPr>
        <p:spPr bwMode="auto">
          <a:xfrm>
            <a:off x="1483228" y="2632234"/>
            <a:ext cx="218574"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1155700" y="2374900"/>
            <a:ext cx="424215" cy="369332"/>
          </a:xfrm>
          <a:prstGeom prst="rect">
            <a:avLst/>
          </a:prstGeom>
          <a:noFill/>
        </p:spPr>
        <p:txBody>
          <a:bodyPr wrap="none" rtlCol="0">
            <a:spAutoFit/>
          </a:bodyPr>
          <a:lstStyle/>
          <a:p>
            <a:r>
              <a:rPr lang="en-US" dirty="0" smtClean="0"/>
              <a:t>E</a:t>
            </a:r>
            <a:r>
              <a:rPr lang="en-US" baseline="-25000" dirty="0" smtClean="0"/>
              <a:t>0</a:t>
            </a:r>
            <a:endParaRPr lang="en-US" baseline="-25000" dirty="0"/>
          </a:p>
        </p:txBody>
      </p:sp>
      <p:sp>
        <p:nvSpPr>
          <p:cNvPr id="3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1458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81000" y="152400"/>
            <a:ext cx="8458200" cy="990600"/>
          </a:xfrm>
          <a:noFill/>
        </p:spPr>
        <p:txBody>
          <a:bodyPr>
            <a:normAutofit fontScale="90000"/>
          </a:bodyPr>
          <a:lstStyle/>
          <a:p>
            <a:pPr algn="l"/>
            <a:r>
              <a:rPr lang="en-US" sz="3600" u="sng"/>
              <a:t>With spatially varying </a:t>
            </a:r>
            <a:r>
              <a:rPr lang="en-US" sz="3600" u="sng">
                <a:latin typeface="Symbol" charset="2"/>
              </a:rPr>
              <a:t>e</a:t>
            </a:r>
            <a:r>
              <a:rPr lang="en-US" sz="3600" u="sng">
                <a:latin typeface="Times New Roman" charset="0"/>
                <a:ea typeface="Times New Roman" charset="0"/>
                <a:cs typeface="Times New Roman" charset="0"/>
              </a:rPr>
              <a:t>(r),</a:t>
            </a:r>
            <a:r>
              <a:rPr lang="en-US" sz="3600" u="sng">
                <a:ea typeface="Times New Roman" charset="0"/>
                <a:cs typeface="Times New Roman" charset="0"/>
              </a:rPr>
              <a:t> plane EM waves of the form,</a:t>
            </a:r>
            <a:endParaRPr lang="en-US" sz="3600"/>
          </a:p>
        </p:txBody>
      </p:sp>
      <p:graphicFrame>
        <p:nvGraphicFramePr>
          <p:cNvPr id="3072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2551971"/>
              </p:ext>
            </p:extLst>
          </p:nvPr>
        </p:nvGraphicFramePr>
        <p:xfrm>
          <a:off x="1025525" y="1187450"/>
          <a:ext cx="6532563" cy="854075"/>
        </p:xfrm>
        <a:graphic>
          <a:graphicData uri="http://schemas.openxmlformats.org/presentationml/2006/ole">
            <p:oleObj spid="_x0000_s27699" name="Equation" r:id="rId4" imgW="2755900" imgH="330200" progId="Equation.3">
              <p:embed/>
            </p:oleObj>
          </a:graphicData>
        </a:graphic>
      </p:graphicFrame>
      <p:graphicFrame>
        <p:nvGraphicFramePr>
          <p:cNvPr id="3072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7428838"/>
              </p:ext>
            </p:extLst>
          </p:nvPr>
        </p:nvGraphicFramePr>
        <p:xfrm>
          <a:off x="1039813" y="1949450"/>
          <a:ext cx="6502400" cy="854075"/>
        </p:xfrm>
        <a:graphic>
          <a:graphicData uri="http://schemas.openxmlformats.org/presentationml/2006/ole">
            <p:oleObj spid="_x0000_s27700" name="Equation" r:id="rId5" imgW="2743200" imgH="330200" progId="Equation.3">
              <p:embed/>
            </p:oleObj>
          </a:graphicData>
        </a:graphic>
      </p:graphicFrame>
      <p:sp>
        <p:nvSpPr>
          <p:cNvPr id="21" name="Rectangle 2"/>
          <p:cNvSpPr txBox="1">
            <a:spLocks noChangeArrowheads="1"/>
          </p:cNvSpPr>
          <p:nvPr/>
        </p:nvSpPr>
        <p:spPr bwMode="auto">
          <a:xfrm>
            <a:off x="381000" y="2667000"/>
            <a:ext cx="8458200" cy="533400"/>
          </a:xfrm>
          <a:prstGeom prst="rect">
            <a:avLst/>
          </a:prstGeom>
          <a:noFill/>
          <a:ln w="9525">
            <a:noFill/>
            <a:miter lim="800000"/>
            <a:headEnd/>
            <a:tailEnd/>
          </a:ln>
        </p:spPr>
        <p:txBody>
          <a:bodyPr anchor="ctr">
            <a:prstTxWarp prst="textNoShape">
              <a:avLst/>
            </a:prstTxWarp>
          </a:bodyPr>
          <a:lstStyle/>
          <a:p>
            <a:r>
              <a:rPr lang="en-US" sz="3600" u="sng">
                <a:latin typeface="Calibri" charset="0"/>
              </a:rPr>
              <a:t>are:</a:t>
            </a:r>
            <a:endParaRPr lang="en-US" sz="3600">
              <a:latin typeface="Calibri" charset="0"/>
            </a:endParaRPr>
          </a:p>
        </p:txBody>
      </p:sp>
      <p:sp>
        <p:nvSpPr>
          <p:cNvPr id="30726" name="TextBox 21"/>
          <p:cNvSpPr txBox="1">
            <a:spLocks noChangeArrowheads="1"/>
          </p:cNvSpPr>
          <p:nvPr/>
        </p:nvSpPr>
        <p:spPr bwMode="auto">
          <a:xfrm>
            <a:off x="990600" y="3505200"/>
            <a:ext cx="7772400" cy="2246313"/>
          </a:xfrm>
          <a:prstGeom prst="rect">
            <a:avLst/>
          </a:prstGeom>
          <a:noFill/>
          <a:ln w="9525">
            <a:noFill/>
            <a:miter lim="800000"/>
            <a:headEnd/>
            <a:tailEnd/>
          </a:ln>
        </p:spPr>
        <p:txBody>
          <a:bodyPr>
            <a:prstTxWarp prst="textNoShape">
              <a:avLst/>
            </a:prstTxWarp>
            <a:spAutoFit/>
          </a:bodyPr>
          <a:lstStyle/>
          <a:p>
            <a:pPr marL="342900" indent="-342900" eaLnBrk="1" hangingPunct="1">
              <a:buFontTx/>
              <a:buAutoNum type="alphaUcParenR"/>
            </a:pPr>
            <a:r>
              <a:rPr lang="en-US" sz="2800"/>
              <a:t>  No longer good solutions to Maxwell’s Eqs.</a:t>
            </a:r>
          </a:p>
          <a:p>
            <a:pPr marL="342900" indent="-342900" eaLnBrk="1" hangingPunct="1">
              <a:buFontTx/>
              <a:buAutoNum type="alphaUcParenR"/>
            </a:pPr>
            <a:r>
              <a:rPr lang="en-US" sz="2800"/>
              <a:t>  No longer have the same </a:t>
            </a:r>
            <a:r>
              <a:rPr lang="en-US" sz="2800">
                <a:latin typeface="Symbol" charset="2"/>
              </a:rPr>
              <a:t>w.</a:t>
            </a:r>
            <a:endParaRPr lang="en-US" sz="2800">
              <a:latin typeface="Times New Roman" charset="0"/>
              <a:ea typeface="Times New Roman" charset="0"/>
              <a:cs typeface="Times New Roman" charset="0"/>
            </a:endParaRPr>
          </a:p>
          <a:p>
            <a:pPr marL="342900" indent="-342900" eaLnBrk="1" hangingPunct="1">
              <a:buFontTx/>
              <a:buAutoNum type="alphaUcParenR"/>
            </a:pPr>
            <a:r>
              <a:rPr lang="en-US" sz="2800">
                <a:ea typeface="Arial" charset="0"/>
                <a:cs typeface="Arial" charset="0"/>
              </a:rPr>
              <a:t>  Are unchanged from the vacuum case.</a:t>
            </a:r>
          </a:p>
          <a:p>
            <a:pPr marL="342900" indent="-342900" eaLnBrk="1" hangingPunct="1">
              <a:buFontTx/>
              <a:buAutoNum type="alphaUcParenR"/>
            </a:pPr>
            <a:r>
              <a:rPr lang="en-US" sz="2800">
                <a:ea typeface="Arial" charset="0"/>
                <a:cs typeface="Arial" charset="0"/>
              </a:rPr>
              <a:t>  Are no longer transverse.</a:t>
            </a:r>
          </a:p>
          <a:p>
            <a:pPr marL="342900" indent="-342900" eaLnBrk="1" hangingPunct="1">
              <a:buFontTx/>
              <a:buAutoNum type="alphaUcParenR"/>
            </a:pPr>
            <a:r>
              <a:rPr lang="en-US" sz="2800">
                <a:ea typeface="Arial" charset="0"/>
                <a:cs typeface="Arial" charset="0"/>
              </a:rPr>
              <a:t>  None of the above.</a:t>
            </a:r>
          </a:p>
        </p:txBody>
      </p:sp>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511490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65100" y="546100"/>
            <a:ext cx="5663417" cy="4247317"/>
          </a:xfrm>
          <a:prstGeom prst="rect">
            <a:avLst/>
          </a:prstGeom>
          <a:noFill/>
        </p:spPr>
        <p:txBody>
          <a:bodyPr wrap="none" rtlCol="0">
            <a:spAutoFit/>
          </a:bodyPr>
          <a:lstStyle/>
          <a:p>
            <a:r>
              <a:rPr lang="en-US" dirty="0" smtClean="0"/>
              <a:t>In matter, we have</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If there are no free charges or currents, can we argue</a:t>
            </a:r>
          </a:p>
          <a:p>
            <a:endParaRPr lang="en-US" dirty="0"/>
          </a:p>
          <a:p>
            <a:endParaRPr lang="en-US" dirty="0" smtClean="0"/>
          </a:p>
          <a:p>
            <a:pPr marL="342900" indent="-342900">
              <a:buAutoNum type="alphaUcParenR"/>
            </a:pPr>
            <a:r>
              <a:rPr lang="en-US" dirty="0" smtClean="0"/>
              <a:t>Yes, always</a:t>
            </a:r>
          </a:p>
          <a:p>
            <a:pPr marL="342900" indent="-342900">
              <a:buAutoNum type="alphaUcParenR"/>
            </a:pPr>
            <a:r>
              <a:rPr lang="en-US" dirty="0" smtClean="0"/>
              <a:t>Yes, under certain conditions (what are they?)</a:t>
            </a:r>
          </a:p>
          <a:p>
            <a:pPr marL="342900" indent="-342900">
              <a:buAutoNum type="alphaUcParenR"/>
            </a:pPr>
            <a:r>
              <a:rPr lang="en-US" dirty="0" smtClean="0"/>
              <a:t>No, in general this will NOT be true!</a:t>
            </a:r>
          </a:p>
          <a:p>
            <a:pPr marL="342900" indent="-342900">
              <a:buAutoNum type="alphaUcParenR"/>
            </a:pPr>
            <a:r>
              <a:rPr lang="en-US" dirty="0" smtClean="0"/>
              <a:t>??    </a:t>
            </a:r>
            <a:endParaRPr lang="en-US" dirty="0"/>
          </a:p>
        </p:txBody>
      </p:sp>
      <p:graphicFrame>
        <p:nvGraphicFramePr>
          <p:cNvPr id="3"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3704410"/>
              </p:ext>
            </p:extLst>
          </p:nvPr>
        </p:nvGraphicFramePr>
        <p:xfrm>
          <a:off x="2579688" y="231775"/>
          <a:ext cx="4832350" cy="2393950"/>
        </p:xfrm>
        <a:graphic>
          <a:graphicData uri="http://schemas.openxmlformats.org/presentationml/2006/ole">
            <p:oleObj spid="_x0000_s28723" name="Equation" r:id="rId4" imgW="2768600" imgH="1371600" progId="Equation.3">
              <p:embed/>
            </p:oleObj>
          </a:graphicData>
        </a:graphic>
      </p:graphicFrame>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0004858"/>
              </p:ext>
            </p:extLst>
          </p:nvPr>
        </p:nvGraphicFramePr>
        <p:xfrm>
          <a:off x="5753893" y="2773363"/>
          <a:ext cx="1141413" cy="304800"/>
        </p:xfrm>
        <a:graphic>
          <a:graphicData uri="http://schemas.openxmlformats.org/presentationml/2006/ole">
            <p:oleObj spid="_x0000_s28724" name="Equation" r:id="rId5" imgW="762000" imgH="2032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0295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ube 7"/>
          <p:cNvSpPr/>
          <p:nvPr/>
        </p:nvSpPr>
        <p:spPr bwMode="auto">
          <a:xfrm rot="16200000">
            <a:off x="5695951" y="1241514"/>
            <a:ext cx="1841500" cy="578029"/>
          </a:xfrm>
          <a:prstGeom prst="cube">
            <a:avLst>
              <a:gd name="adj" fmla="val 42577"/>
            </a:avLst>
          </a:prstGeom>
          <a:solidFill>
            <a:schemeClr val="accent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rgbClr val="000000"/>
                </a:solidFill>
                <a:prstDash val="dash"/>
              </a:ln>
              <a:solidFill>
                <a:schemeClr val="tx1"/>
              </a:solidFill>
              <a:effectLst/>
              <a:latin typeface="Arial" charset="0"/>
              <a:ea typeface="ヒラギノ角ゴ Pro W3" pitchFamily="16" charset="-128"/>
            </a:endParaRPr>
          </a:p>
        </p:txBody>
      </p:sp>
      <p:sp>
        <p:nvSpPr>
          <p:cNvPr id="7" name="Parallelogram 6"/>
          <p:cNvSpPr/>
          <p:nvPr/>
        </p:nvSpPr>
        <p:spPr bwMode="auto">
          <a:xfrm rot="16200000">
            <a:off x="4670248" y="1215845"/>
            <a:ext cx="3194051" cy="876659"/>
          </a:xfrm>
          <a:prstGeom prst="parallelogram">
            <a:avLst>
              <a:gd name="adj" fmla="val 108153"/>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 name="TextBox 1"/>
          <p:cNvSpPr txBox="1"/>
          <p:nvPr/>
        </p:nvSpPr>
        <p:spPr>
          <a:xfrm>
            <a:off x="165100" y="495300"/>
            <a:ext cx="1801482" cy="1200329"/>
          </a:xfrm>
          <a:prstGeom prst="rect">
            <a:avLst/>
          </a:prstGeom>
          <a:noFill/>
        </p:spPr>
        <p:txBody>
          <a:bodyPr wrap="none" rtlCol="0">
            <a:spAutoFit/>
          </a:bodyPr>
          <a:lstStyle/>
          <a:p>
            <a:r>
              <a:rPr lang="en-US" dirty="0" smtClean="0"/>
              <a:t>In matter with </a:t>
            </a:r>
          </a:p>
          <a:p>
            <a:r>
              <a:rPr lang="en-US" dirty="0" smtClean="0"/>
              <a:t>no free charges </a:t>
            </a:r>
          </a:p>
          <a:p>
            <a:r>
              <a:rPr lang="en-US" dirty="0" smtClean="0"/>
              <a:t>or currents, </a:t>
            </a:r>
          </a:p>
          <a:p>
            <a:r>
              <a:rPr lang="en-US" dirty="0" smtClean="0"/>
              <a:t>we have:</a:t>
            </a:r>
          </a:p>
        </p:txBody>
      </p:sp>
      <p:graphicFrame>
        <p:nvGraphicFramePr>
          <p:cNvPr id="3"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3147279"/>
              </p:ext>
            </p:extLst>
          </p:nvPr>
        </p:nvGraphicFramePr>
        <p:xfrm>
          <a:off x="2044700" y="298450"/>
          <a:ext cx="2062163" cy="2393950"/>
        </p:xfrm>
        <a:graphic>
          <a:graphicData uri="http://schemas.openxmlformats.org/presentationml/2006/ole">
            <p:oleObj spid="_x0000_s29719" name="Equation" r:id="rId4" imgW="1181100" imgH="1371600" progId="Equation.3">
              <p:embed/>
            </p:oleObj>
          </a:graphicData>
        </a:graphic>
      </p:graphicFrame>
      <p:sp>
        <p:nvSpPr>
          <p:cNvPr id="5" name="TextBox 4"/>
          <p:cNvSpPr txBox="1"/>
          <p:nvPr/>
        </p:nvSpPr>
        <p:spPr>
          <a:xfrm>
            <a:off x="25401" y="3708400"/>
            <a:ext cx="9074936" cy="3416320"/>
          </a:xfrm>
          <a:prstGeom prst="rect">
            <a:avLst/>
          </a:prstGeom>
          <a:noFill/>
        </p:spPr>
        <p:txBody>
          <a:bodyPr wrap="square" rtlCol="0">
            <a:spAutoFit/>
          </a:bodyPr>
          <a:lstStyle/>
          <a:p>
            <a:r>
              <a:rPr lang="en-US" dirty="0" smtClean="0"/>
              <a:t>A) Fig </a:t>
            </a:r>
            <a:r>
              <a:rPr lang="en-US" dirty="0"/>
              <a:t>1 goes with </a:t>
            </a:r>
            <a:r>
              <a:rPr lang="en-US" dirty="0" err="1"/>
              <a:t>i</a:t>
            </a:r>
            <a:r>
              <a:rPr lang="en-US" dirty="0"/>
              <a:t> and iii </a:t>
            </a:r>
            <a:r>
              <a:rPr lang="en-US" dirty="0" smtClean="0"/>
              <a:t>    </a:t>
            </a:r>
            <a:r>
              <a:rPr lang="en-US" i="1" dirty="0" smtClean="0"/>
              <a:t>(i.e. the ones involving D </a:t>
            </a:r>
            <a:r>
              <a:rPr lang="en-US" i="1" dirty="0"/>
              <a:t>and E), </a:t>
            </a:r>
            <a:r>
              <a:rPr lang="en-US" dirty="0" smtClean="0"/>
              <a:t/>
            </a:r>
            <a:br>
              <a:rPr lang="en-US" dirty="0" smtClean="0"/>
            </a:br>
            <a:r>
              <a:rPr lang="en-US" dirty="0" smtClean="0"/>
              <a:t>     Fig </a:t>
            </a:r>
            <a:r>
              <a:rPr lang="en-US" dirty="0"/>
              <a:t>2 goes with ii and iv </a:t>
            </a:r>
            <a:r>
              <a:rPr lang="en-US" dirty="0" smtClean="0"/>
              <a:t>   </a:t>
            </a:r>
            <a:r>
              <a:rPr lang="en-US" i="1" dirty="0" smtClean="0"/>
              <a:t>(“”  B </a:t>
            </a:r>
            <a:r>
              <a:rPr lang="en-US" i="1" dirty="0"/>
              <a:t>and H)</a:t>
            </a:r>
          </a:p>
          <a:p>
            <a:r>
              <a:rPr lang="en-US" dirty="0" smtClean="0"/>
              <a:t/>
            </a:r>
            <a:br>
              <a:rPr lang="en-US" dirty="0" smtClean="0"/>
            </a:br>
            <a:r>
              <a:rPr lang="en-US" dirty="0" smtClean="0"/>
              <a:t>B) Fig 1 goes with </a:t>
            </a:r>
            <a:r>
              <a:rPr lang="en-US" dirty="0" err="1" smtClean="0"/>
              <a:t>i</a:t>
            </a:r>
            <a:r>
              <a:rPr lang="en-US" dirty="0" smtClean="0"/>
              <a:t> and ii      </a:t>
            </a:r>
            <a:r>
              <a:rPr lang="en-US" i="1" dirty="0" smtClean="0"/>
              <a:t>(“” div),  </a:t>
            </a:r>
            <a:r>
              <a:rPr lang="en-US" dirty="0" smtClean="0"/>
              <a:t/>
            </a:r>
            <a:br>
              <a:rPr lang="en-US" dirty="0" smtClean="0"/>
            </a:br>
            <a:r>
              <a:rPr lang="en-US" dirty="0" smtClean="0"/>
              <a:t>     Fig 2 goes with iii and iv   </a:t>
            </a:r>
            <a:r>
              <a:rPr lang="en-US" i="1" dirty="0" smtClean="0"/>
              <a:t>(“” curl)</a:t>
            </a:r>
          </a:p>
          <a:p>
            <a:r>
              <a:rPr lang="en-US" dirty="0" smtClean="0"/>
              <a:t/>
            </a:r>
            <a:br>
              <a:rPr lang="en-US" dirty="0" smtClean="0"/>
            </a:br>
            <a:r>
              <a:rPr lang="en-US" dirty="0" smtClean="0"/>
              <a:t>C) Fig 1 goes with ii only       </a:t>
            </a:r>
            <a:r>
              <a:rPr lang="en-US" i="1" dirty="0" smtClean="0"/>
              <a:t>(“” B field),  </a:t>
            </a:r>
            <a:r>
              <a:rPr lang="en-US" dirty="0" smtClean="0"/>
              <a:t/>
            </a:r>
            <a:br>
              <a:rPr lang="en-US" dirty="0" smtClean="0"/>
            </a:br>
            <a:r>
              <a:rPr lang="en-US" dirty="0" smtClean="0"/>
              <a:t>     Fig 2 goes with iii only      </a:t>
            </a:r>
            <a:r>
              <a:rPr lang="en-US" i="1" dirty="0" smtClean="0"/>
              <a:t>(“” E field) </a:t>
            </a:r>
          </a:p>
          <a:p>
            <a:r>
              <a:rPr lang="en-US" dirty="0" smtClean="0"/>
              <a:t/>
            </a:r>
            <a:br>
              <a:rPr lang="en-US" dirty="0" smtClean="0"/>
            </a:br>
            <a:r>
              <a:rPr lang="en-US" dirty="0" smtClean="0"/>
              <a:t>D) Something else!         E) Frankly, I don’t really understand this question.</a:t>
            </a:r>
          </a:p>
          <a:p>
            <a:pPr marL="342900" indent="-342900">
              <a:buAutoNum type="alphaUcParenR"/>
            </a:pPr>
            <a:endParaRPr lang="en-US" dirty="0" smtClean="0"/>
          </a:p>
          <a:p>
            <a:endParaRPr lang="en-US" dirty="0"/>
          </a:p>
        </p:txBody>
      </p:sp>
      <p:sp>
        <p:nvSpPr>
          <p:cNvPr id="6" name="Cube 5"/>
          <p:cNvSpPr/>
          <p:nvPr/>
        </p:nvSpPr>
        <p:spPr bwMode="auto">
          <a:xfrm rot="16200000">
            <a:off x="5362126" y="1241335"/>
            <a:ext cx="1841500" cy="578029"/>
          </a:xfrm>
          <a:prstGeom prst="cube">
            <a:avLst>
              <a:gd name="adj" fmla="val 4257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TextBox 8"/>
          <p:cNvSpPr txBox="1"/>
          <p:nvPr/>
        </p:nvSpPr>
        <p:spPr>
          <a:xfrm>
            <a:off x="5764905" y="2881868"/>
            <a:ext cx="697840" cy="369332"/>
          </a:xfrm>
          <a:prstGeom prst="rect">
            <a:avLst/>
          </a:prstGeom>
          <a:noFill/>
        </p:spPr>
        <p:txBody>
          <a:bodyPr wrap="none" rtlCol="0">
            <a:spAutoFit/>
          </a:bodyPr>
          <a:lstStyle/>
          <a:p>
            <a:r>
              <a:rPr lang="en-US" dirty="0" smtClean="0"/>
              <a:t>Fig 1</a:t>
            </a:r>
          </a:p>
        </p:txBody>
      </p:sp>
      <p:sp>
        <p:nvSpPr>
          <p:cNvPr id="13" name="TextBox 12"/>
          <p:cNvSpPr txBox="1"/>
          <p:nvPr/>
        </p:nvSpPr>
        <p:spPr>
          <a:xfrm>
            <a:off x="6986890" y="2615167"/>
            <a:ext cx="697840" cy="369332"/>
          </a:xfrm>
          <a:prstGeom prst="rect">
            <a:avLst/>
          </a:prstGeom>
          <a:noFill/>
        </p:spPr>
        <p:txBody>
          <a:bodyPr wrap="none" rtlCol="0">
            <a:spAutoFit/>
          </a:bodyPr>
          <a:lstStyle/>
          <a:p>
            <a:r>
              <a:rPr lang="en-US" dirty="0" smtClean="0"/>
              <a:t>Fig 2</a:t>
            </a:r>
          </a:p>
        </p:txBody>
      </p:sp>
      <p:sp>
        <p:nvSpPr>
          <p:cNvPr id="4" name="Parallelogram 3"/>
          <p:cNvSpPr/>
          <p:nvPr/>
        </p:nvSpPr>
        <p:spPr bwMode="auto">
          <a:xfrm flipH="1">
            <a:off x="7544407" y="609599"/>
            <a:ext cx="565330" cy="330201"/>
          </a:xfrm>
          <a:prstGeom prst="parallelogram">
            <a:avLst>
              <a:gd name="adj" fmla="val 9651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4" name="Parallelogram 13"/>
          <p:cNvSpPr/>
          <p:nvPr/>
        </p:nvSpPr>
        <p:spPr bwMode="auto">
          <a:xfrm flipH="1">
            <a:off x="7798407" y="609599"/>
            <a:ext cx="565330" cy="330201"/>
          </a:xfrm>
          <a:prstGeom prst="parallelogram">
            <a:avLst>
              <a:gd name="adj" fmla="val 96512"/>
            </a:avLst>
          </a:prstGeom>
          <a:solidFill>
            <a:schemeClr val="accent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Parallelogram 10"/>
          <p:cNvSpPr/>
          <p:nvPr/>
        </p:nvSpPr>
        <p:spPr bwMode="auto">
          <a:xfrm rot="16200000">
            <a:off x="6274073" y="1453521"/>
            <a:ext cx="3194051" cy="807707"/>
          </a:xfrm>
          <a:prstGeom prst="parallelogram">
            <a:avLst>
              <a:gd name="adj" fmla="val 108153"/>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0" name="Rectangle 9"/>
          <p:cNvSpPr/>
          <p:nvPr/>
        </p:nvSpPr>
        <p:spPr>
          <a:xfrm>
            <a:off x="139699" y="2714536"/>
            <a:ext cx="5016501" cy="646331"/>
          </a:xfrm>
          <a:prstGeom prst="rect">
            <a:avLst/>
          </a:prstGeom>
        </p:spPr>
        <p:txBody>
          <a:bodyPr wrap="square">
            <a:spAutoFit/>
          </a:bodyPr>
          <a:lstStyle/>
          <a:p>
            <a:r>
              <a:rPr lang="en-US" dirty="0"/>
              <a:t>To figure out formulas for </a:t>
            </a:r>
            <a:r>
              <a:rPr lang="en-US" u="sng" dirty="0"/>
              <a:t>boundary </a:t>
            </a:r>
            <a:r>
              <a:rPr lang="en-US" u="sng" dirty="0" smtClean="0"/>
              <a:t>conditions,</a:t>
            </a:r>
            <a:endParaRPr lang="en-US" dirty="0"/>
          </a:p>
          <a:p>
            <a:r>
              <a:rPr lang="en-US" dirty="0"/>
              <a:t>match the picture to the </a:t>
            </a:r>
            <a:r>
              <a:rPr lang="en-US" dirty="0" smtClean="0"/>
              <a:t>PDE(s) </a:t>
            </a:r>
            <a:r>
              <a:rPr lang="en-US" dirty="0"/>
              <a:t>above. </a:t>
            </a:r>
          </a:p>
        </p:txBody>
      </p: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63893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8451386"/>
              </p:ext>
            </p:extLst>
          </p:nvPr>
        </p:nvGraphicFramePr>
        <p:xfrm>
          <a:off x="368300" y="95429"/>
          <a:ext cx="2062163" cy="2393950"/>
        </p:xfrm>
        <a:graphic>
          <a:graphicData uri="http://schemas.openxmlformats.org/presentationml/2006/ole">
            <p:oleObj spid="_x0000_s30765" name="Equation" r:id="rId4" imgW="1181100" imgH="1371600" progId="Equation.3">
              <p:embed/>
            </p:oleObj>
          </a:graphicData>
        </a:graphic>
      </p:graphicFrame>
      <p:sp>
        <p:nvSpPr>
          <p:cNvPr id="5" name="TextBox 4"/>
          <p:cNvSpPr txBox="1"/>
          <p:nvPr/>
        </p:nvSpPr>
        <p:spPr>
          <a:xfrm>
            <a:off x="139700" y="2692400"/>
            <a:ext cx="6515100" cy="2862323"/>
          </a:xfrm>
          <a:prstGeom prst="rect">
            <a:avLst/>
          </a:prstGeom>
          <a:noFill/>
        </p:spPr>
        <p:txBody>
          <a:bodyPr wrap="square" rtlCol="0">
            <a:spAutoFit/>
          </a:bodyPr>
          <a:lstStyle/>
          <a:p>
            <a:r>
              <a:rPr lang="en-US" dirty="0" smtClean="0"/>
              <a:t>Match </a:t>
            </a:r>
            <a:r>
              <a:rPr lang="en-US" i="1" dirty="0" smtClean="0"/>
              <a:t>the </a:t>
            </a:r>
            <a:r>
              <a:rPr lang="en-US" dirty="0" smtClean="0"/>
              <a:t>Maxwell equation (</a:t>
            </a:r>
            <a:r>
              <a:rPr lang="en-US" dirty="0" err="1" smtClean="0"/>
              <a:t>i</a:t>
            </a:r>
            <a:r>
              <a:rPr lang="en-US" dirty="0" smtClean="0"/>
              <a:t>-iv) in matter (no free charges) with the corresponding </a:t>
            </a:r>
            <a:r>
              <a:rPr lang="en-US" i="1" dirty="0" smtClean="0"/>
              <a:t>boundary condition </a:t>
            </a:r>
            <a:r>
              <a:rPr lang="en-US" dirty="0" smtClean="0"/>
              <a:t>(1-4)  it generates:</a:t>
            </a:r>
            <a:br>
              <a:rPr lang="en-US" dirty="0" smtClean="0"/>
            </a:br>
            <a:endParaRPr lang="en-US" dirty="0" smtClean="0"/>
          </a:p>
          <a:p>
            <a:pPr marL="342900" indent="-342900">
              <a:buAutoNum type="alphaUcParenR"/>
            </a:pPr>
            <a:r>
              <a:rPr lang="en-US" dirty="0" err="1" smtClean="0"/>
              <a:t>i</a:t>
            </a:r>
            <a:r>
              <a:rPr lang="en-US" dirty="0" smtClean="0"/>
              <a:t> </a:t>
            </a:r>
            <a:r>
              <a:rPr lang="en-US" dirty="0">
                <a:latin typeface="Wingdings"/>
                <a:ea typeface="Wingdings"/>
                <a:cs typeface="Wingdings"/>
                <a:sym typeface="Wingdings"/>
              </a:rPr>
              <a:t></a:t>
            </a:r>
            <a:r>
              <a:rPr lang="en-US" dirty="0"/>
              <a:t> </a:t>
            </a:r>
            <a:r>
              <a:rPr lang="en-US" dirty="0" smtClean="0"/>
              <a:t>4,   </a:t>
            </a:r>
            <a:r>
              <a:rPr lang="en-US" dirty="0"/>
              <a:t>ii </a:t>
            </a:r>
            <a:r>
              <a:rPr lang="en-US" dirty="0">
                <a:latin typeface="Wingdings"/>
                <a:ea typeface="Wingdings"/>
                <a:cs typeface="Wingdings"/>
                <a:sym typeface="Wingdings"/>
              </a:rPr>
              <a:t></a:t>
            </a:r>
            <a:r>
              <a:rPr lang="en-US" dirty="0"/>
              <a:t> </a:t>
            </a:r>
            <a:r>
              <a:rPr lang="en-US" dirty="0" smtClean="0"/>
              <a:t>3    </a:t>
            </a:r>
            <a:r>
              <a:rPr lang="en-US" dirty="0"/>
              <a:t>iii </a:t>
            </a:r>
            <a:r>
              <a:rPr lang="en-US" dirty="0">
                <a:latin typeface="Wingdings"/>
                <a:ea typeface="Wingdings"/>
                <a:cs typeface="Wingdings"/>
                <a:sym typeface="Wingdings"/>
              </a:rPr>
              <a:t></a:t>
            </a:r>
            <a:r>
              <a:rPr lang="en-US" dirty="0"/>
              <a:t> </a:t>
            </a:r>
            <a:r>
              <a:rPr lang="en-US" dirty="0" smtClean="0"/>
              <a:t>2    </a:t>
            </a:r>
            <a:r>
              <a:rPr lang="en-US" dirty="0"/>
              <a:t>iv </a:t>
            </a:r>
            <a:r>
              <a:rPr lang="en-US" dirty="0">
                <a:latin typeface="Wingdings"/>
                <a:ea typeface="Wingdings"/>
                <a:cs typeface="Wingdings"/>
                <a:sym typeface="Wingdings"/>
              </a:rPr>
              <a:t></a:t>
            </a:r>
            <a:r>
              <a:rPr lang="en-US" dirty="0"/>
              <a:t> </a:t>
            </a:r>
            <a:r>
              <a:rPr lang="en-US" dirty="0" smtClean="0"/>
              <a:t>1</a:t>
            </a:r>
            <a:endParaRPr lang="en-US" dirty="0"/>
          </a:p>
          <a:p>
            <a:r>
              <a:rPr lang="en-US" dirty="0" smtClean="0"/>
              <a:t>B) </a:t>
            </a:r>
            <a:r>
              <a:rPr lang="en-US" dirty="0" err="1" smtClean="0"/>
              <a:t>i</a:t>
            </a:r>
            <a:r>
              <a:rPr lang="en-US" dirty="0" smtClean="0"/>
              <a:t> </a:t>
            </a:r>
            <a:r>
              <a:rPr lang="en-US" dirty="0">
                <a:latin typeface="Wingdings"/>
                <a:ea typeface="Wingdings"/>
                <a:cs typeface="Wingdings"/>
                <a:sym typeface="Wingdings"/>
              </a:rPr>
              <a:t></a:t>
            </a:r>
            <a:r>
              <a:rPr lang="en-US" dirty="0" smtClean="0"/>
              <a:t> 2,   ii </a:t>
            </a:r>
            <a:r>
              <a:rPr lang="en-US" dirty="0">
                <a:latin typeface="Wingdings"/>
                <a:ea typeface="Wingdings"/>
                <a:cs typeface="Wingdings"/>
                <a:sym typeface="Wingdings"/>
              </a:rPr>
              <a:t></a:t>
            </a:r>
            <a:r>
              <a:rPr lang="en-US" dirty="0" smtClean="0"/>
              <a:t> 1    iii </a:t>
            </a:r>
            <a:r>
              <a:rPr lang="en-US" dirty="0">
                <a:latin typeface="Wingdings"/>
                <a:ea typeface="Wingdings"/>
                <a:cs typeface="Wingdings"/>
                <a:sym typeface="Wingdings"/>
              </a:rPr>
              <a:t></a:t>
            </a:r>
            <a:r>
              <a:rPr lang="en-US" dirty="0" smtClean="0"/>
              <a:t> 4    iv </a:t>
            </a:r>
            <a:r>
              <a:rPr lang="en-US" dirty="0">
                <a:latin typeface="Wingdings"/>
                <a:ea typeface="Wingdings"/>
                <a:cs typeface="Wingdings"/>
                <a:sym typeface="Wingdings"/>
              </a:rPr>
              <a:t></a:t>
            </a:r>
            <a:r>
              <a:rPr lang="en-US" dirty="0" smtClean="0"/>
              <a:t> 3</a:t>
            </a:r>
          </a:p>
          <a:p>
            <a:r>
              <a:rPr lang="en-US" dirty="0" smtClean="0"/>
              <a:t>C) Wait, only SOME of the BC’s on the right are correct! </a:t>
            </a:r>
          </a:p>
          <a:p>
            <a:r>
              <a:rPr lang="en-US" dirty="0" smtClean="0"/>
              <a:t>D) Wait, NONE of the BC’s on the right are correct!</a:t>
            </a:r>
          </a:p>
          <a:p>
            <a:r>
              <a:rPr lang="en-US" dirty="0" smtClean="0"/>
              <a:t>E) Frankly, I don’t really understand this question.</a:t>
            </a:r>
          </a:p>
          <a:p>
            <a:pPr marL="342900" indent="-342900">
              <a:buAutoNum type="alphaUcParenR"/>
            </a:pPr>
            <a:endParaRPr lang="en-US" dirty="0" smtClean="0"/>
          </a:p>
          <a:p>
            <a:endParaRPr lang="en-US" dirty="0"/>
          </a:p>
        </p:txBody>
      </p:sp>
      <p:graphicFrame>
        <p:nvGraphicFramePr>
          <p:cNvPr id="15"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7729648"/>
              </p:ext>
            </p:extLst>
          </p:nvPr>
        </p:nvGraphicFramePr>
        <p:xfrm>
          <a:off x="3817938" y="197029"/>
          <a:ext cx="1986614" cy="2121236"/>
        </p:xfrm>
        <a:graphic>
          <a:graphicData uri="http://schemas.openxmlformats.org/presentationml/2006/ole">
            <p:oleObj spid="_x0000_s30766" name="Equation" r:id="rId5" imgW="927100" imgH="990600" progId="Equation.3">
              <p:embed/>
            </p:oleObj>
          </a:graphicData>
        </a:graphic>
      </p:graphicFrame>
      <p:sp>
        <p:nvSpPr>
          <p:cNvPr id="16" name="Parallelogram 15"/>
          <p:cNvSpPr/>
          <p:nvPr/>
        </p:nvSpPr>
        <p:spPr bwMode="auto">
          <a:xfrm rot="16200000">
            <a:off x="6360446" y="1035876"/>
            <a:ext cx="2609851" cy="741298"/>
          </a:xfrm>
          <a:prstGeom prst="parallelogram">
            <a:avLst>
              <a:gd name="adj" fmla="val 108153"/>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7" name="TextBox 16"/>
          <p:cNvSpPr txBox="1"/>
          <p:nvPr/>
        </p:nvSpPr>
        <p:spPr>
          <a:xfrm>
            <a:off x="6495668" y="2063233"/>
            <a:ext cx="1108672" cy="369332"/>
          </a:xfrm>
          <a:prstGeom prst="rect">
            <a:avLst/>
          </a:prstGeom>
          <a:noFill/>
        </p:spPr>
        <p:txBody>
          <a:bodyPr wrap="none" rtlCol="0">
            <a:spAutoFit/>
          </a:bodyPr>
          <a:lstStyle/>
          <a:p>
            <a:r>
              <a:rPr lang="en-US" dirty="0" smtClean="0"/>
              <a:t>Region 1</a:t>
            </a:r>
          </a:p>
        </p:txBody>
      </p:sp>
      <p:sp>
        <p:nvSpPr>
          <p:cNvPr id="18" name="TextBox 17"/>
          <p:cNvSpPr txBox="1"/>
          <p:nvPr/>
        </p:nvSpPr>
        <p:spPr>
          <a:xfrm>
            <a:off x="7984172" y="2107166"/>
            <a:ext cx="1108672" cy="369332"/>
          </a:xfrm>
          <a:prstGeom prst="rect">
            <a:avLst/>
          </a:prstGeom>
          <a:noFill/>
        </p:spPr>
        <p:txBody>
          <a:bodyPr wrap="none" rtlCol="0">
            <a:spAutoFit/>
          </a:bodyPr>
          <a:lstStyle/>
          <a:p>
            <a:r>
              <a:rPr lang="en-US" dirty="0" smtClean="0"/>
              <a:t>Region </a:t>
            </a:r>
            <a:r>
              <a:rPr lang="en-US" dirty="0"/>
              <a:t>2</a:t>
            </a:r>
            <a:endParaRPr lang="en-US" dirty="0" smtClean="0"/>
          </a:p>
        </p:txBody>
      </p:sp>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7146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1156059"/>
              </p:ext>
            </p:extLst>
          </p:nvPr>
        </p:nvGraphicFramePr>
        <p:xfrm>
          <a:off x="368300" y="95429"/>
          <a:ext cx="2062163" cy="2393950"/>
        </p:xfrm>
        <a:graphic>
          <a:graphicData uri="http://schemas.openxmlformats.org/presentationml/2006/ole">
            <p:oleObj spid="_x0000_s31789" name="Equation" r:id="rId4" imgW="1181100" imgH="1371600" progId="Equation.3">
              <p:embed/>
            </p:oleObj>
          </a:graphicData>
        </a:graphic>
      </p:graphicFrame>
      <p:sp>
        <p:nvSpPr>
          <p:cNvPr id="5" name="TextBox 4"/>
          <p:cNvSpPr txBox="1"/>
          <p:nvPr/>
        </p:nvSpPr>
        <p:spPr>
          <a:xfrm>
            <a:off x="139700" y="2692400"/>
            <a:ext cx="6515100" cy="1477328"/>
          </a:xfrm>
          <a:prstGeom prst="rect">
            <a:avLst/>
          </a:prstGeom>
          <a:noFill/>
        </p:spPr>
        <p:txBody>
          <a:bodyPr wrap="square" rtlCol="0">
            <a:spAutoFit/>
          </a:bodyPr>
          <a:lstStyle/>
          <a:p>
            <a:r>
              <a:rPr lang="en-US" dirty="0" smtClean="0"/>
              <a:t>Match </a:t>
            </a:r>
            <a:r>
              <a:rPr lang="en-US" i="1" dirty="0" smtClean="0"/>
              <a:t>the </a:t>
            </a:r>
            <a:r>
              <a:rPr lang="en-US" dirty="0" smtClean="0"/>
              <a:t>Maxwell equation (</a:t>
            </a:r>
            <a:r>
              <a:rPr lang="en-US" dirty="0" err="1" smtClean="0"/>
              <a:t>i</a:t>
            </a:r>
            <a:r>
              <a:rPr lang="en-US" dirty="0" smtClean="0"/>
              <a:t>-iv) in matter (no free charges) with the corresponding </a:t>
            </a:r>
            <a:r>
              <a:rPr lang="en-US" i="1" dirty="0" smtClean="0"/>
              <a:t>boundary condition </a:t>
            </a:r>
            <a:r>
              <a:rPr lang="en-US" dirty="0" smtClean="0"/>
              <a:t>(1-4)  it generates:</a:t>
            </a:r>
            <a:br>
              <a:rPr lang="en-US" dirty="0" smtClean="0"/>
            </a:br>
            <a:endParaRPr lang="en-US" dirty="0" smtClean="0"/>
          </a:p>
          <a:p>
            <a:r>
              <a:rPr lang="en-US" dirty="0" smtClean="0"/>
              <a:t>B) </a:t>
            </a:r>
            <a:r>
              <a:rPr lang="en-US" dirty="0" err="1" smtClean="0"/>
              <a:t>i</a:t>
            </a:r>
            <a:r>
              <a:rPr lang="en-US" dirty="0" smtClean="0"/>
              <a:t> </a:t>
            </a:r>
            <a:r>
              <a:rPr lang="en-US" dirty="0" smtClean="0">
                <a:latin typeface="Wingdings"/>
                <a:ea typeface="Wingdings"/>
                <a:cs typeface="Wingdings"/>
                <a:sym typeface="Wingdings"/>
              </a:rPr>
              <a:t></a:t>
            </a:r>
            <a:r>
              <a:rPr lang="en-US" dirty="0" smtClean="0"/>
              <a:t> 2,   ii </a:t>
            </a:r>
            <a:r>
              <a:rPr lang="en-US" dirty="0" smtClean="0">
                <a:latin typeface="Wingdings"/>
                <a:ea typeface="Wingdings"/>
                <a:cs typeface="Wingdings"/>
                <a:sym typeface="Wingdings"/>
              </a:rPr>
              <a:t></a:t>
            </a:r>
            <a:r>
              <a:rPr lang="en-US" dirty="0" smtClean="0"/>
              <a:t> 1    iii </a:t>
            </a:r>
            <a:r>
              <a:rPr lang="en-US" dirty="0" smtClean="0">
                <a:latin typeface="Wingdings"/>
                <a:ea typeface="Wingdings"/>
                <a:cs typeface="Wingdings"/>
                <a:sym typeface="Wingdings"/>
              </a:rPr>
              <a:t></a:t>
            </a:r>
            <a:r>
              <a:rPr lang="en-US" dirty="0" smtClean="0"/>
              <a:t> 4    iv </a:t>
            </a:r>
            <a:r>
              <a:rPr lang="en-US" dirty="0" smtClean="0">
                <a:latin typeface="Wingdings"/>
                <a:ea typeface="Wingdings"/>
                <a:cs typeface="Wingdings"/>
                <a:sym typeface="Wingdings"/>
              </a:rPr>
              <a:t></a:t>
            </a:r>
            <a:r>
              <a:rPr lang="en-US" dirty="0" smtClean="0"/>
              <a:t> 3</a:t>
            </a:r>
          </a:p>
          <a:p>
            <a:endParaRPr lang="en-US" dirty="0"/>
          </a:p>
        </p:txBody>
      </p:sp>
      <p:graphicFrame>
        <p:nvGraphicFramePr>
          <p:cNvPr id="15"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7291873"/>
              </p:ext>
            </p:extLst>
          </p:nvPr>
        </p:nvGraphicFramePr>
        <p:xfrm>
          <a:off x="3417888" y="-30163"/>
          <a:ext cx="2789237" cy="2576513"/>
        </p:xfrm>
        <a:graphic>
          <a:graphicData uri="http://schemas.openxmlformats.org/presentationml/2006/ole">
            <p:oleObj spid="_x0000_s31790" name="Equation" r:id="rId5" imgW="1320800" imgH="1219200" progId="Equation.3">
              <p:embed/>
            </p:oleObj>
          </a:graphicData>
        </a:graphic>
      </p:graphicFrame>
      <p:sp>
        <p:nvSpPr>
          <p:cNvPr id="16" name="Parallelogram 15"/>
          <p:cNvSpPr/>
          <p:nvPr/>
        </p:nvSpPr>
        <p:spPr bwMode="auto">
          <a:xfrm rot="16200000">
            <a:off x="6360446" y="1035876"/>
            <a:ext cx="2609851" cy="741298"/>
          </a:xfrm>
          <a:prstGeom prst="parallelogram">
            <a:avLst>
              <a:gd name="adj" fmla="val 108153"/>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7" name="TextBox 16"/>
          <p:cNvSpPr txBox="1"/>
          <p:nvPr/>
        </p:nvSpPr>
        <p:spPr>
          <a:xfrm>
            <a:off x="6495668" y="2063233"/>
            <a:ext cx="1108672" cy="369332"/>
          </a:xfrm>
          <a:prstGeom prst="rect">
            <a:avLst/>
          </a:prstGeom>
          <a:noFill/>
        </p:spPr>
        <p:txBody>
          <a:bodyPr wrap="none" rtlCol="0">
            <a:spAutoFit/>
          </a:bodyPr>
          <a:lstStyle/>
          <a:p>
            <a:r>
              <a:rPr lang="en-US" dirty="0" smtClean="0"/>
              <a:t>Region 1</a:t>
            </a:r>
          </a:p>
        </p:txBody>
      </p:sp>
      <p:sp>
        <p:nvSpPr>
          <p:cNvPr id="18" name="TextBox 17"/>
          <p:cNvSpPr txBox="1"/>
          <p:nvPr/>
        </p:nvSpPr>
        <p:spPr>
          <a:xfrm>
            <a:off x="7984172" y="2107166"/>
            <a:ext cx="1108672" cy="369332"/>
          </a:xfrm>
          <a:prstGeom prst="rect">
            <a:avLst/>
          </a:prstGeom>
          <a:noFill/>
        </p:spPr>
        <p:txBody>
          <a:bodyPr wrap="none" rtlCol="0">
            <a:spAutoFit/>
          </a:bodyPr>
          <a:lstStyle/>
          <a:p>
            <a:r>
              <a:rPr lang="en-US" dirty="0" smtClean="0"/>
              <a:t>Region </a:t>
            </a:r>
            <a:r>
              <a:rPr lang="en-US" dirty="0"/>
              <a:t>2</a:t>
            </a:r>
            <a:endParaRPr lang="en-US" dirty="0" smtClean="0"/>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2247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0800" y="210548"/>
            <a:ext cx="8458200" cy="1676400"/>
          </a:xfrm>
          <a:noFill/>
        </p:spPr>
        <p:txBody>
          <a:bodyPr>
            <a:normAutofit fontScale="90000"/>
          </a:bodyPr>
          <a:lstStyle/>
          <a:p>
            <a:pPr algn="l"/>
            <a:r>
              <a:rPr lang="en-US" dirty="0" smtClean="0"/>
              <a:t>An </a:t>
            </a:r>
            <a:r>
              <a:rPr lang="en-US" dirty="0"/>
              <a:t>EM plane wave </a:t>
            </a:r>
            <a:r>
              <a:rPr lang="en-US" dirty="0" smtClean="0"/>
              <a:t>in free space comes </a:t>
            </a:r>
            <a:r>
              <a:rPr lang="en-US" dirty="0"/>
              <a:t>from the left towards an </a:t>
            </a:r>
            <a:r>
              <a:rPr lang="en-US" dirty="0" smtClean="0"/>
              <a:t>interface</a:t>
            </a:r>
            <a:r>
              <a:rPr lang="en-US" dirty="0">
                <a:ea typeface="Times New Roman" charset="0"/>
                <a:cs typeface="Times New Roman" charset="0"/>
              </a:rPr>
              <a:t>.</a:t>
            </a:r>
            <a:r>
              <a:rPr lang="en-US" dirty="0" smtClean="0">
                <a:ea typeface="Times New Roman" charset="0"/>
                <a:cs typeface="Times New Roman" charset="0"/>
              </a:rPr>
              <a:t> </a:t>
            </a:r>
            <a:r>
              <a:rPr lang="en-US" dirty="0" smtClean="0">
                <a:solidFill>
                  <a:srgbClr val="000090"/>
                </a:solidFill>
                <a:ea typeface="Times New Roman" charset="0"/>
                <a:cs typeface="Times New Roman" charset="0"/>
              </a:rPr>
              <a:t>Which statement is  true?</a:t>
            </a:r>
            <a:endParaRPr lang="en-US" dirty="0">
              <a:solidFill>
                <a:srgbClr val="000090"/>
              </a:solidFill>
            </a:endParaRPr>
          </a:p>
        </p:txBody>
      </p:sp>
      <p:sp>
        <p:nvSpPr>
          <p:cNvPr id="32771" name="TextBox 21"/>
          <p:cNvSpPr txBox="1">
            <a:spLocks noChangeArrowheads="1"/>
          </p:cNvSpPr>
          <p:nvPr/>
        </p:nvSpPr>
        <p:spPr bwMode="auto">
          <a:xfrm>
            <a:off x="88900" y="1993900"/>
            <a:ext cx="8153400" cy="3108325"/>
          </a:xfrm>
          <a:prstGeom prst="rect">
            <a:avLst/>
          </a:prstGeom>
          <a:noFill/>
          <a:ln w="9525">
            <a:noFill/>
            <a:miter lim="800000"/>
            <a:headEnd/>
            <a:tailEnd/>
          </a:ln>
        </p:spPr>
        <p:txBody>
          <a:bodyPr>
            <a:prstTxWarp prst="textNoShape">
              <a:avLst/>
            </a:prstTxWarp>
            <a:spAutoFit/>
          </a:bodyPr>
          <a:lstStyle/>
          <a:p>
            <a:pPr marL="342900" indent="-342900" eaLnBrk="1" hangingPunct="1">
              <a:buFontTx/>
              <a:buAutoNum type="alphaUcParenR"/>
            </a:pPr>
            <a:r>
              <a:rPr lang="en-US" sz="2800" dirty="0"/>
              <a:t>  Only certain frequencies are allowed.</a:t>
            </a:r>
          </a:p>
          <a:p>
            <a:pPr marL="342900" indent="-342900" eaLnBrk="1" hangingPunct="1">
              <a:buFontTx/>
              <a:buAutoNum type="alphaUcParenR"/>
            </a:pPr>
            <a:r>
              <a:rPr lang="en-US" sz="2800" dirty="0"/>
              <a:t>  </a:t>
            </a:r>
            <a:r>
              <a:rPr lang="en-US" sz="2800" dirty="0" smtClean="0"/>
              <a:t>You are </a:t>
            </a:r>
            <a:r>
              <a:rPr lang="en-US" sz="2800" dirty="0"/>
              <a:t>free to choose the wave speed.</a:t>
            </a:r>
            <a:endParaRPr lang="en-US" sz="2800" dirty="0">
              <a:latin typeface="Times New Roman" charset="0"/>
              <a:ea typeface="Times New Roman" charset="0"/>
              <a:cs typeface="Times New Roman" charset="0"/>
            </a:endParaRPr>
          </a:p>
          <a:p>
            <a:pPr marL="342900" indent="-342900" eaLnBrk="1" hangingPunct="1">
              <a:buFontTx/>
              <a:buAutoNum type="alphaUcParenR"/>
            </a:pPr>
            <a:r>
              <a:rPr lang="en-US" sz="2800" dirty="0">
                <a:ea typeface="Arial" charset="0"/>
                <a:cs typeface="Arial" charset="0"/>
              </a:rPr>
              <a:t>  </a:t>
            </a:r>
            <a:r>
              <a:rPr lang="en-US" sz="2800" dirty="0" smtClean="0">
                <a:ea typeface="Arial" charset="0"/>
                <a:cs typeface="Arial" charset="0"/>
              </a:rPr>
              <a:t>A </a:t>
            </a:r>
            <a:r>
              <a:rPr lang="en-US" sz="2800" dirty="0">
                <a:ea typeface="Arial" charset="0"/>
                <a:cs typeface="Arial" charset="0"/>
              </a:rPr>
              <a:t>compensating wave must travel towards the interface from the right too.</a:t>
            </a:r>
          </a:p>
          <a:p>
            <a:pPr marL="342900" indent="-342900" eaLnBrk="1" hangingPunct="1">
              <a:buFontTx/>
              <a:buAutoNum type="alphaUcParenR"/>
            </a:pPr>
            <a:r>
              <a:rPr lang="en-US" sz="2800" dirty="0">
                <a:ea typeface="Arial" charset="0"/>
                <a:cs typeface="Arial" charset="0"/>
              </a:rPr>
              <a:t>  </a:t>
            </a:r>
            <a:r>
              <a:rPr lang="en-US" sz="2800" dirty="0" smtClean="0">
                <a:ea typeface="Arial" charset="0"/>
                <a:cs typeface="Arial" charset="0"/>
              </a:rPr>
              <a:t>You may </a:t>
            </a:r>
            <a:r>
              <a:rPr lang="en-US" sz="2800" dirty="0">
                <a:ea typeface="Arial" charset="0"/>
                <a:cs typeface="Arial" charset="0"/>
              </a:rPr>
              <a:t>independently select the frequency and the k-vector.</a:t>
            </a:r>
          </a:p>
          <a:p>
            <a:pPr marL="342900" indent="-342900" eaLnBrk="1" hangingPunct="1">
              <a:buFontTx/>
              <a:buAutoNum type="alphaUcParenR"/>
            </a:pPr>
            <a:r>
              <a:rPr lang="en-US" sz="2800" dirty="0">
                <a:ea typeface="Arial" charset="0"/>
                <a:cs typeface="Arial" charset="0"/>
              </a:rPr>
              <a:t>  None of the above.</a:t>
            </a: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889748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81000" y="304800"/>
            <a:ext cx="8458200" cy="1676400"/>
          </a:xfrm>
          <a:noFill/>
        </p:spPr>
        <p:txBody>
          <a:bodyPr>
            <a:normAutofit fontScale="90000"/>
          </a:bodyPr>
          <a:lstStyle/>
          <a:p>
            <a:pPr algn="l"/>
            <a:r>
              <a:rPr lang="en-US" dirty="0"/>
              <a:t>An EM plane wave in free space comes from the left towards an interface</a:t>
            </a:r>
            <a:r>
              <a:rPr lang="en-US" dirty="0">
                <a:ea typeface="Times New Roman" charset="0"/>
                <a:cs typeface="Times New Roman" charset="0"/>
              </a:rPr>
              <a:t>. </a:t>
            </a:r>
            <a:r>
              <a:rPr lang="en-US" dirty="0">
                <a:solidFill>
                  <a:srgbClr val="000090"/>
                </a:solidFill>
                <a:ea typeface="Times New Roman" charset="0"/>
                <a:cs typeface="Times New Roman" charset="0"/>
              </a:rPr>
              <a:t>Which statement is  true?</a:t>
            </a:r>
            <a:endParaRPr lang="en-US" dirty="0"/>
          </a:p>
        </p:txBody>
      </p:sp>
      <p:sp>
        <p:nvSpPr>
          <p:cNvPr id="34819" name="TextBox 21"/>
          <p:cNvSpPr txBox="1">
            <a:spLocks noChangeArrowheads="1"/>
          </p:cNvSpPr>
          <p:nvPr/>
        </p:nvSpPr>
        <p:spPr bwMode="auto">
          <a:xfrm>
            <a:off x="63500" y="2362200"/>
            <a:ext cx="8940800" cy="2677656"/>
          </a:xfrm>
          <a:prstGeom prst="rect">
            <a:avLst/>
          </a:prstGeom>
          <a:noFill/>
          <a:ln w="9525">
            <a:noFill/>
            <a:miter lim="800000"/>
            <a:headEnd/>
            <a:tailEnd/>
          </a:ln>
        </p:spPr>
        <p:txBody>
          <a:bodyPr wrap="square">
            <a:prstTxWarp prst="textNoShape">
              <a:avLst/>
            </a:prstTxWarp>
            <a:spAutoFit/>
          </a:bodyPr>
          <a:lstStyle/>
          <a:p>
            <a:pPr marL="342900" indent="-342900" eaLnBrk="1" hangingPunct="1">
              <a:buFontTx/>
              <a:buAutoNum type="alphaUcParenR"/>
            </a:pPr>
            <a:r>
              <a:rPr lang="en-US" sz="2800" dirty="0"/>
              <a:t> </a:t>
            </a:r>
            <a:r>
              <a:rPr lang="en-US" sz="2800" dirty="0" smtClean="0"/>
              <a:t>Only </a:t>
            </a:r>
            <a:r>
              <a:rPr lang="en-US" sz="2800" dirty="0"/>
              <a:t>certain wave speeds are allowed.</a:t>
            </a:r>
          </a:p>
          <a:p>
            <a:pPr marL="342900" indent="-342900" eaLnBrk="1" hangingPunct="1">
              <a:buFontTx/>
              <a:buAutoNum type="alphaUcParenR"/>
            </a:pPr>
            <a:r>
              <a:rPr lang="en-US" sz="2800" dirty="0"/>
              <a:t> </a:t>
            </a:r>
            <a:r>
              <a:rPr lang="en-US" sz="2800" dirty="0" smtClean="0"/>
              <a:t>You are </a:t>
            </a:r>
            <a:r>
              <a:rPr lang="en-US" sz="2800" dirty="0"/>
              <a:t>free to choose </a:t>
            </a:r>
            <a:r>
              <a:rPr lang="en-US" sz="2800" b="1" dirty="0"/>
              <a:t>k</a:t>
            </a:r>
            <a:r>
              <a:rPr lang="en-US" sz="2800" dirty="0" smtClean="0"/>
              <a:t>.</a:t>
            </a:r>
            <a:endParaRPr lang="en-US" sz="2800" dirty="0">
              <a:latin typeface="Times New Roman" charset="0"/>
              <a:ea typeface="Times New Roman" charset="0"/>
              <a:cs typeface="Times New Roman" charset="0"/>
            </a:endParaRPr>
          </a:p>
          <a:p>
            <a:pPr marL="342900" indent="-342900" eaLnBrk="1" hangingPunct="1">
              <a:buFontTx/>
              <a:buAutoNum type="alphaUcParenR"/>
            </a:pPr>
            <a:r>
              <a:rPr lang="en-US" sz="2800" dirty="0">
                <a:ea typeface="Arial" charset="0"/>
                <a:cs typeface="Arial" charset="0"/>
              </a:rPr>
              <a:t> </a:t>
            </a:r>
            <a:r>
              <a:rPr lang="en-US" sz="2800" dirty="0" smtClean="0">
                <a:ea typeface="Arial" charset="0"/>
                <a:cs typeface="Arial" charset="0"/>
              </a:rPr>
              <a:t>A </a:t>
            </a:r>
            <a:r>
              <a:rPr lang="en-US" sz="2800" dirty="0">
                <a:ea typeface="Arial" charset="0"/>
                <a:cs typeface="Arial" charset="0"/>
              </a:rPr>
              <a:t>reflected wave on the left and a transmitted wave on the right may travel away from the interface too.</a:t>
            </a:r>
          </a:p>
          <a:p>
            <a:pPr marL="342900" indent="-342900" eaLnBrk="1" hangingPunct="1">
              <a:buFontTx/>
              <a:buAutoNum type="alphaUcParenR"/>
            </a:pPr>
            <a:r>
              <a:rPr lang="en-US" sz="2800" dirty="0">
                <a:ea typeface="Arial" charset="0"/>
                <a:cs typeface="Arial" charset="0"/>
              </a:rPr>
              <a:t>  All of the above.</a:t>
            </a:r>
          </a:p>
          <a:p>
            <a:pPr marL="342900" indent="-342900" eaLnBrk="1" hangingPunct="1">
              <a:buFontTx/>
              <a:buAutoNum type="alphaUcParenR"/>
            </a:pPr>
            <a:r>
              <a:rPr lang="en-US" sz="2800" dirty="0">
                <a:ea typeface="Arial" charset="0"/>
                <a:cs typeface="Arial" charset="0"/>
              </a:rPr>
              <a:t>  None of the above.</a:t>
            </a: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5025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609600"/>
            <a:ext cx="8001000" cy="1143000"/>
          </a:xfrm>
        </p:spPr>
        <p:txBody>
          <a:bodyPr>
            <a:normAutofit fontScale="90000"/>
          </a:bodyPr>
          <a:lstStyle/>
          <a:p>
            <a:pPr algn="l"/>
            <a:r>
              <a:rPr lang="en-US" sz="4000"/>
              <a:t>A function, </a:t>
            </a:r>
            <a:r>
              <a:rPr lang="en-US" sz="4000" i="1">
                <a:latin typeface="Times New Roman" charset="0"/>
                <a:ea typeface="Times New Roman" charset="0"/>
                <a:cs typeface="Times New Roman" charset="0"/>
              </a:rPr>
              <a:t>f</a:t>
            </a:r>
            <a:r>
              <a:rPr lang="en-US" sz="4000"/>
              <a:t>, satisfies the wave equation:</a:t>
            </a:r>
          </a:p>
        </p:txBody>
      </p:sp>
      <p:sp>
        <p:nvSpPr>
          <p:cNvPr id="3076" name="Text Box 4"/>
          <p:cNvSpPr txBox="1">
            <a:spLocks noChangeArrowheads="1"/>
          </p:cNvSpPr>
          <p:nvPr/>
        </p:nvSpPr>
        <p:spPr bwMode="auto">
          <a:xfrm>
            <a:off x="685800" y="3429000"/>
            <a:ext cx="8229600" cy="3108543"/>
          </a:xfrm>
          <a:prstGeom prst="rect">
            <a:avLst/>
          </a:prstGeom>
          <a:noFill/>
          <a:ln w="9525">
            <a:noFill/>
            <a:miter lim="800000"/>
            <a:headEnd/>
            <a:tailEnd/>
          </a:ln>
        </p:spPr>
        <p:txBody>
          <a:bodyPr>
            <a:prstTxWarp prst="textNoShape">
              <a:avLst/>
            </a:prstTxWarp>
            <a:spAutoFit/>
          </a:bodyPr>
          <a:lstStyle/>
          <a:p>
            <a:pPr marL="457200" indent="-457200" eaLnBrk="1" hangingPunct="1">
              <a:spcBef>
                <a:spcPct val="50000"/>
              </a:spcBef>
              <a:buFontTx/>
              <a:buAutoNum type="alphaUcParenR"/>
            </a:pPr>
            <a:r>
              <a:rPr lang="en-US" sz="2800" dirty="0"/>
              <a:t>   Sin( k(x – </a:t>
            </a:r>
            <a:r>
              <a:rPr lang="en-US" sz="2800" dirty="0" err="1"/>
              <a:t>v</a:t>
            </a:r>
            <a:r>
              <a:rPr lang="en-US" sz="2800" dirty="0" err="1" smtClean="0"/>
              <a:t>t</a:t>
            </a:r>
            <a:r>
              <a:rPr lang="en-US" sz="2800" dirty="0"/>
              <a:t>))</a:t>
            </a:r>
          </a:p>
          <a:p>
            <a:pPr marL="514350" indent="-514350" eaLnBrk="1" hangingPunct="1">
              <a:spcBef>
                <a:spcPct val="50000"/>
              </a:spcBef>
              <a:buAutoNum type="alphaUcParenR" startAt="2"/>
            </a:pPr>
            <a:r>
              <a:rPr lang="en-US" sz="2800" dirty="0" smtClean="0"/>
              <a:t> </a:t>
            </a:r>
            <a:r>
              <a:rPr lang="en-US" sz="2800" dirty="0" err="1" smtClean="0"/>
              <a:t>Exp</a:t>
            </a:r>
            <a:r>
              <a:rPr lang="en-US" sz="2800" dirty="0"/>
              <a:t>( k(-x – </a:t>
            </a:r>
            <a:r>
              <a:rPr lang="en-US" sz="2800" dirty="0" err="1"/>
              <a:t>v</a:t>
            </a:r>
            <a:r>
              <a:rPr lang="en-US" sz="2800" dirty="0" err="1" smtClean="0"/>
              <a:t>t</a:t>
            </a:r>
            <a:r>
              <a:rPr lang="en-US" sz="2800" dirty="0" smtClean="0"/>
              <a:t> </a:t>
            </a:r>
            <a:r>
              <a:rPr lang="en-US" sz="2800" dirty="0"/>
              <a:t>))</a:t>
            </a:r>
          </a:p>
          <a:p>
            <a:pPr marL="514350" indent="-514350" eaLnBrk="1" hangingPunct="1">
              <a:spcBef>
                <a:spcPct val="50000"/>
              </a:spcBef>
              <a:buAutoNum type="alphaUcParenR" startAt="2"/>
            </a:pPr>
            <a:r>
              <a:rPr lang="en-US" sz="2800" dirty="0" smtClean="0"/>
              <a:t>a</a:t>
            </a:r>
            <a:r>
              <a:rPr lang="en-US" sz="2800" dirty="0"/>
              <a:t>( x + </a:t>
            </a:r>
            <a:r>
              <a:rPr lang="en-US" sz="2800" dirty="0" err="1"/>
              <a:t>v</a:t>
            </a:r>
            <a:r>
              <a:rPr lang="en-US" sz="2800" dirty="0" err="1" smtClean="0"/>
              <a:t>t</a:t>
            </a:r>
            <a:r>
              <a:rPr lang="en-US" sz="2800" dirty="0" smtClean="0"/>
              <a:t> </a:t>
            </a:r>
            <a:r>
              <a:rPr lang="en-US" sz="2800" dirty="0"/>
              <a:t>)</a:t>
            </a:r>
            <a:r>
              <a:rPr lang="en-US" sz="2800" baseline="30000" dirty="0" smtClean="0"/>
              <a:t>3</a:t>
            </a:r>
          </a:p>
          <a:p>
            <a:pPr eaLnBrk="1" hangingPunct="1">
              <a:spcBef>
                <a:spcPct val="50000"/>
              </a:spcBef>
            </a:pPr>
            <a:r>
              <a:rPr lang="en-US" sz="2800" dirty="0" smtClean="0"/>
              <a:t>D</a:t>
            </a:r>
            <a:r>
              <a:rPr lang="en-US" sz="2800" dirty="0"/>
              <a:t>)  All of these.</a:t>
            </a:r>
            <a:endParaRPr lang="en-US" sz="2800" i="1" dirty="0"/>
          </a:p>
          <a:p>
            <a:pPr marL="457200" indent="-457200" eaLnBrk="1" hangingPunct="1">
              <a:spcBef>
                <a:spcPct val="50000"/>
              </a:spcBef>
            </a:pPr>
            <a:r>
              <a:rPr lang="en-US" sz="2800" dirty="0"/>
              <a:t>E)  None of these.</a:t>
            </a:r>
          </a:p>
        </p:txBody>
      </p:sp>
      <p:graphicFrame>
        <p:nvGraphicFramePr>
          <p:cNvPr id="2048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1662081"/>
              </p:ext>
            </p:extLst>
          </p:nvPr>
        </p:nvGraphicFramePr>
        <p:xfrm>
          <a:off x="3516313" y="1304925"/>
          <a:ext cx="2106612" cy="1117600"/>
        </p:xfrm>
        <a:graphic>
          <a:graphicData uri="http://schemas.openxmlformats.org/presentationml/2006/ole">
            <p:oleObj spid="_x0000_s19491" name="Equation" r:id="rId4" imgW="889000" imgH="431800" progId="Equation.3">
              <p:embed/>
            </p:oleObj>
          </a:graphicData>
        </a:graphic>
      </p:graphicFrame>
      <p:sp>
        <p:nvSpPr>
          <p:cNvPr id="20485" name="Rectangle 8"/>
          <p:cNvSpPr>
            <a:spLocks noChangeArrowheads="1"/>
          </p:cNvSpPr>
          <p:nvPr/>
        </p:nvSpPr>
        <p:spPr bwMode="auto">
          <a:xfrm>
            <a:off x="304800" y="2438400"/>
            <a:ext cx="8610600" cy="533400"/>
          </a:xfrm>
          <a:prstGeom prst="rect">
            <a:avLst/>
          </a:prstGeom>
          <a:noFill/>
          <a:ln w="9525">
            <a:noFill/>
            <a:miter lim="800000"/>
            <a:headEnd/>
            <a:tailEnd/>
          </a:ln>
        </p:spPr>
        <p:txBody>
          <a:bodyPr anchor="ctr">
            <a:prstTxWarp prst="textNoShape">
              <a:avLst/>
            </a:prstTxWarp>
          </a:bodyPr>
          <a:lstStyle/>
          <a:p>
            <a:pPr eaLnBrk="1" hangingPunct="1"/>
            <a:r>
              <a:rPr lang="en-US" sz="3200" dirty="0">
                <a:solidFill>
                  <a:srgbClr val="0000FF"/>
                </a:solidFill>
              </a:rPr>
              <a:t>Which of the following </a:t>
            </a:r>
            <a:r>
              <a:rPr lang="en-US" sz="3200" dirty="0" smtClean="0">
                <a:solidFill>
                  <a:srgbClr val="0000FF"/>
                </a:solidFill>
              </a:rPr>
              <a:t>functions </a:t>
            </a:r>
            <a:r>
              <a:rPr lang="en-US" sz="3200" dirty="0">
                <a:solidFill>
                  <a:srgbClr val="0000FF"/>
                </a:solidFill>
              </a:rPr>
              <a:t>work?</a:t>
            </a:r>
          </a:p>
        </p:txBody>
      </p:sp>
      <p:sp>
        <p:nvSpPr>
          <p:cNvPr id="7" name="Oval 9"/>
          <p:cNvSpPr>
            <a:spLocks noChangeArrowheads="1"/>
          </p:cNvSpPr>
          <p:nvPr/>
        </p:nvSpPr>
        <p:spPr bwMode="auto">
          <a:xfrm>
            <a:off x="381000" y="5257800"/>
            <a:ext cx="3048000" cy="762000"/>
          </a:xfrm>
          <a:prstGeom prst="ellipse">
            <a:avLst/>
          </a:prstGeom>
          <a:noFill/>
          <a:ln w="25400">
            <a:solidFill>
              <a:srgbClr val="FF0000"/>
            </a:solidFill>
            <a:round/>
            <a:headEnd/>
            <a:tailEnd/>
          </a:ln>
        </p:spPr>
        <p:txBody>
          <a:bodyPr wrap="none" anchor="ctr">
            <a:prstTxWarp prst="textNoShape">
              <a:avLst/>
            </a:prstTxWarp>
          </a:bodyPr>
          <a:lstStyle/>
          <a:p>
            <a:pPr eaLnBrk="1" hangingPunct="1"/>
            <a:endParaRPr lang="en-US"/>
          </a:p>
        </p:txBody>
      </p:sp>
      <p:sp>
        <p:nvSpPr>
          <p:cNvPr id="8" name="Rectangle 8"/>
          <p:cNvSpPr>
            <a:spLocks noChangeArrowheads="1"/>
          </p:cNvSpPr>
          <p:nvPr/>
        </p:nvSpPr>
        <p:spPr bwMode="auto">
          <a:xfrm>
            <a:off x="4305300" y="3187700"/>
            <a:ext cx="4038600" cy="1752600"/>
          </a:xfrm>
          <a:prstGeom prst="rect">
            <a:avLst/>
          </a:prstGeom>
          <a:noFill/>
          <a:ln w="25400">
            <a:solidFill>
              <a:srgbClr val="FF0000"/>
            </a:solidFill>
            <a:miter lim="800000"/>
            <a:headEnd/>
            <a:tailEnd/>
          </a:ln>
        </p:spPr>
        <p:txBody>
          <a:bodyPr anchor="ctr">
            <a:prstTxWarp prst="textNoShape">
              <a:avLst/>
            </a:prstTxWarp>
          </a:bodyPr>
          <a:lstStyle/>
          <a:p>
            <a:pPr eaLnBrk="1" hangingPunct="1"/>
            <a:r>
              <a:rPr lang="en-US" sz="3200" dirty="0"/>
              <a:t>In fact, ANY function </a:t>
            </a:r>
            <a:r>
              <a:rPr lang="en-US" sz="3200" i="1" dirty="0">
                <a:latin typeface="Times New Roman" charset="0"/>
                <a:ea typeface="Times New Roman" charset="0"/>
                <a:cs typeface="Times New Roman" charset="0"/>
              </a:rPr>
              <a:t>f </a:t>
            </a:r>
            <a:r>
              <a:rPr lang="en-US" sz="3200" dirty="0">
                <a:latin typeface="Times New Roman" charset="0"/>
                <a:ea typeface="Times New Roman" charset="0"/>
                <a:cs typeface="Times New Roman" charset="0"/>
              </a:rPr>
              <a:t>( </a:t>
            </a:r>
            <a:r>
              <a:rPr lang="en-US" sz="3200" i="1" dirty="0">
                <a:latin typeface="Times New Roman" charset="0"/>
                <a:ea typeface="Times New Roman" charset="0"/>
                <a:cs typeface="Times New Roman" charset="0"/>
              </a:rPr>
              <a:t>x</a:t>
            </a:r>
            <a:r>
              <a:rPr lang="en-US" sz="3200" dirty="0">
                <a:latin typeface="Times New Roman" charset="0"/>
                <a:ea typeface="Times New Roman" charset="0"/>
                <a:cs typeface="Times New Roman" charset="0"/>
              </a:rPr>
              <a:t> +/- </a:t>
            </a:r>
            <a:r>
              <a:rPr lang="en-US" sz="3200" i="1" dirty="0" err="1">
                <a:latin typeface="Times New Roman" charset="0"/>
                <a:ea typeface="Times New Roman" charset="0"/>
                <a:cs typeface="Times New Roman" charset="0"/>
              </a:rPr>
              <a:t>v</a:t>
            </a:r>
            <a:r>
              <a:rPr lang="en-US" sz="3200" i="1" dirty="0" err="1" smtClean="0">
                <a:latin typeface="Times New Roman" charset="0"/>
                <a:ea typeface="Times New Roman" charset="0"/>
                <a:cs typeface="Times New Roman" charset="0"/>
              </a:rPr>
              <a:t>t</a:t>
            </a:r>
            <a:r>
              <a:rPr lang="en-US" sz="3200" dirty="0" smtClean="0">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 is a good solution!!</a:t>
            </a:r>
            <a:endParaRPr lang="en-US" sz="3200" dirty="0"/>
          </a:p>
        </p:txBody>
      </p:sp>
      <p:sp>
        <p:nvSpPr>
          <p:cNvPr id="9" name="Rectangle 8"/>
          <p:cNvSpPr>
            <a:spLocks noChangeArrowheads="1"/>
          </p:cNvSpPr>
          <p:nvPr/>
        </p:nvSpPr>
        <p:spPr bwMode="auto">
          <a:xfrm>
            <a:off x="4876800" y="5181600"/>
            <a:ext cx="3962400" cy="1371600"/>
          </a:xfrm>
          <a:prstGeom prst="rect">
            <a:avLst/>
          </a:prstGeom>
          <a:noFill/>
          <a:ln w="9525">
            <a:noFill/>
            <a:miter lim="800000"/>
            <a:headEnd/>
            <a:tailEnd/>
          </a:ln>
        </p:spPr>
        <p:txBody>
          <a:bodyPr anchor="ctr">
            <a:prstTxWarp prst="textNoShape">
              <a:avLst/>
            </a:prstTxWarp>
          </a:bodyPr>
          <a:lstStyle/>
          <a:p>
            <a:pPr eaLnBrk="1" hangingPunct="1"/>
            <a:r>
              <a:rPr lang="en-US" sz="3200">
                <a:solidFill>
                  <a:srgbClr val="0000FF"/>
                </a:solidFill>
              </a:rPr>
              <a:t>Shape travels left (+) or right (-).</a:t>
            </a:r>
          </a:p>
        </p:txBody>
      </p:sp>
      <p:cxnSp>
        <p:nvCxnSpPr>
          <p:cNvPr id="10" name="Straight Arrow Connector 9"/>
          <p:cNvCxnSpPr/>
          <p:nvPr/>
        </p:nvCxnSpPr>
        <p:spPr>
          <a:xfrm rot="10800000">
            <a:off x="5346700" y="4267200"/>
            <a:ext cx="1600200" cy="1143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80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1" name="Rectangle 1026"/>
          <p:cNvSpPr>
            <a:spLocks noGrp="1"/>
          </p:cNvSpPr>
          <p:nvPr>
            <p:ph type="title" idx="4294967295"/>
          </p:nvPr>
        </p:nvSpPr>
        <p:spPr>
          <a:xfrm>
            <a:off x="0" y="369888"/>
            <a:ext cx="9144000" cy="1027112"/>
          </a:xfrm>
        </p:spPr>
        <p:txBody>
          <a:bodyPr anchor="t"/>
          <a:lstStyle/>
          <a:p>
            <a:pPr algn="l"/>
            <a:r>
              <a:rPr lang="en-US" sz="2400" smtClean="0">
                <a:latin typeface="Arial" charset="0"/>
                <a:ea typeface="Arial" charset="0"/>
                <a:cs typeface="Arial" charset="0"/>
              </a:rPr>
              <a:t>For linear materials, we found that the index of refraction </a:t>
            </a:r>
            <a:r>
              <a:rPr lang="en-US" sz="2400" i="1" smtClean="0">
                <a:latin typeface="Arial" charset="0"/>
                <a:ea typeface="Arial" charset="0"/>
                <a:cs typeface="Arial" charset="0"/>
              </a:rPr>
              <a:t>n</a:t>
            </a:r>
            <a:r>
              <a:rPr lang="en-US" sz="2400" smtClean="0">
                <a:latin typeface="Arial" charset="0"/>
                <a:ea typeface="Arial" charset="0"/>
                <a:cs typeface="Arial" charset="0"/>
              </a:rPr>
              <a:t> is given by:</a:t>
            </a:r>
            <a:endParaRPr lang="en-US" sz="2400" b="1" smtClean="0">
              <a:latin typeface="Arial" charset="0"/>
              <a:ea typeface="Arial" charset="0"/>
              <a:cs typeface="Arial" charset="0"/>
            </a:endParaRPr>
          </a:p>
        </p:txBody>
      </p:sp>
      <p:sp>
        <p:nvSpPr>
          <p:cNvPr id="43012" name="TextBox 3"/>
          <p:cNvSpPr txBox="1">
            <a:spLocks noChangeArrowheads="1"/>
          </p:cNvSpPr>
          <p:nvPr/>
        </p:nvSpPr>
        <p:spPr bwMode="auto">
          <a:xfrm>
            <a:off x="300038" y="3048000"/>
            <a:ext cx="8616950" cy="1200150"/>
          </a:xfrm>
          <a:prstGeom prst="rect">
            <a:avLst/>
          </a:prstGeom>
          <a:noFill/>
          <a:ln w="9525">
            <a:noFill/>
            <a:miter lim="800000"/>
            <a:headEnd/>
            <a:tailEnd/>
          </a:ln>
        </p:spPr>
        <p:txBody>
          <a:bodyPr>
            <a:prstTxWarp prst="textNoShape">
              <a:avLst/>
            </a:prstTxWarp>
            <a:spAutoFit/>
          </a:bodyPr>
          <a:lstStyle/>
          <a:p>
            <a:pPr marL="457200" indent="-457200"/>
            <a:r>
              <a:rPr lang="en-US" sz="2400"/>
              <a:t>Can </a:t>
            </a:r>
            <a:r>
              <a:rPr lang="en-US" sz="2400" i="1"/>
              <a:t>n</a:t>
            </a:r>
            <a:r>
              <a:rPr lang="en-US" sz="2400"/>
              <a:t> be less than one?</a:t>
            </a:r>
          </a:p>
          <a:p>
            <a:pPr marL="457200" indent="-457200"/>
            <a:r>
              <a:rPr lang="en-US" sz="2400"/>
              <a:t>A. Yes</a:t>
            </a:r>
            <a:endParaRPr lang="en-US" sz="2400" b="1"/>
          </a:p>
          <a:p>
            <a:pPr marL="457200" indent="-457200"/>
            <a:r>
              <a:rPr lang="en-US" sz="2400"/>
              <a:t>B. No</a:t>
            </a:r>
          </a:p>
        </p:txBody>
      </p:sp>
      <p:graphicFrame>
        <p:nvGraphicFramePr>
          <p:cNvPr id="43010" name="Object 2"/>
          <p:cNvGraphicFramePr>
            <a:graphicFrameLocks noChangeAspect="1"/>
          </p:cNvGraphicFramePr>
          <p:nvPr/>
        </p:nvGraphicFramePr>
        <p:xfrm>
          <a:off x="2438400" y="1041400"/>
          <a:ext cx="4108450" cy="711200"/>
        </p:xfrm>
        <a:graphic>
          <a:graphicData uri="http://schemas.openxmlformats.org/presentationml/2006/ole">
            <p:oleObj spid="_x0000_s32791" name="Equation" r:id="rId4" imgW="1320800" imgH="228600" progId="Equation.3">
              <p:embed/>
            </p:oleObj>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331845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9" name="Rectangle 1026"/>
          <p:cNvSpPr>
            <a:spLocks noGrp="1"/>
          </p:cNvSpPr>
          <p:nvPr>
            <p:ph type="title" idx="4294967295"/>
          </p:nvPr>
        </p:nvSpPr>
        <p:spPr>
          <a:xfrm>
            <a:off x="0" y="571500"/>
            <a:ext cx="9144000" cy="990600"/>
          </a:xfrm>
        </p:spPr>
        <p:txBody>
          <a:bodyPr anchor="t"/>
          <a:lstStyle/>
          <a:p>
            <a:pPr algn="l"/>
            <a:r>
              <a:rPr lang="en-US" sz="2400" smtClean="0">
                <a:latin typeface="Arial" charset="0"/>
                <a:ea typeface="Arial" charset="0"/>
                <a:cs typeface="Arial" charset="0"/>
              </a:rPr>
              <a:t>For our reflected and transmitted waves, how many unknowns have we introduced?</a:t>
            </a:r>
            <a:endParaRPr lang="en-US" sz="2400" b="1" smtClean="0">
              <a:latin typeface="Arial" charset="0"/>
              <a:ea typeface="Arial" charset="0"/>
              <a:cs typeface="Arial" charset="0"/>
            </a:endParaRPr>
          </a:p>
        </p:txBody>
      </p:sp>
      <p:sp>
        <p:nvSpPr>
          <p:cNvPr id="45060" name="TextBox 3"/>
          <p:cNvSpPr txBox="1">
            <a:spLocks noChangeArrowheads="1"/>
          </p:cNvSpPr>
          <p:nvPr/>
        </p:nvSpPr>
        <p:spPr bwMode="auto">
          <a:xfrm>
            <a:off x="300038" y="3124200"/>
            <a:ext cx="8616950" cy="1938992"/>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2</a:t>
            </a:r>
          </a:p>
          <a:p>
            <a:pPr marL="457200" indent="-457200">
              <a:buFontTx/>
              <a:buAutoNum type="alphaUcPeriod"/>
            </a:pPr>
            <a:r>
              <a:rPr lang="en-US" sz="2400" dirty="0"/>
              <a:t>4</a:t>
            </a:r>
          </a:p>
          <a:p>
            <a:pPr marL="457200" indent="-457200">
              <a:buFontTx/>
              <a:buAutoNum type="alphaUcPeriod"/>
            </a:pPr>
            <a:r>
              <a:rPr lang="en-US" sz="2400" dirty="0"/>
              <a:t>8</a:t>
            </a:r>
          </a:p>
          <a:p>
            <a:pPr marL="457200" indent="-457200"/>
            <a:r>
              <a:rPr lang="en-US" sz="2400" dirty="0" smtClean="0"/>
              <a:t>D. 12</a:t>
            </a:r>
          </a:p>
          <a:p>
            <a:pPr marL="457200" indent="-457200"/>
            <a:r>
              <a:rPr lang="en-US" sz="2400" dirty="0" smtClean="0"/>
              <a:t>E</a:t>
            </a:r>
            <a:r>
              <a:rPr lang="en-US" sz="2400" dirty="0"/>
              <a:t>. None of the above</a:t>
            </a:r>
          </a:p>
        </p:txBody>
      </p:sp>
      <p:graphicFrame>
        <p:nvGraphicFramePr>
          <p:cNvPr id="45058" name="Object 2"/>
          <p:cNvGraphicFramePr>
            <a:graphicFrameLocks noChangeAspect="1"/>
          </p:cNvGraphicFramePr>
          <p:nvPr/>
        </p:nvGraphicFramePr>
        <p:xfrm>
          <a:off x="2590800" y="1562100"/>
          <a:ext cx="4159250" cy="1441450"/>
        </p:xfrm>
        <a:graphic>
          <a:graphicData uri="http://schemas.openxmlformats.org/presentationml/2006/ole">
            <p:oleObj spid="_x0000_s33815" name="Equation" r:id="rId4" imgW="1282700" imgH="4445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5971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9" name="Rectangle 1026"/>
          <p:cNvSpPr>
            <a:spLocks noGrp="1"/>
          </p:cNvSpPr>
          <p:nvPr>
            <p:ph type="title" idx="4294967295"/>
          </p:nvPr>
        </p:nvSpPr>
        <p:spPr>
          <a:xfrm>
            <a:off x="0" y="571500"/>
            <a:ext cx="9144000" cy="990600"/>
          </a:xfrm>
        </p:spPr>
        <p:txBody>
          <a:bodyPr anchor="t"/>
          <a:lstStyle/>
          <a:p>
            <a:pPr algn="l"/>
            <a:r>
              <a:rPr lang="en-US" sz="2400" smtClean="0">
                <a:latin typeface="Arial" charset="0"/>
                <a:ea typeface="Arial" charset="0"/>
                <a:cs typeface="Arial" charset="0"/>
              </a:rPr>
              <a:t>For our reflected and transmitted waves, how many unknowns have we introduced?</a:t>
            </a:r>
            <a:endParaRPr lang="en-US" sz="2400" b="1" smtClean="0">
              <a:latin typeface="Arial" charset="0"/>
              <a:ea typeface="Arial" charset="0"/>
              <a:cs typeface="Arial" charset="0"/>
            </a:endParaRPr>
          </a:p>
        </p:txBody>
      </p:sp>
      <p:sp>
        <p:nvSpPr>
          <p:cNvPr id="45060" name="TextBox 3"/>
          <p:cNvSpPr txBox="1">
            <a:spLocks noChangeArrowheads="1"/>
          </p:cNvSpPr>
          <p:nvPr/>
        </p:nvSpPr>
        <p:spPr bwMode="auto">
          <a:xfrm>
            <a:off x="300038" y="3124200"/>
            <a:ext cx="8616950" cy="1938992"/>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2</a:t>
            </a:r>
          </a:p>
          <a:p>
            <a:pPr marL="457200" indent="-457200">
              <a:buFontTx/>
              <a:buAutoNum type="alphaUcPeriod"/>
            </a:pPr>
            <a:r>
              <a:rPr lang="en-US" sz="2400" dirty="0"/>
              <a:t>4</a:t>
            </a:r>
          </a:p>
          <a:p>
            <a:pPr marL="457200" indent="-457200">
              <a:buFontTx/>
              <a:buAutoNum type="alphaUcPeriod"/>
            </a:pPr>
            <a:r>
              <a:rPr lang="en-US" sz="2400" dirty="0"/>
              <a:t>8</a:t>
            </a:r>
          </a:p>
          <a:p>
            <a:pPr marL="457200" indent="-457200"/>
            <a:r>
              <a:rPr lang="en-US" sz="2400" dirty="0" smtClean="0"/>
              <a:t>D. 12</a:t>
            </a:r>
          </a:p>
          <a:p>
            <a:pPr marL="457200" indent="-457200"/>
            <a:r>
              <a:rPr lang="en-US" sz="2400" dirty="0" smtClean="0"/>
              <a:t>E</a:t>
            </a:r>
            <a:r>
              <a:rPr lang="en-US" sz="2400" dirty="0"/>
              <a:t>. None of the above</a:t>
            </a:r>
          </a:p>
        </p:txBody>
      </p:sp>
      <p:graphicFrame>
        <p:nvGraphicFramePr>
          <p:cNvPr id="45058"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9785144"/>
              </p:ext>
            </p:extLst>
          </p:nvPr>
        </p:nvGraphicFramePr>
        <p:xfrm>
          <a:off x="2405063" y="1335088"/>
          <a:ext cx="4530725" cy="1895475"/>
        </p:xfrm>
        <a:graphic>
          <a:graphicData uri="http://schemas.openxmlformats.org/presentationml/2006/ole">
            <p:oleObj spid="_x0000_s36887" name="Equation" r:id="rId4" imgW="1384300" imgH="5842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04721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81000" y="304800"/>
            <a:ext cx="8458200" cy="1676400"/>
          </a:xfrm>
          <a:noFill/>
        </p:spPr>
        <p:txBody>
          <a:bodyPr>
            <a:normAutofit/>
          </a:bodyPr>
          <a:lstStyle/>
          <a:p>
            <a:pPr algn="l"/>
            <a:r>
              <a:rPr lang="en-US" sz="2800" dirty="0" smtClean="0"/>
              <a:t>An </a:t>
            </a:r>
            <a:r>
              <a:rPr lang="en-US" sz="2800" dirty="0"/>
              <a:t>EM plane wave comes from the left towards an interface. Reflected and transmitted waves leave. </a:t>
            </a:r>
            <a:r>
              <a:rPr lang="en-US" sz="2800" dirty="0" smtClean="0"/>
              <a:t/>
            </a:r>
            <a:br>
              <a:rPr lang="en-US" sz="2800" dirty="0" smtClean="0"/>
            </a:br>
            <a:r>
              <a:rPr lang="en-US" sz="2800" dirty="0" smtClean="0"/>
              <a:t>Therefore</a:t>
            </a:r>
            <a:r>
              <a:rPr lang="en-US" sz="2800" dirty="0">
                <a:ea typeface="Times New Roman" charset="0"/>
                <a:cs typeface="Times New Roman" charset="0"/>
              </a:rPr>
              <a:t>, the total E-field is like:</a:t>
            </a:r>
            <a:endParaRPr lang="en-US" sz="2800" dirty="0"/>
          </a:p>
        </p:txBody>
      </p:sp>
      <p:sp>
        <p:nvSpPr>
          <p:cNvPr id="36867" name="TextBox 21"/>
          <p:cNvSpPr txBox="1">
            <a:spLocks noChangeArrowheads="1"/>
          </p:cNvSpPr>
          <p:nvPr/>
        </p:nvSpPr>
        <p:spPr bwMode="auto">
          <a:xfrm>
            <a:off x="1600200" y="3368675"/>
            <a:ext cx="7162800" cy="1816100"/>
          </a:xfrm>
          <a:prstGeom prst="rect">
            <a:avLst/>
          </a:prstGeom>
          <a:noFill/>
          <a:ln w="9525">
            <a:noFill/>
            <a:miter lim="800000"/>
            <a:headEnd/>
            <a:tailEnd/>
          </a:ln>
        </p:spPr>
        <p:txBody>
          <a:bodyPr>
            <a:prstTxWarp prst="textNoShape">
              <a:avLst/>
            </a:prstTxWarp>
            <a:spAutoFit/>
          </a:bodyPr>
          <a:lstStyle/>
          <a:p>
            <a:pPr marL="342900" indent="-342900" eaLnBrk="1" hangingPunct="1">
              <a:buFontTx/>
              <a:buAutoNum type="alphaUcParenR"/>
            </a:pPr>
            <a:r>
              <a:rPr lang="en-US" sz="2800" dirty="0"/>
              <a:t>  True.</a:t>
            </a:r>
          </a:p>
          <a:p>
            <a:pPr marL="342900" indent="-342900" eaLnBrk="1" hangingPunct="1">
              <a:buFontTx/>
              <a:buAutoNum type="alphaUcParenR"/>
            </a:pPr>
            <a:r>
              <a:rPr lang="en-US" sz="2800" dirty="0"/>
              <a:t>  False.</a:t>
            </a:r>
            <a:endParaRPr lang="en-US" sz="2800" dirty="0">
              <a:latin typeface="Times New Roman" charset="0"/>
              <a:ea typeface="Times New Roman" charset="0"/>
              <a:cs typeface="Times New Roman" charset="0"/>
            </a:endParaRPr>
          </a:p>
          <a:p>
            <a:pPr marL="342900" indent="-342900" eaLnBrk="1" hangingPunct="1">
              <a:buFontTx/>
              <a:buAutoNum type="alphaUcParenR"/>
            </a:pPr>
            <a:r>
              <a:rPr lang="en-US" sz="2800" dirty="0">
                <a:ea typeface="Arial" charset="0"/>
                <a:cs typeface="Arial" charset="0"/>
              </a:rPr>
              <a:t>  Don’t understand and have questions</a:t>
            </a:r>
          </a:p>
          <a:p>
            <a:pPr marL="342900" indent="-342900" eaLnBrk="1" hangingPunct="1">
              <a:buFontTx/>
              <a:buAutoNum type="alphaUcParenR"/>
            </a:pPr>
            <a:r>
              <a:rPr lang="en-US" sz="2800" dirty="0">
                <a:ea typeface="Arial" charset="0"/>
                <a:cs typeface="Arial" charset="0"/>
              </a:rPr>
              <a:t>  Too confused for questions...</a:t>
            </a:r>
          </a:p>
        </p:txBody>
      </p:sp>
      <p:graphicFrame>
        <p:nvGraphicFramePr>
          <p:cNvPr id="370722"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9192673"/>
              </p:ext>
            </p:extLst>
          </p:nvPr>
        </p:nvGraphicFramePr>
        <p:xfrm>
          <a:off x="1054100" y="1849438"/>
          <a:ext cx="6713538" cy="1574800"/>
        </p:xfrm>
        <a:graphic>
          <a:graphicData uri="http://schemas.openxmlformats.org/presentationml/2006/ole">
            <p:oleObj spid="_x0000_s34839" name="Equation" r:id="rId4" imgW="2819400" imgH="6096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391622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81000" y="304800"/>
            <a:ext cx="8458200" cy="1905000"/>
          </a:xfrm>
          <a:noFill/>
        </p:spPr>
        <p:txBody>
          <a:bodyPr>
            <a:normAutofit/>
          </a:bodyPr>
          <a:lstStyle/>
          <a:p>
            <a:pPr algn="l"/>
            <a:r>
              <a:rPr lang="en-US" sz="2800" dirty="0" smtClean="0"/>
              <a:t>An </a:t>
            </a:r>
            <a:r>
              <a:rPr lang="en-US" sz="2800" dirty="0"/>
              <a:t>EM plane wave comes from the left towards an interface. Reflected and transmitted waves leave. Therefore</a:t>
            </a:r>
            <a:r>
              <a:rPr lang="en-US" sz="2800" dirty="0">
                <a:ea typeface="Times New Roman" charset="0"/>
                <a:cs typeface="Times New Roman" charset="0"/>
              </a:rPr>
              <a:t>, at the interface we expect to match the waves with something like:</a:t>
            </a:r>
            <a:endParaRPr lang="en-US" sz="2800" dirty="0"/>
          </a:p>
        </p:txBody>
      </p:sp>
      <p:sp>
        <p:nvSpPr>
          <p:cNvPr id="38915" name="TextBox 21"/>
          <p:cNvSpPr txBox="1">
            <a:spLocks noChangeArrowheads="1"/>
          </p:cNvSpPr>
          <p:nvPr/>
        </p:nvSpPr>
        <p:spPr bwMode="auto">
          <a:xfrm>
            <a:off x="1600200" y="3368675"/>
            <a:ext cx="7162800" cy="2678113"/>
          </a:xfrm>
          <a:prstGeom prst="rect">
            <a:avLst/>
          </a:prstGeom>
          <a:noFill/>
          <a:ln w="9525">
            <a:noFill/>
            <a:miter lim="800000"/>
            <a:headEnd/>
            <a:tailEnd/>
          </a:ln>
        </p:spPr>
        <p:txBody>
          <a:bodyPr>
            <a:prstTxWarp prst="textNoShape">
              <a:avLst/>
            </a:prstTxWarp>
            <a:spAutoFit/>
          </a:bodyPr>
          <a:lstStyle/>
          <a:p>
            <a:pPr marL="342900" indent="-342900" eaLnBrk="1" hangingPunct="1">
              <a:buFontTx/>
              <a:buAutoNum type="alphaUcParenR"/>
            </a:pPr>
            <a:r>
              <a:rPr lang="en-US" sz="2800" dirty="0"/>
              <a:t>  No. This type of condition cannot work.</a:t>
            </a:r>
          </a:p>
          <a:p>
            <a:pPr marL="342900" indent="-342900" eaLnBrk="1" hangingPunct="1">
              <a:buFontTx/>
              <a:buAutoNum type="alphaUcParenR"/>
            </a:pPr>
            <a:r>
              <a:rPr lang="en-US" sz="2800" dirty="0"/>
              <a:t>  No. </a:t>
            </a:r>
            <a:r>
              <a:rPr lang="en-US" sz="2800"/>
              <a:t>This is mathematically possible, but       physically incorrect.</a:t>
            </a:r>
            <a:endParaRPr lang="en-US" sz="2800">
              <a:latin typeface="Times New Roman" charset="0"/>
              <a:ea typeface="Times New Roman" charset="0"/>
              <a:cs typeface="Times New Roman" charset="0"/>
            </a:endParaRPr>
          </a:p>
          <a:p>
            <a:pPr marL="342900" indent="-342900" eaLnBrk="1" hangingPunct="1">
              <a:buFontTx/>
              <a:buAutoNum type="alphaUcParenR"/>
            </a:pPr>
            <a:r>
              <a:rPr lang="en-US" sz="2800" dirty="0">
                <a:ea typeface="Arial" charset="0"/>
                <a:cs typeface="Arial" charset="0"/>
              </a:rPr>
              <a:t> </a:t>
            </a:r>
            <a:r>
              <a:rPr lang="en-US" sz="2800" dirty="0"/>
              <a:t>Ah, therefore I see a necessary condition…</a:t>
            </a:r>
            <a:endParaRPr lang="en-US" sz="2800" dirty="0">
              <a:ea typeface="Arial" charset="0"/>
              <a:cs typeface="Arial" charset="0"/>
            </a:endParaRPr>
          </a:p>
          <a:p>
            <a:pPr marL="342900" indent="-342900" eaLnBrk="1" hangingPunct="1">
              <a:buFontTx/>
              <a:buAutoNum type="alphaUcParenR"/>
            </a:pPr>
            <a:r>
              <a:rPr lang="en-US" sz="2800" dirty="0">
                <a:ea typeface="Arial" charset="0"/>
                <a:cs typeface="Arial" charset="0"/>
              </a:rPr>
              <a:t>  None of these.</a:t>
            </a:r>
          </a:p>
        </p:txBody>
      </p:sp>
      <p:graphicFrame>
        <p:nvGraphicFramePr>
          <p:cNvPr id="370722"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7542234"/>
              </p:ext>
            </p:extLst>
          </p:nvPr>
        </p:nvGraphicFramePr>
        <p:xfrm>
          <a:off x="1384300" y="2346325"/>
          <a:ext cx="6053138" cy="852488"/>
        </p:xfrm>
        <a:graphic>
          <a:graphicData uri="http://schemas.openxmlformats.org/presentationml/2006/ole">
            <p:oleObj spid="_x0000_s35863" name="Equation" r:id="rId4" imgW="2552700" imgH="3302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86668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81000" y="228600"/>
            <a:ext cx="8458200" cy="1905000"/>
          </a:xfrm>
          <a:noFill/>
        </p:spPr>
        <p:txBody>
          <a:bodyPr>
            <a:normAutofit fontScale="90000"/>
          </a:bodyPr>
          <a:lstStyle/>
          <a:p>
            <a:pPr algn="l"/>
            <a:r>
              <a:rPr lang="en-US" sz="3200" u="sng"/>
              <a:t>A EM plane wave comes from the left. Reflected and transmitted waves leave. Therefore</a:t>
            </a:r>
            <a:r>
              <a:rPr lang="en-US" sz="3200" u="sng">
                <a:ea typeface="Times New Roman" charset="0"/>
                <a:cs typeface="Times New Roman" charset="0"/>
              </a:rPr>
              <a:t>, at the interface we expect to match the waves with something like:</a:t>
            </a:r>
            <a:endParaRPr lang="en-US" sz="3200"/>
          </a:p>
        </p:txBody>
      </p:sp>
      <p:sp>
        <p:nvSpPr>
          <p:cNvPr id="10244" name="TextBox 21"/>
          <p:cNvSpPr txBox="1">
            <a:spLocks noChangeArrowheads="1"/>
          </p:cNvSpPr>
          <p:nvPr/>
        </p:nvSpPr>
        <p:spPr bwMode="auto">
          <a:xfrm>
            <a:off x="1600200" y="3646488"/>
            <a:ext cx="7162800" cy="1816100"/>
          </a:xfrm>
          <a:prstGeom prst="rect">
            <a:avLst/>
          </a:prstGeom>
          <a:noFill/>
          <a:ln w="9525">
            <a:noFill/>
            <a:miter lim="800000"/>
            <a:headEnd/>
            <a:tailEnd/>
          </a:ln>
        </p:spPr>
        <p:txBody>
          <a:bodyPr>
            <a:prstTxWarp prst="textNoShape">
              <a:avLst/>
            </a:prstTxWarp>
            <a:spAutoFit/>
          </a:bodyPr>
          <a:lstStyle/>
          <a:p>
            <a:pPr marL="342900" indent="-342900" eaLnBrk="1" hangingPunct="1">
              <a:buFontTx/>
              <a:buAutoNum type="alphaUcParenR"/>
            </a:pPr>
            <a:r>
              <a:rPr lang="en-US" sz="2800"/>
              <a:t>  </a:t>
            </a:r>
          </a:p>
          <a:p>
            <a:pPr marL="342900" indent="-342900" eaLnBrk="1" hangingPunct="1">
              <a:buFontTx/>
              <a:buAutoNum type="alphaUcParenR"/>
            </a:pPr>
            <a:r>
              <a:rPr lang="en-US" sz="2800"/>
              <a:t>  </a:t>
            </a:r>
            <a:endParaRPr lang="en-US" sz="2800">
              <a:latin typeface="Times New Roman" charset="0"/>
              <a:ea typeface="Times New Roman" charset="0"/>
              <a:cs typeface="Times New Roman" charset="0"/>
            </a:endParaRPr>
          </a:p>
          <a:p>
            <a:pPr marL="342900" indent="-342900" eaLnBrk="1" hangingPunct="1">
              <a:buFontTx/>
              <a:buAutoNum type="alphaUcParenR"/>
            </a:pPr>
            <a:r>
              <a:rPr lang="en-US" sz="2800">
                <a:ea typeface="Arial" charset="0"/>
                <a:cs typeface="Arial" charset="0"/>
              </a:rPr>
              <a:t>  </a:t>
            </a:r>
          </a:p>
          <a:p>
            <a:pPr marL="342900" indent="-342900" eaLnBrk="1" hangingPunct="1">
              <a:buFontTx/>
              <a:buAutoNum type="alphaUcParenR"/>
            </a:pPr>
            <a:r>
              <a:rPr lang="en-US" sz="2800">
                <a:ea typeface="Arial" charset="0"/>
                <a:cs typeface="Arial" charset="0"/>
              </a:rPr>
              <a:t>  None of these.</a:t>
            </a:r>
          </a:p>
        </p:txBody>
      </p:sp>
      <p:graphicFrame>
        <p:nvGraphicFramePr>
          <p:cNvPr id="370722"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8355869"/>
              </p:ext>
            </p:extLst>
          </p:nvPr>
        </p:nvGraphicFramePr>
        <p:xfrm>
          <a:off x="1704975" y="2193925"/>
          <a:ext cx="6053138" cy="852488"/>
        </p:xfrm>
        <a:graphic>
          <a:graphicData uri="http://schemas.openxmlformats.org/presentationml/2006/ole">
            <p:oleObj spid="_x0000_s37977" name="Equation" r:id="rId4" imgW="2552700" imgH="330200" progId="Equation.3">
              <p:embed/>
            </p:oleObj>
          </a:graphicData>
        </a:graphic>
      </p:graphicFrame>
      <p:sp>
        <p:nvSpPr>
          <p:cNvPr id="5" name="Rectangle 2"/>
          <p:cNvSpPr txBox="1">
            <a:spLocks noChangeArrowheads="1"/>
          </p:cNvSpPr>
          <p:nvPr/>
        </p:nvSpPr>
        <p:spPr bwMode="auto">
          <a:xfrm>
            <a:off x="381000" y="2895600"/>
            <a:ext cx="8458200" cy="609600"/>
          </a:xfrm>
          <a:prstGeom prst="rect">
            <a:avLst/>
          </a:prstGeom>
          <a:noFill/>
          <a:ln w="9525">
            <a:noFill/>
            <a:miter lim="800000"/>
            <a:headEnd/>
            <a:tailEnd/>
          </a:ln>
        </p:spPr>
        <p:txBody>
          <a:bodyPr anchor="ctr">
            <a:prstTxWarp prst="textNoShape">
              <a:avLst/>
            </a:prstTxWarp>
          </a:bodyPr>
          <a:lstStyle/>
          <a:p>
            <a:r>
              <a:rPr lang="en-US" sz="3200" u="sng">
                <a:latin typeface="Calibri" charset="0"/>
                <a:ea typeface="Times New Roman" charset="0"/>
                <a:cs typeface="Times New Roman" charset="0"/>
              </a:rPr>
              <a:t>at the interface,</a:t>
            </a:r>
            <a:endParaRPr lang="en-US" sz="3200">
              <a:latin typeface="Calibri" charset="0"/>
            </a:endParaRPr>
          </a:p>
        </p:txBody>
      </p:sp>
      <p:graphicFrame>
        <p:nvGraphicFramePr>
          <p:cNvPr id="2"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6456732"/>
              </p:ext>
            </p:extLst>
          </p:nvPr>
        </p:nvGraphicFramePr>
        <p:xfrm>
          <a:off x="2209800" y="3581400"/>
          <a:ext cx="1263650" cy="657225"/>
        </p:xfrm>
        <a:graphic>
          <a:graphicData uri="http://schemas.openxmlformats.org/presentationml/2006/ole">
            <p:oleObj spid="_x0000_s37978" name="Equation" r:id="rId5" imgW="533400" imgH="241300" progId="Equation.3">
              <p:embed/>
            </p:oleObj>
          </a:graphicData>
        </a:graphic>
      </p:graphicFrame>
      <p:graphicFrame>
        <p:nvGraphicFramePr>
          <p:cNvPr id="3"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5013412"/>
              </p:ext>
            </p:extLst>
          </p:nvPr>
        </p:nvGraphicFramePr>
        <p:xfrm>
          <a:off x="2185988" y="4006850"/>
          <a:ext cx="2767012" cy="722313"/>
        </p:xfrm>
        <a:graphic>
          <a:graphicData uri="http://schemas.openxmlformats.org/presentationml/2006/ole">
            <p:oleObj spid="_x0000_s37979" name="Equation" r:id="rId6" imgW="1155700" imgH="279400" progId="Equation.3">
              <p:embed/>
            </p:oleObj>
          </a:graphicData>
        </a:graphic>
      </p:graphicFrame>
      <p:graphicFrame>
        <p:nvGraphicFramePr>
          <p:cNvPr id="4"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7899018"/>
              </p:ext>
            </p:extLst>
          </p:nvPr>
        </p:nvGraphicFramePr>
        <p:xfrm>
          <a:off x="2157413" y="4398963"/>
          <a:ext cx="1804987" cy="723900"/>
        </p:xfrm>
        <a:graphic>
          <a:graphicData uri="http://schemas.openxmlformats.org/presentationml/2006/ole">
            <p:oleObj spid="_x0000_s37980" name="Equation" r:id="rId7" imgW="762000" imgH="279400" progId="Equation.3">
              <p:embed/>
            </p:oleObj>
          </a:graphicData>
        </a:graphic>
      </p:graphicFrame>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399147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381000" y="228600"/>
            <a:ext cx="8458200" cy="914400"/>
          </a:xfrm>
          <a:noFill/>
        </p:spPr>
        <p:txBody>
          <a:bodyPr>
            <a:normAutofit fontScale="90000"/>
          </a:bodyPr>
          <a:lstStyle/>
          <a:p>
            <a:pPr algn="l"/>
            <a:r>
              <a:rPr lang="en-US" sz="2800">
                <a:ea typeface="Arial" charset="0"/>
                <a:cs typeface="Arial" charset="0"/>
              </a:rPr>
              <a:t>Do plane waves in matter (see above) represent general solutions of Maxwell’s Equations?</a:t>
            </a:r>
          </a:p>
        </p:txBody>
      </p:sp>
      <p:sp>
        <p:nvSpPr>
          <p:cNvPr id="10244" name="TextBox 21"/>
          <p:cNvSpPr txBox="1">
            <a:spLocks noChangeArrowheads="1"/>
          </p:cNvSpPr>
          <p:nvPr/>
        </p:nvSpPr>
        <p:spPr bwMode="auto">
          <a:xfrm>
            <a:off x="1219200" y="1339850"/>
            <a:ext cx="7162800" cy="4832350"/>
          </a:xfrm>
          <a:prstGeom prst="rect">
            <a:avLst/>
          </a:prstGeom>
          <a:noFill/>
          <a:ln w="9525">
            <a:noFill/>
            <a:miter lim="800000"/>
            <a:headEnd/>
            <a:tailEnd/>
          </a:ln>
        </p:spPr>
        <p:txBody>
          <a:bodyPr>
            <a:prstTxWarp prst="textNoShape">
              <a:avLst/>
            </a:prstTxWarp>
            <a:spAutoFit/>
          </a:bodyPr>
          <a:lstStyle/>
          <a:p>
            <a:pPr marL="342900" indent="-342900" eaLnBrk="1" hangingPunct="1">
              <a:buFontTx/>
              <a:buAutoNum type="alphaUcParenR"/>
            </a:pPr>
            <a:r>
              <a:rPr lang="en-US" sz="2800"/>
              <a:t> Yes!  Fixed k-vector and frequency are predicted via Fourier superposition.</a:t>
            </a:r>
          </a:p>
          <a:p>
            <a:pPr marL="342900" indent="-342900" eaLnBrk="1" hangingPunct="1">
              <a:buFontTx/>
              <a:buAutoNum type="alphaUcParenR"/>
            </a:pPr>
            <a:r>
              <a:rPr lang="en-US" sz="2800"/>
              <a:t> No. In some cases you would need complex k-vectors, which is unphysical.</a:t>
            </a:r>
            <a:endParaRPr lang="en-US" sz="2800">
              <a:latin typeface="Times New Roman" charset="0"/>
              <a:ea typeface="Times New Roman" charset="0"/>
              <a:cs typeface="Times New Roman" charset="0"/>
            </a:endParaRPr>
          </a:p>
          <a:p>
            <a:pPr marL="342900" indent="-342900" eaLnBrk="1" hangingPunct="1">
              <a:buFontTx/>
              <a:buAutoNum type="alphaUcParenR"/>
            </a:pPr>
            <a:r>
              <a:rPr lang="en-US" sz="2800">
                <a:ea typeface="Arial" charset="0"/>
                <a:cs typeface="Arial" charset="0"/>
              </a:rPr>
              <a:t> No. In some cases you would need frequency dependent </a:t>
            </a:r>
            <a:r>
              <a:rPr lang="en-US" sz="2800">
                <a:latin typeface="Symbol" charset="2"/>
                <a:ea typeface="Arial" charset="0"/>
                <a:cs typeface="Arial" charset="0"/>
              </a:rPr>
              <a:t>e </a:t>
            </a:r>
            <a:r>
              <a:rPr lang="en-US" sz="2800">
                <a:ea typeface="Arial" charset="0"/>
                <a:cs typeface="Arial" charset="0"/>
              </a:rPr>
              <a:t>or</a:t>
            </a:r>
            <a:r>
              <a:rPr lang="en-US" sz="2800">
                <a:latin typeface="Symbol" charset="2"/>
                <a:ea typeface="Arial" charset="0"/>
                <a:cs typeface="Arial" charset="0"/>
              </a:rPr>
              <a:t> m</a:t>
            </a:r>
            <a:r>
              <a:rPr lang="en-US" sz="2800">
                <a:latin typeface="Calibri" charset="0"/>
                <a:ea typeface="Arial" charset="0"/>
                <a:cs typeface="Arial" charset="0"/>
              </a:rPr>
              <a:t>. </a:t>
            </a:r>
            <a:r>
              <a:rPr lang="en-US" sz="2800">
                <a:ea typeface="Arial" charset="0"/>
                <a:cs typeface="Arial" charset="0"/>
              </a:rPr>
              <a:t>Then plane waves don’t work.</a:t>
            </a:r>
          </a:p>
          <a:p>
            <a:pPr marL="342900" indent="-342900" eaLnBrk="1" hangingPunct="1">
              <a:buFontTx/>
              <a:buAutoNum type="alphaUcParenR"/>
            </a:pPr>
            <a:r>
              <a:rPr lang="en-US" sz="2800">
                <a:ea typeface="Arial" charset="0"/>
                <a:cs typeface="Arial" charset="0"/>
              </a:rPr>
              <a:t> No. In spatially varying material, you might need non-transverse plane waves and that’s unphysical.</a:t>
            </a:r>
          </a:p>
          <a:p>
            <a:pPr marL="342900" indent="-342900" eaLnBrk="1" hangingPunct="1">
              <a:buFontTx/>
              <a:buAutoNum type="alphaUcParenR"/>
            </a:pPr>
            <a:r>
              <a:rPr lang="en-US" sz="2800">
                <a:ea typeface="Arial" charset="0"/>
                <a:cs typeface="Arial" charset="0"/>
              </a:rPr>
              <a:t> None of the above.</a:t>
            </a:r>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306859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1026"/>
          <p:cNvSpPr>
            <a:spLocks noGrp="1"/>
          </p:cNvSpPr>
          <p:nvPr>
            <p:ph type="title" idx="4294967295"/>
          </p:nvPr>
        </p:nvSpPr>
        <p:spPr>
          <a:xfrm>
            <a:off x="0" y="1066800"/>
            <a:ext cx="9144000" cy="1876425"/>
          </a:xfrm>
        </p:spPr>
        <p:txBody>
          <a:bodyPr anchor="t"/>
          <a:lstStyle/>
          <a:p>
            <a:pPr algn="l"/>
            <a:r>
              <a:rPr lang="en-US" sz="2400" smtClean="0">
                <a:latin typeface="Arial" charset="0"/>
                <a:ea typeface="Arial" charset="0"/>
                <a:cs typeface="Arial" charset="0"/>
              </a:rPr>
              <a:t>In matter without any free charge density, I can conclude that</a:t>
            </a:r>
            <a:endParaRPr lang="en-US" sz="2400" b="1" smtClean="0">
              <a:latin typeface="Arial" charset="0"/>
              <a:ea typeface="Arial" charset="0"/>
              <a:cs typeface="Arial" charset="0"/>
            </a:endParaRPr>
          </a:p>
        </p:txBody>
      </p:sp>
      <p:sp>
        <p:nvSpPr>
          <p:cNvPr id="40963" name="TextBox 3"/>
          <p:cNvSpPr txBox="1">
            <a:spLocks noChangeArrowheads="1"/>
          </p:cNvSpPr>
          <p:nvPr/>
        </p:nvSpPr>
        <p:spPr bwMode="auto">
          <a:xfrm>
            <a:off x="300038" y="2157413"/>
            <a:ext cx="8616950" cy="1939925"/>
          </a:xfrm>
          <a:prstGeom prst="rect">
            <a:avLst/>
          </a:prstGeom>
          <a:noFill/>
          <a:ln w="9525">
            <a:noFill/>
            <a:miter lim="800000"/>
            <a:headEnd/>
            <a:tailEnd/>
          </a:ln>
        </p:spPr>
        <p:txBody>
          <a:bodyPr>
            <a:prstTxWarp prst="textNoShape">
              <a:avLst/>
            </a:prstTxWarp>
            <a:spAutoFit/>
          </a:bodyPr>
          <a:lstStyle/>
          <a:p>
            <a:pPr marL="457200" indent="-457200"/>
            <a:r>
              <a:rPr lang="en-US" sz="2400"/>
              <a:t>A. Divergence of </a:t>
            </a:r>
            <a:r>
              <a:rPr lang="en-US" sz="2400" b="1"/>
              <a:t>D</a:t>
            </a:r>
            <a:r>
              <a:rPr lang="en-US" sz="2400"/>
              <a:t> and </a:t>
            </a:r>
            <a:r>
              <a:rPr lang="en-US" sz="2400" b="1"/>
              <a:t>E</a:t>
            </a:r>
            <a:r>
              <a:rPr lang="en-US" sz="2400"/>
              <a:t> are zero</a:t>
            </a:r>
            <a:endParaRPr lang="en-US" sz="2400" b="1"/>
          </a:p>
          <a:p>
            <a:pPr marL="457200" indent="-457200"/>
            <a:r>
              <a:rPr lang="en-US" sz="2400"/>
              <a:t>B. Divergence of </a:t>
            </a:r>
            <a:r>
              <a:rPr lang="en-US" sz="2400" b="1"/>
              <a:t>D</a:t>
            </a:r>
            <a:r>
              <a:rPr lang="en-US" sz="2400"/>
              <a:t> is zero and divergence of </a:t>
            </a:r>
            <a:r>
              <a:rPr lang="en-US" sz="2400" b="1"/>
              <a:t>E</a:t>
            </a:r>
            <a:r>
              <a:rPr lang="en-US" sz="2400"/>
              <a:t> may be zero</a:t>
            </a:r>
            <a:endParaRPr lang="en-US" sz="2400" b="1"/>
          </a:p>
          <a:p>
            <a:pPr marL="457200" indent="-457200"/>
            <a:r>
              <a:rPr lang="en-US" sz="2400"/>
              <a:t>C.</a:t>
            </a:r>
            <a:r>
              <a:rPr lang="en-US" sz="2400" b="1"/>
              <a:t> </a:t>
            </a:r>
            <a:r>
              <a:rPr lang="en-US" sz="2400"/>
              <a:t>Divergence of </a:t>
            </a:r>
            <a:r>
              <a:rPr lang="en-US" sz="2400" b="1"/>
              <a:t>D</a:t>
            </a:r>
            <a:r>
              <a:rPr lang="en-US" sz="2400"/>
              <a:t> and </a:t>
            </a:r>
            <a:r>
              <a:rPr lang="en-US" sz="2400" b="1"/>
              <a:t>E</a:t>
            </a:r>
            <a:r>
              <a:rPr lang="en-US" sz="2400"/>
              <a:t> are not zero</a:t>
            </a:r>
          </a:p>
          <a:p>
            <a:pPr marL="457200" indent="-457200"/>
            <a:r>
              <a:rPr lang="en-US" sz="2400"/>
              <a:t>D. Divergence of </a:t>
            </a:r>
            <a:r>
              <a:rPr lang="en-US" sz="2400" b="1"/>
              <a:t>D</a:t>
            </a:r>
            <a:r>
              <a:rPr lang="en-US" sz="2400"/>
              <a:t> may be zero and divergence </a:t>
            </a:r>
            <a:r>
              <a:rPr lang="en-US" sz="2400" b="1"/>
              <a:t>E</a:t>
            </a:r>
            <a:r>
              <a:rPr lang="en-US" sz="2400"/>
              <a:t> is zero</a:t>
            </a:r>
          </a:p>
          <a:p>
            <a:pPr marL="457200" indent="-457200"/>
            <a:r>
              <a:rPr lang="en-US" sz="2400"/>
              <a:t>E. Not enough information to tell</a:t>
            </a: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3978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369888"/>
            <a:ext cx="9144000" cy="1876425"/>
          </a:xfrm>
        </p:spPr>
        <p:txBody>
          <a:bodyPr anchor="t">
            <a:normAutofit fontScale="90000"/>
          </a:bodyPr>
          <a:lstStyle/>
          <a:p>
            <a:pPr algn="l"/>
            <a:r>
              <a:rPr lang="en-US" sz="2400" dirty="0" smtClean="0">
                <a:latin typeface="Arial" charset="0"/>
                <a:ea typeface="Arial" charset="0"/>
                <a:cs typeface="Arial" charset="0"/>
              </a:rPr>
              <a:t>In the case where medium 1 had a very slow wave velocity and medium 2 had a much higher wave velocity, </a:t>
            </a:r>
            <a:r>
              <a:rPr lang="en-US" sz="2400" dirty="0" smtClean="0">
                <a:latin typeface="Arial" charset="0"/>
                <a:ea typeface="Wingdings" charset="2"/>
                <a:cs typeface="Wingdings" charset="2"/>
              </a:rPr>
              <a:t>μ</a:t>
            </a:r>
            <a:r>
              <a:rPr lang="en-US" sz="2400" baseline="-25000" dirty="0" smtClean="0">
                <a:latin typeface="Arial" charset="0"/>
                <a:ea typeface="Wingdings" charset="2"/>
                <a:cs typeface="Wingdings" charset="2"/>
              </a:rPr>
              <a:t>2</a:t>
            </a:r>
            <a:r>
              <a:rPr lang="en-US" sz="2400" dirty="0" smtClean="0">
                <a:latin typeface="Arial" charset="0"/>
                <a:ea typeface="Wingdings" charset="2"/>
                <a:cs typeface="Wingdings" charset="2"/>
              </a:rPr>
              <a:t>v</a:t>
            </a:r>
            <a:r>
              <a:rPr lang="en-US" sz="2400" baseline="-25000" dirty="0" smtClean="0">
                <a:latin typeface="Arial" charset="0"/>
                <a:ea typeface="Wingdings" charset="2"/>
                <a:cs typeface="Wingdings" charset="2"/>
              </a:rPr>
              <a:t>2</a:t>
            </a:r>
            <a:r>
              <a:rPr lang="en-US" sz="2400" dirty="0" smtClean="0">
                <a:latin typeface="Arial" charset="0"/>
                <a:ea typeface="Wingdings" charset="2"/>
                <a:cs typeface="Wingdings" charset="2"/>
              </a:rPr>
              <a:t> &gt;&gt; μ</a:t>
            </a:r>
            <a:r>
              <a:rPr lang="en-US" sz="2400" baseline="-25000" dirty="0" smtClean="0">
                <a:latin typeface="Arial" charset="0"/>
                <a:ea typeface="Wingdings" charset="2"/>
                <a:cs typeface="Wingdings" charset="2"/>
              </a:rPr>
              <a:t>1</a:t>
            </a:r>
            <a:r>
              <a:rPr lang="en-US" sz="2400" dirty="0" smtClean="0">
                <a:latin typeface="Arial" charset="0"/>
                <a:ea typeface="Wingdings" charset="2"/>
                <a:cs typeface="Wingdings" charset="2"/>
              </a:rPr>
              <a:t>v</a:t>
            </a:r>
            <a:r>
              <a:rPr lang="en-US" sz="2400" baseline="-25000" dirty="0" smtClean="0">
                <a:latin typeface="Arial" charset="0"/>
                <a:ea typeface="Wingdings" charset="2"/>
                <a:cs typeface="Wingdings" charset="2"/>
              </a:rPr>
              <a:t>1</a:t>
            </a:r>
            <a:r>
              <a:rPr lang="en-US" sz="2400" dirty="0" smtClean="0">
                <a:latin typeface="Arial" charset="0"/>
                <a:ea typeface="Wingdings" charset="2"/>
                <a:cs typeface="Wingdings" charset="2"/>
              </a:rPr>
              <a:t>. Assuming that the permeabilities (</a:t>
            </a:r>
            <a:r>
              <a:rPr lang="en-US" sz="2400" dirty="0" err="1" smtClean="0">
                <a:latin typeface="Arial" charset="0"/>
                <a:ea typeface="Wingdings" charset="2"/>
                <a:cs typeface="Wingdings" charset="2"/>
              </a:rPr>
              <a:t>μ’s</a:t>
            </a:r>
            <a:r>
              <a:rPr lang="en-US" sz="2400" dirty="0" smtClean="0">
                <a:latin typeface="Arial" charset="0"/>
                <a:ea typeface="Wingdings" charset="2"/>
                <a:cs typeface="Wingdings" charset="2"/>
              </a:rPr>
              <a:t>) are essentially equal to the permeability of the vacuum, what is the relation between ε</a:t>
            </a:r>
            <a:r>
              <a:rPr lang="en-US" sz="2400" baseline="-25000" dirty="0" smtClean="0">
                <a:latin typeface="Arial" charset="0"/>
                <a:ea typeface="Wingdings" charset="2"/>
                <a:cs typeface="Wingdings" charset="2"/>
              </a:rPr>
              <a:t>1</a:t>
            </a:r>
            <a:r>
              <a:rPr lang="en-US" sz="2400" dirty="0" smtClean="0">
                <a:latin typeface="Arial" charset="0"/>
                <a:ea typeface="Wingdings" charset="2"/>
                <a:cs typeface="Wingdings" charset="2"/>
              </a:rPr>
              <a:t> and ε</a:t>
            </a:r>
            <a:r>
              <a:rPr lang="en-US" sz="2400" baseline="-25000" dirty="0" smtClean="0">
                <a:latin typeface="Arial" charset="0"/>
                <a:ea typeface="Wingdings" charset="2"/>
                <a:cs typeface="Wingdings" charset="2"/>
              </a:rPr>
              <a:t>2</a:t>
            </a:r>
            <a:r>
              <a:rPr lang="en-US" sz="2400" dirty="0" smtClean="0">
                <a:latin typeface="Arial" charset="0"/>
                <a:ea typeface="Wingdings" charset="2"/>
                <a:cs typeface="Wingdings" charset="2"/>
              </a:rPr>
              <a:t>?</a:t>
            </a:r>
            <a:endParaRPr lang="en-US" sz="2400" b="1" dirty="0" smtClean="0">
              <a:latin typeface="Arial" charset="0"/>
              <a:ea typeface="Arial" charset="0"/>
              <a:cs typeface="Arial" charset="0"/>
            </a:endParaRPr>
          </a:p>
        </p:txBody>
      </p:sp>
      <p:sp>
        <p:nvSpPr>
          <p:cNvPr id="26627" name="TextBox 3"/>
          <p:cNvSpPr txBox="1">
            <a:spLocks noChangeArrowheads="1"/>
          </p:cNvSpPr>
          <p:nvPr/>
        </p:nvSpPr>
        <p:spPr bwMode="auto">
          <a:xfrm>
            <a:off x="300038" y="3124200"/>
            <a:ext cx="8616950" cy="1569660"/>
          </a:xfrm>
          <a:prstGeom prst="rect">
            <a:avLst/>
          </a:prstGeom>
          <a:noFill/>
          <a:ln w="9525">
            <a:noFill/>
            <a:miter lim="800000"/>
            <a:headEnd/>
            <a:tailEnd/>
          </a:ln>
        </p:spPr>
        <p:txBody>
          <a:bodyPr>
            <a:prstTxWarp prst="textNoShape">
              <a:avLst/>
            </a:prstTxWarp>
            <a:spAutoFit/>
          </a:bodyPr>
          <a:lstStyle/>
          <a:p>
            <a:r>
              <a:rPr lang="en-US" sz="2400" dirty="0" smtClean="0"/>
              <a:t>A. </a:t>
            </a:r>
            <a:r>
              <a:rPr lang="en-US" sz="2400" dirty="0" smtClean="0">
                <a:ea typeface="Wingdings" charset="2"/>
                <a:cs typeface="Wingdings" charset="2"/>
              </a:rPr>
              <a:t>ε</a:t>
            </a:r>
            <a:r>
              <a:rPr lang="en-US" sz="2400" baseline="-25000" dirty="0" smtClean="0">
                <a:ea typeface="Wingdings" charset="2"/>
                <a:cs typeface="Wingdings" charset="2"/>
              </a:rPr>
              <a:t>1 </a:t>
            </a:r>
            <a:r>
              <a:rPr lang="en-US" sz="2400" dirty="0">
                <a:ea typeface="Wingdings" charset="2"/>
                <a:cs typeface="Wingdings" charset="2"/>
              </a:rPr>
              <a:t>≅</a:t>
            </a:r>
            <a:r>
              <a:rPr lang="en-US" sz="2400" baseline="-25000" dirty="0">
                <a:ea typeface="Wingdings" charset="2"/>
                <a:cs typeface="Wingdings" charset="2"/>
              </a:rPr>
              <a:t> </a:t>
            </a:r>
            <a:r>
              <a:rPr lang="en-US" sz="2400" dirty="0">
                <a:ea typeface="Wingdings" charset="2"/>
                <a:cs typeface="Wingdings" charset="2"/>
              </a:rPr>
              <a:t>ε</a:t>
            </a:r>
            <a:r>
              <a:rPr lang="en-US" sz="2400" baseline="-25000" dirty="0">
                <a:ea typeface="Wingdings" charset="2"/>
                <a:cs typeface="Wingdings" charset="2"/>
              </a:rPr>
              <a:t>2</a:t>
            </a:r>
          </a:p>
          <a:p>
            <a:r>
              <a:rPr lang="en-US" sz="2400" dirty="0" smtClean="0">
                <a:ea typeface="Wingdings" charset="2"/>
                <a:cs typeface="Wingdings" charset="2"/>
              </a:rPr>
              <a:t>B. ε</a:t>
            </a:r>
            <a:r>
              <a:rPr lang="en-US" sz="2400" baseline="-25000" dirty="0" smtClean="0">
                <a:ea typeface="Wingdings" charset="2"/>
                <a:cs typeface="Wingdings" charset="2"/>
              </a:rPr>
              <a:t>1 </a:t>
            </a:r>
            <a:r>
              <a:rPr lang="en-US" sz="2400" dirty="0">
                <a:ea typeface="Wingdings" charset="2"/>
                <a:cs typeface="Wingdings" charset="2"/>
              </a:rPr>
              <a:t>&gt;</a:t>
            </a:r>
            <a:r>
              <a:rPr lang="en-US" sz="2400" baseline="-25000" dirty="0">
                <a:ea typeface="Wingdings" charset="2"/>
                <a:cs typeface="Wingdings" charset="2"/>
              </a:rPr>
              <a:t> </a:t>
            </a:r>
            <a:r>
              <a:rPr lang="en-US" sz="2400" dirty="0">
                <a:ea typeface="Wingdings" charset="2"/>
                <a:cs typeface="Wingdings" charset="2"/>
              </a:rPr>
              <a:t>ε</a:t>
            </a:r>
            <a:r>
              <a:rPr lang="en-US" sz="2400" baseline="-25000" dirty="0">
                <a:ea typeface="Wingdings" charset="2"/>
                <a:cs typeface="Wingdings" charset="2"/>
              </a:rPr>
              <a:t>2</a:t>
            </a:r>
          </a:p>
          <a:p>
            <a:r>
              <a:rPr lang="en-US" sz="2400" dirty="0" smtClean="0">
                <a:ea typeface="Wingdings" charset="2"/>
                <a:cs typeface="Wingdings" charset="2"/>
              </a:rPr>
              <a:t>C. ε</a:t>
            </a:r>
            <a:r>
              <a:rPr lang="en-US" sz="2400" baseline="-25000" dirty="0" smtClean="0">
                <a:ea typeface="Wingdings" charset="2"/>
                <a:cs typeface="Wingdings" charset="2"/>
              </a:rPr>
              <a:t>1 </a:t>
            </a:r>
            <a:r>
              <a:rPr lang="en-US" sz="2400" dirty="0">
                <a:ea typeface="Wingdings" charset="2"/>
                <a:cs typeface="Wingdings" charset="2"/>
              </a:rPr>
              <a:t>&lt;</a:t>
            </a:r>
            <a:r>
              <a:rPr lang="en-US" sz="2400" baseline="-25000" dirty="0">
                <a:ea typeface="Wingdings" charset="2"/>
                <a:cs typeface="Wingdings" charset="2"/>
              </a:rPr>
              <a:t> </a:t>
            </a:r>
            <a:r>
              <a:rPr lang="en-US" sz="2400" dirty="0">
                <a:ea typeface="Wingdings" charset="2"/>
                <a:cs typeface="Wingdings" charset="2"/>
              </a:rPr>
              <a:t>ε</a:t>
            </a:r>
            <a:r>
              <a:rPr lang="en-US" sz="2400" baseline="-25000" dirty="0">
                <a:ea typeface="Wingdings" charset="2"/>
                <a:cs typeface="Wingdings" charset="2"/>
              </a:rPr>
              <a:t>2</a:t>
            </a:r>
          </a:p>
          <a:p>
            <a:pPr marL="457200" indent="-457200"/>
            <a:r>
              <a:rPr lang="en-US" sz="2400" dirty="0"/>
              <a:t>D. Not enough information to tell</a:t>
            </a: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1574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1026"/>
          <p:cNvSpPr>
            <a:spLocks noGrp="1"/>
          </p:cNvSpPr>
          <p:nvPr>
            <p:ph type="title" idx="4294967295"/>
          </p:nvPr>
        </p:nvSpPr>
        <p:spPr>
          <a:xfrm>
            <a:off x="227013" y="1981200"/>
            <a:ext cx="8916987" cy="1295400"/>
          </a:xfrm>
        </p:spPr>
        <p:txBody>
          <a:bodyPr anchor="t"/>
          <a:lstStyle/>
          <a:p>
            <a:pPr algn="l"/>
            <a:r>
              <a:rPr lang="en-US" sz="2400" smtClean="0">
                <a:latin typeface="Arial" charset="0"/>
                <a:ea typeface="Arial" charset="0"/>
                <a:cs typeface="Arial" charset="0"/>
              </a:rPr>
              <a:t>For our reflected and transmitted waves, we found that ω</a:t>
            </a:r>
            <a:r>
              <a:rPr lang="en-US" sz="2400" baseline="-25000" smtClean="0">
                <a:latin typeface="Arial" charset="0"/>
                <a:ea typeface="Arial" charset="0"/>
                <a:cs typeface="Arial" charset="0"/>
              </a:rPr>
              <a:t>R</a:t>
            </a:r>
            <a:r>
              <a:rPr lang="en-US" sz="2400" smtClean="0">
                <a:latin typeface="Arial" charset="0"/>
                <a:ea typeface="Arial" charset="0"/>
                <a:cs typeface="Arial" charset="0"/>
              </a:rPr>
              <a:t>=ω</a:t>
            </a:r>
            <a:r>
              <a:rPr lang="en-US" sz="2400" baseline="-25000" smtClean="0">
                <a:latin typeface="Arial" charset="0"/>
                <a:ea typeface="Arial" charset="0"/>
                <a:cs typeface="Arial" charset="0"/>
              </a:rPr>
              <a:t>T</a:t>
            </a:r>
            <a:r>
              <a:rPr lang="en-US" sz="2400" smtClean="0">
                <a:latin typeface="Arial" charset="0"/>
                <a:ea typeface="Arial" charset="0"/>
                <a:cs typeface="Arial" charset="0"/>
              </a:rPr>
              <a:t>=ω</a:t>
            </a:r>
            <a:r>
              <a:rPr lang="en-US" sz="2400" baseline="-25000" smtClean="0">
                <a:latin typeface="Arial" charset="0"/>
                <a:ea typeface="Arial" charset="0"/>
                <a:cs typeface="Arial" charset="0"/>
              </a:rPr>
              <a:t>I</a:t>
            </a:r>
            <a:r>
              <a:rPr lang="en-US" sz="2400" smtClean="0">
                <a:latin typeface="Arial" charset="0"/>
                <a:ea typeface="Arial" charset="0"/>
                <a:cs typeface="Arial" charset="0"/>
              </a:rPr>
              <a:t>. What can we now conclude about the wavelengths of the transmitted and reflected waves?</a:t>
            </a:r>
            <a:endParaRPr lang="en-US" sz="2400" b="1" smtClean="0">
              <a:latin typeface="Arial" charset="0"/>
              <a:ea typeface="Arial" charset="0"/>
              <a:cs typeface="Arial" charset="0"/>
            </a:endParaRPr>
          </a:p>
        </p:txBody>
      </p:sp>
      <p:sp>
        <p:nvSpPr>
          <p:cNvPr id="20484" name="TextBox 3"/>
          <p:cNvSpPr txBox="1">
            <a:spLocks noChangeArrowheads="1"/>
          </p:cNvSpPr>
          <p:nvPr/>
        </p:nvSpPr>
        <p:spPr bwMode="auto">
          <a:xfrm>
            <a:off x="300038" y="3733800"/>
            <a:ext cx="8616950" cy="19383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λ</a:t>
            </a:r>
            <a:r>
              <a:rPr lang="en-US" sz="2400" baseline="-25000"/>
              <a:t>R</a:t>
            </a:r>
            <a:r>
              <a:rPr lang="en-US" sz="2400"/>
              <a:t>=λ</a:t>
            </a:r>
            <a:r>
              <a:rPr lang="en-US" sz="2400" baseline="-25000"/>
              <a:t>T</a:t>
            </a:r>
            <a:r>
              <a:rPr lang="en-US" sz="2400"/>
              <a:t>=λ</a:t>
            </a:r>
            <a:r>
              <a:rPr lang="en-US" sz="2400" baseline="-25000"/>
              <a:t>I</a:t>
            </a:r>
          </a:p>
          <a:p>
            <a:pPr marL="457200" indent="-457200">
              <a:buFontTx/>
              <a:buAutoNum type="alphaUcPeriod"/>
            </a:pPr>
            <a:r>
              <a:rPr lang="en-US" sz="2400"/>
              <a:t>λ</a:t>
            </a:r>
            <a:r>
              <a:rPr lang="en-US" sz="2400" baseline="-25000"/>
              <a:t>R</a:t>
            </a:r>
            <a:r>
              <a:rPr lang="en-US" sz="2400"/>
              <a:t>=λ</a:t>
            </a:r>
            <a:r>
              <a:rPr lang="en-US" sz="2400" baseline="-25000"/>
              <a:t>T</a:t>
            </a:r>
            <a:r>
              <a:rPr lang="en-US" sz="2400"/>
              <a:t>≠λ</a:t>
            </a:r>
            <a:r>
              <a:rPr lang="en-US" sz="2400" baseline="-25000"/>
              <a:t>I</a:t>
            </a:r>
          </a:p>
          <a:p>
            <a:pPr marL="457200" indent="-457200">
              <a:buFontTx/>
              <a:buAutoNum type="alphaUcPeriod"/>
            </a:pPr>
            <a:r>
              <a:rPr lang="en-US" sz="2400"/>
              <a:t>λ</a:t>
            </a:r>
            <a:r>
              <a:rPr lang="en-US" sz="2400" baseline="-25000"/>
              <a:t>R</a:t>
            </a:r>
            <a:r>
              <a:rPr lang="en-US" sz="2400"/>
              <a:t>≠λ</a:t>
            </a:r>
            <a:r>
              <a:rPr lang="en-US" sz="2400" baseline="-25000"/>
              <a:t>T</a:t>
            </a:r>
            <a:r>
              <a:rPr lang="en-US" sz="2400"/>
              <a:t>=λ</a:t>
            </a:r>
            <a:r>
              <a:rPr lang="en-US" sz="2400" baseline="-25000"/>
              <a:t>I</a:t>
            </a:r>
          </a:p>
          <a:p>
            <a:pPr marL="457200" indent="-457200">
              <a:buFontTx/>
              <a:buAutoNum type="alphaUcPeriod"/>
            </a:pPr>
            <a:r>
              <a:rPr lang="en-US" sz="2400"/>
              <a:t>λ</a:t>
            </a:r>
            <a:r>
              <a:rPr lang="en-US" sz="2400" baseline="-25000"/>
              <a:t>R</a:t>
            </a:r>
            <a:r>
              <a:rPr lang="en-US" sz="2400"/>
              <a:t>=λ</a:t>
            </a:r>
            <a:r>
              <a:rPr lang="en-US" sz="2400" baseline="-25000"/>
              <a:t>I</a:t>
            </a:r>
            <a:r>
              <a:rPr lang="en-US" sz="2400"/>
              <a:t>≠λ</a:t>
            </a:r>
            <a:r>
              <a:rPr lang="en-US" sz="2400" baseline="-25000"/>
              <a:t>T</a:t>
            </a:r>
            <a:endParaRPr lang="en-US" sz="2400"/>
          </a:p>
          <a:p>
            <a:pPr marL="457200" indent="-457200"/>
            <a:r>
              <a:rPr lang="en-US" sz="2400"/>
              <a:t>E. Need more information</a:t>
            </a:r>
          </a:p>
        </p:txBody>
      </p:sp>
      <p:graphicFrame>
        <p:nvGraphicFramePr>
          <p:cNvPr id="20482" name="Object 2"/>
          <p:cNvGraphicFramePr>
            <a:graphicFrameLocks noChangeAspect="1"/>
          </p:cNvGraphicFramePr>
          <p:nvPr/>
        </p:nvGraphicFramePr>
        <p:xfrm>
          <a:off x="2590800" y="369888"/>
          <a:ext cx="4159250" cy="1441450"/>
        </p:xfrm>
        <a:graphic>
          <a:graphicData uri="http://schemas.openxmlformats.org/presentationml/2006/ole">
            <p:oleObj spid="_x0000_s38934" name="Equation" r:id="rId4" imgW="1282700" imgH="444500" progId="Equation.3">
              <p:embed/>
            </p:oleObj>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750440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187391"/>
            <a:ext cx="7772400" cy="5288598"/>
          </a:xfrm>
        </p:spPr>
        <p:txBody>
          <a:bodyPr>
            <a:noAutofit/>
          </a:bodyPr>
          <a:lstStyle/>
          <a:p>
            <a:pPr algn="l"/>
            <a:r>
              <a:rPr lang="en-US" sz="2800" dirty="0" smtClean="0"/>
              <a:t>A “right moving” solution to the wave equation is: </a:t>
            </a:r>
            <a:br>
              <a:rPr lang="en-US" sz="2800" dirty="0" smtClean="0"/>
            </a:br>
            <a:r>
              <a:rPr lang="en-US" sz="2800" dirty="0" err="1" smtClean="0"/>
              <a:t>f</a:t>
            </a:r>
            <a:r>
              <a:rPr lang="en-US" sz="2800" baseline="-25000" dirty="0" err="1"/>
              <a:t>R</a:t>
            </a:r>
            <a:r>
              <a:rPr lang="en-US" sz="2800" dirty="0" smtClean="0"/>
              <a:t>(</a:t>
            </a:r>
            <a:r>
              <a:rPr lang="en-US" sz="2800" dirty="0" err="1" smtClean="0"/>
              <a:t>z,t</a:t>
            </a:r>
            <a:r>
              <a:rPr lang="en-US" sz="2800" dirty="0" smtClean="0"/>
              <a:t>) = A </a:t>
            </a:r>
            <a:r>
              <a:rPr lang="en-US" sz="2800" dirty="0" err="1" smtClean="0"/>
              <a:t>cos</a:t>
            </a:r>
            <a:r>
              <a:rPr lang="en-US" sz="2800" dirty="0" smtClean="0"/>
              <a:t>(</a:t>
            </a:r>
            <a:r>
              <a:rPr lang="en-US" sz="2800" dirty="0" err="1" smtClean="0"/>
              <a:t>kz</a:t>
            </a:r>
            <a:r>
              <a:rPr lang="en-US" sz="2800" dirty="0" smtClean="0"/>
              <a:t> – </a:t>
            </a:r>
            <a:r>
              <a:rPr lang="en-US" sz="2800" dirty="0" err="1" smtClean="0"/>
              <a:t>ωt</a:t>
            </a:r>
            <a:r>
              <a:rPr lang="en-US" sz="2800" dirty="0" smtClean="0"/>
              <a:t> + </a:t>
            </a:r>
            <a:r>
              <a:rPr lang="en-US" sz="2800" dirty="0" err="1" smtClean="0"/>
              <a:t>δ</a:t>
            </a:r>
            <a:r>
              <a:rPr lang="en-US" sz="2800" dirty="0" smtClean="0"/>
              <a:t>)</a:t>
            </a:r>
            <a:br>
              <a:rPr lang="en-US" sz="2800" dirty="0" smtClean="0"/>
            </a:br>
            <a:r>
              <a:rPr lang="en-US" sz="2800" dirty="0" smtClean="0"/>
              <a:t>Which of these do you prefer for a “left moving” </a:t>
            </a:r>
            <a:r>
              <a:rPr lang="en-US" sz="2800" dirty="0" err="1" smtClean="0"/>
              <a:t>soln</a:t>
            </a:r>
            <a:r>
              <a:rPr lang="en-US" sz="2800" dirty="0" smtClean="0"/>
              <a:t>?</a:t>
            </a:r>
            <a:br>
              <a:rPr lang="en-US" sz="2800" dirty="0" smtClean="0"/>
            </a:br>
            <a:r>
              <a:rPr lang="en-US" sz="2800" dirty="0"/>
              <a:t/>
            </a:r>
            <a:br>
              <a:rPr lang="en-US" sz="2800" dirty="0"/>
            </a:br>
            <a:r>
              <a:rPr lang="en-US" sz="2800" dirty="0" smtClean="0"/>
              <a:t>A) </a:t>
            </a:r>
            <a:r>
              <a:rPr lang="en-US" sz="2800" dirty="0" err="1" smtClean="0"/>
              <a:t>f</a:t>
            </a:r>
            <a:r>
              <a:rPr lang="en-US" sz="2800" baseline="-25000" dirty="0" err="1" smtClean="0"/>
              <a:t>L</a:t>
            </a:r>
            <a:r>
              <a:rPr lang="en-US" sz="2800" dirty="0" smtClean="0"/>
              <a:t>(</a:t>
            </a:r>
            <a:r>
              <a:rPr lang="en-US" sz="2800" dirty="0" err="1"/>
              <a:t>z,t</a:t>
            </a:r>
            <a:r>
              <a:rPr lang="en-US" sz="2800" dirty="0"/>
              <a:t>) = A </a:t>
            </a:r>
            <a:r>
              <a:rPr lang="en-US" sz="2800" dirty="0" err="1"/>
              <a:t>cos</a:t>
            </a:r>
            <a:r>
              <a:rPr lang="en-US" sz="2800" dirty="0"/>
              <a:t>(</a:t>
            </a:r>
            <a:r>
              <a:rPr lang="en-US" sz="2800" dirty="0" err="1"/>
              <a:t>kz</a:t>
            </a:r>
            <a:r>
              <a:rPr lang="en-US" sz="2800" dirty="0"/>
              <a:t> </a:t>
            </a:r>
            <a:r>
              <a:rPr lang="en-US" sz="2800" dirty="0" smtClean="0"/>
              <a:t>+ </a:t>
            </a:r>
            <a:r>
              <a:rPr lang="en-US" sz="2800" dirty="0" err="1"/>
              <a:t>ωt</a:t>
            </a:r>
            <a:r>
              <a:rPr lang="en-US" sz="2800" dirty="0"/>
              <a:t> </a:t>
            </a:r>
            <a:r>
              <a:rPr lang="en-US" sz="2800" dirty="0" smtClean="0"/>
              <a:t>+ </a:t>
            </a:r>
            <a:r>
              <a:rPr lang="en-US" sz="2800" dirty="0" err="1"/>
              <a:t>δ</a:t>
            </a:r>
            <a:r>
              <a:rPr lang="en-US" sz="2800" dirty="0" smtClean="0"/>
              <a:t>)</a:t>
            </a:r>
            <a:br>
              <a:rPr lang="en-US" sz="2800" dirty="0" smtClean="0"/>
            </a:br>
            <a:r>
              <a:rPr lang="en-US" sz="2800" dirty="0" smtClean="0"/>
              <a:t>B) </a:t>
            </a:r>
            <a:r>
              <a:rPr lang="en-US" sz="2800" dirty="0" err="1"/>
              <a:t>f</a:t>
            </a:r>
            <a:r>
              <a:rPr lang="en-US" sz="2800" baseline="-25000" dirty="0" err="1"/>
              <a:t>L</a:t>
            </a:r>
            <a:r>
              <a:rPr lang="en-US" sz="2800" dirty="0"/>
              <a:t>(</a:t>
            </a:r>
            <a:r>
              <a:rPr lang="en-US" sz="2800" dirty="0" err="1"/>
              <a:t>z,t</a:t>
            </a:r>
            <a:r>
              <a:rPr lang="en-US" sz="2800" dirty="0"/>
              <a:t>) = A </a:t>
            </a:r>
            <a:r>
              <a:rPr lang="en-US" sz="2800" dirty="0" err="1"/>
              <a:t>cos</a:t>
            </a:r>
            <a:r>
              <a:rPr lang="en-US" sz="2800" dirty="0"/>
              <a:t>(</a:t>
            </a:r>
            <a:r>
              <a:rPr lang="en-US" sz="2800" dirty="0" err="1"/>
              <a:t>kz</a:t>
            </a:r>
            <a:r>
              <a:rPr lang="en-US" sz="2800" dirty="0"/>
              <a:t> + </a:t>
            </a:r>
            <a:r>
              <a:rPr lang="en-US" sz="2800" dirty="0" err="1"/>
              <a:t>ωt</a:t>
            </a:r>
            <a:r>
              <a:rPr lang="en-US" sz="2800" dirty="0"/>
              <a:t> -</a:t>
            </a:r>
            <a:r>
              <a:rPr lang="en-US" sz="2800" dirty="0" smtClean="0"/>
              <a:t> </a:t>
            </a:r>
            <a:r>
              <a:rPr lang="en-US" sz="2800" dirty="0" err="1"/>
              <a:t>δ</a:t>
            </a:r>
            <a:r>
              <a:rPr lang="en-US" sz="2800" dirty="0" smtClean="0"/>
              <a:t>)</a:t>
            </a:r>
            <a:br>
              <a:rPr lang="en-US" sz="2800" dirty="0" smtClean="0"/>
            </a:br>
            <a:r>
              <a:rPr lang="en-US" sz="2800" dirty="0" smtClean="0"/>
              <a:t>C) </a:t>
            </a:r>
            <a:r>
              <a:rPr lang="en-US" sz="2800" dirty="0" err="1"/>
              <a:t>f</a:t>
            </a:r>
            <a:r>
              <a:rPr lang="en-US" sz="2800" baseline="-25000" dirty="0" err="1"/>
              <a:t>L</a:t>
            </a:r>
            <a:r>
              <a:rPr lang="en-US" sz="2800" dirty="0"/>
              <a:t>(</a:t>
            </a:r>
            <a:r>
              <a:rPr lang="en-US" sz="2800" dirty="0" err="1"/>
              <a:t>z,t</a:t>
            </a:r>
            <a:r>
              <a:rPr lang="en-US" sz="2800" dirty="0"/>
              <a:t>) = A </a:t>
            </a:r>
            <a:r>
              <a:rPr lang="en-US" sz="2800" dirty="0" err="1"/>
              <a:t>cos</a:t>
            </a:r>
            <a:r>
              <a:rPr lang="en-US" sz="2800" dirty="0" smtClean="0"/>
              <a:t>(-</a:t>
            </a:r>
            <a:r>
              <a:rPr lang="en-US" sz="2800" dirty="0" err="1" smtClean="0"/>
              <a:t>kz</a:t>
            </a:r>
            <a:r>
              <a:rPr lang="en-US" sz="2800" dirty="0" smtClean="0"/>
              <a:t> – </a:t>
            </a:r>
            <a:r>
              <a:rPr lang="en-US" sz="2800" dirty="0" err="1"/>
              <a:t>ωt</a:t>
            </a:r>
            <a:r>
              <a:rPr lang="en-US" sz="2800" dirty="0"/>
              <a:t> </a:t>
            </a:r>
            <a:r>
              <a:rPr lang="en-US" sz="2800" dirty="0" smtClean="0"/>
              <a:t>+ </a:t>
            </a:r>
            <a:r>
              <a:rPr lang="en-US" sz="2800" dirty="0" err="1"/>
              <a:t>δ</a:t>
            </a:r>
            <a:r>
              <a:rPr lang="en-US" sz="2800" dirty="0" smtClean="0"/>
              <a:t>)</a:t>
            </a:r>
            <a:br>
              <a:rPr lang="en-US" sz="2800" dirty="0" smtClean="0"/>
            </a:br>
            <a:r>
              <a:rPr lang="en-US" sz="2800" dirty="0" smtClean="0"/>
              <a:t>D) </a:t>
            </a:r>
            <a:r>
              <a:rPr lang="en-US" sz="2800" dirty="0" err="1"/>
              <a:t>f</a:t>
            </a:r>
            <a:r>
              <a:rPr lang="en-US" sz="2800" baseline="-25000" dirty="0" err="1"/>
              <a:t>L</a:t>
            </a:r>
            <a:r>
              <a:rPr lang="en-US" sz="2800" dirty="0"/>
              <a:t>(</a:t>
            </a:r>
            <a:r>
              <a:rPr lang="en-US" sz="2800" dirty="0" err="1"/>
              <a:t>z,t</a:t>
            </a:r>
            <a:r>
              <a:rPr lang="en-US" sz="2800" dirty="0"/>
              <a:t>) = A </a:t>
            </a:r>
            <a:r>
              <a:rPr lang="en-US" sz="2800" dirty="0" err="1"/>
              <a:t>cos</a:t>
            </a:r>
            <a:r>
              <a:rPr lang="en-US" sz="2800" dirty="0" smtClean="0"/>
              <a:t>(-</a:t>
            </a:r>
            <a:r>
              <a:rPr lang="en-US" sz="2800" dirty="0" err="1" smtClean="0"/>
              <a:t>kz</a:t>
            </a:r>
            <a:r>
              <a:rPr lang="en-US" sz="2800" dirty="0" smtClean="0"/>
              <a:t> – </a:t>
            </a:r>
            <a:r>
              <a:rPr lang="en-US" sz="2800" dirty="0" err="1"/>
              <a:t>ωt</a:t>
            </a:r>
            <a:r>
              <a:rPr lang="en-US" sz="2800" dirty="0"/>
              <a:t> </a:t>
            </a:r>
            <a:r>
              <a:rPr lang="en-US" sz="2800" dirty="0" smtClean="0"/>
              <a:t>- </a:t>
            </a:r>
            <a:r>
              <a:rPr lang="en-US" sz="2800" dirty="0" err="1"/>
              <a:t>δ</a:t>
            </a:r>
            <a:r>
              <a:rPr lang="en-US" sz="2800" dirty="0" smtClean="0"/>
              <a:t>)</a:t>
            </a:r>
            <a:br>
              <a:rPr lang="en-US" sz="2800" dirty="0" smtClean="0"/>
            </a:br>
            <a:r>
              <a:rPr lang="en-US" sz="2800" dirty="0" smtClean="0"/>
              <a:t>E) more than one of these!</a:t>
            </a:r>
            <a:r>
              <a:rPr lang="en-US" sz="2800" dirty="0"/>
              <a:t/>
            </a:r>
            <a:br>
              <a:rPr lang="en-US" sz="2800" dirty="0"/>
            </a:br>
            <a:r>
              <a:rPr lang="en-US" sz="2800" dirty="0" smtClean="0"/>
              <a:t/>
            </a:r>
            <a:br>
              <a:rPr lang="en-US" sz="2800" dirty="0" smtClean="0"/>
            </a:br>
            <a:r>
              <a:rPr lang="en-US" sz="2800" dirty="0" smtClean="0"/>
              <a:t>(Assume k</a:t>
            </a:r>
            <a:r>
              <a:rPr lang="en-US" sz="2800" dirty="0"/>
              <a:t>, </a:t>
            </a:r>
            <a:r>
              <a:rPr lang="en-US" sz="2800" dirty="0" err="1"/>
              <a:t>ω</a:t>
            </a:r>
            <a:r>
              <a:rPr lang="en-US" sz="2800" dirty="0" smtClean="0"/>
              <a:t>,</a:t>
            </a:r>
            <a:r>
              <a:rPr lang="en-US" sz="2800" dirty="0"/>
              <a:t> </a:t>
            </a:r>
            <a:r>
              <a:rPr lang="en-US" sz="2800" dirty="0" err="1" smtClean="0"/>
              <a:t>δ</a:t>
            </a:r>
            <a:r>
              <a:rPr lang="en-US" sz="2800" dirty="0" smtClean="0"/>
              <a:t> are positive quantities) </a:t>
            </a:r>
            <a:endParaRPr lang="en-US" sz="2800" dirty="0"/>
          </a:p>
        </p:txBody>
      </p:sp>
      <p:sp>
        <p:nvSpPr>
          <p:cNvPr id="4" name="TextBox 3"/>
          <p:cNvSpPr txBox="1"/>
          <p:nvPr/>
        </p:nvSpPr>
        <p:spPr>
          <a:xfrm>
            <a:off x="381001" y="5720665"/>
            <a:ext cx="7023100" cy="646331"/>
          </a:xfrm>
          <a:prstGeom prst="rect">
            <a:avLst/>
          </a:prstGeom>
          <a:noFill/>
        </p:spPr>
        <p:txBody>
          <a:bodyPr wrap="square" rtlCol="0">
            <a:spAutoFit/>
          </a:bodyPr>
          <a:lstStyle/>
          <a:p>
            <a:r>
              <a:rPr lang="en-US" dirty="0" smtClean="0"/>
              <a:t>To think about; Is(are)  the answer(s) really just  “preference” (i.e. human convention) or are we forced into a choice?</a:t>
            </a:r>
            <a:endParaRPr lang="en-US" dirty="0"/>
          </a:p>
        </p:txBody>
      </p:sp>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72753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3396068"/>
              </p:ext>
            </p:extLst>
          </p:nvPr>
        </p:nvGraphicFramePr>
        <p:xfrm>
          <a:off x="280988" y="490537"/>
          <a:ext cx="2789237" cy="2576513"/>
        </p:xfrm>
        <a:graphic>
          <a:graphicData uri="http://schemas.openxmlformats.org/presentationml/2006/ole">
            <p:oleObj spid="_x0000_s39979" name="Equation" r:id="rId4" imgW="1320800" imgH="1219200" progId="Equation.3">
              <p:embed/>
            </p:oleObj>
          </a:graphicData>
        </a:graphic>
      </p:graphicFrame>
      <p:graphicFrame>
        <p:nvGraphicFramePr>
          <p:cNvPr id="3"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4556684"/>
              </p:ext>
            </p:extLst>
          </p:nvPr>
        </p:nvGraphicFramePr>
        <p:xfrm>
          <a:off x="4722813" y="1536700"/>
          <a:ext cx="3889375" cy="966788"/>
        </p:xfrm>
        <a:graphic>
          <a:graphicData uri="http://schemas.openxmlformats.org/presentationml/2006/ole">
            <p:oleObj spid="_x0000_s39980" name="Equation" r:id="rId5" imgW="1841500" imgH="457200" progId="Equation.3">
              <p:embed/>
            </p:oleObj>
          </a:graphicData>
        </a:graphic>
      </p:graphicFrame>
      <p:sp>
        <p:nvSpPr>
          <p:cNvPr id="2" name="Right Arrow 1"/>
          <p:cNvSpPr/>
          <p:nvPr/>
        </p:nvSpPr>
        <p:spPr bwMode="auto">
          <a:xfrm>
            <a:off x="3289300" y="1816100"/>
            <a:ext cx="1041400" cy="368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TextBox 3"/>
          <p:cNvSpPr txBox="1"/>
          <p:nvPr/>
        </p:nvSpPr>
        <p:spPr>
          <a:xfrm>
            <a:off x="38100" y="3035300"/>
            <a:ext cx="8813800" cy="2308324"/>
          </a:xfrm>
          <a:prstGeom prst="rect">
            <a:avLst/>
          </a:prstGeom>
          <a:noFill/>
        </p:spPr>
        <p:txBody>
          <a:bodyPr wrap="square" rtlCol="0">
            <a:spAutoFit/>
          </a:bodyPr>
          <a:lstStyle/>
          <a:p>
            <a:r>
              <a:rPr lang="en-US" sz="2400" dirty="0" smtClean="0">
                <a:solidFill>
                  <a:srgbClr val="000090"/>
                </a:solidFill>
              </a:rPr>
              <a:t>What </a:t>
            </a:r>
            <a:r>
              <a:rPr lang="en-US" sz="2400" smtClean="0">
                <a:solidFill>
                  <a:srgbClr val="000090"/>
                </a:solidFill>
              </a:rPr>
              <a:t>gives a large </a:t>
            </a:r>
            <a:r>
              <a:rPr lang="en-US" sz="2400" dirty="0" smtClean="0">
                <a:solidFill>
                  <a:srgbClr val="000090"/>
                </a:solidFill>
              </a:rPr>
              <a:t>transmission of light at normal incidence?</a:t>
            </a:r>
          </a:p>
          <a:p>
            <a:pPr marL="342900" indent="-342900">
              <a:buAutoNum type="alphaUcParenR"/>
            </a:pPr>
            <a:r>
              <a:rPr lang="en-US" sz="2400" dirty="0" smtClean="0"/>
              <a:t>When v</a:t>
            </a:r>
            <a:r>
              <a:rPr lang="en-US" sz="2400" baseline="-25000" dirty="0" smtClean="0"/>
              <a:t>1</a:t>
            </a:r>
            <a:r>
              <a:rPr lang="en-US" sz="2400" dirty="0" smtClean="0"/>
              <a:t>&gt;&gt;v</a:t>
            </a:r>
            <a:r>
              <a:rPr lang="en-US" sz="2400" baseline="-25000" dirty="0" smtClean="0"/>
              <a:t>2</a:t>
            </a:r>
          </a:p>
          <a:p>
            <a:pPr marL="342900" indent="-342900">
              <a:buAutoNum type="alphaUcParenR"/>
            </a:pPr>
            <a:r>
              <a:rPr lang="en-US" sz="2400" dirty="0" smtClean="0"/>
              <a:t>When v</a:t>
            </a:r>
            <a:r>
              <a:rPr lang="en-US" sz="2400" baseline="-25000" dirty="0" smtClean="0"/>
              <a:t>2</a:t>
            </a:r>
            <a:r>
              <a:rPr lang="en-US" sz="2400" dirty="0" smtClean="0"/>
              <a:t>&gt;&gt;v</a:t>
            </a:r>
            <a:r>
              <a:rPr lang="en-US" sz="2400" baseline="-25000" dirty="0" smtClean="0"/>
              <a:t>1</a:t>
            </a:r>
          </a:p>
          <a:p>
            <a:pPr marL="342900" indent="-342900">
              <a:buAutoNum type="alphaUcParenR"/>
            </a:pPr>
            <a:r>
              <a:rPr lang="en-US" sz="2400" dirty="0" smtClean="0"/>
              <a:t>When v is very </a:t>
            </a:r>
            <a:r>
              <a:rPr lang="en-US" sz="2400" i="1" dirty="0" smtClean="0"/>
              <a:t>different</a:t>
            </a:r>
            <a:r>
              <a:rPr lang="en-US" sz="2400" dirty="0" smtClean="0"/>
              <a:t> in the two media</a:t>
            </a:r>
          </a:p>
          <a:p>
            <a:pPr marL="342900" indent="-342900">
              <a:buAutoNum type="alphaUcParenR"/>
            </a:pPr>
            <a:r>
              <a:rPr lang="en-US" sz="2400" dirty="0" smtClean="0"/>
              <a:t>When v is nearly the </a:t>
            </a:r>
            <a:r>
              <a:rPr lang="en-US" sz="2400" i="1" dirty="0" smtClean="0"/>
              <a:t>same</a:t>
            </a:r>
            <a:r>
              <a:rPr lang="en-US" sz="2400" dirty="0" smtClean="0"/>
              <a:t> in the two media</a:t>
            </a:r>
          </a:p>
          <a:p>
            <a:pPr marL="342900" indent="-342900">
              <a:buAutoNum type="alphaUcParenR"/>
            </a:pPr>
            <a:r>
              <a:rPr lang="en-US" sz="2400" dirty="0" smtClean="0"/>
              <a:t>None of these/other/I’m confused/…</a:t>
            </a:r>
            <a:endParaRPr lang="en-US" sz="2400" dirty="0"/>
          </a:p>
        </p:txBody>
      </p:sp>
      <p:sp>
        <p:nvSpPr>
          <p:cNvPr id="6" name="TextBox 5"/>
          <p:cNvSpPr txBox="1"/>
          <p:nvPr/>
        </p:nvSpPr>
        <p:spPr>
          <a:xfrm>
            <a:off x="4648200" y="1188005"/>
            <a:ext cx="4191000" cy="369332"/>
          </a:xfrm>
          <a:prstGeom prst="rect">
            <a:avLst/>
          </a:prstGeom>
          <a:noFill/>
        </p:spPr>
        <p:txBody>
          <a:bodyPr wrap="square" rtlCol="0">
            <a:spAutoFit/>
          </a:bodyPr>
          <a:lstStyle/>
          <a:p>
            <a:r>
              <a:rPr lang="en-US" dirty="0" smtClean="0"/>
              <a:t>For light at normal incidence, we found: </a:t>
            </a:r>
            <a:endParaRPr lang="en-US" dirty="0"/>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8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9" name="Rectangle 1026"/>
          <p:cNvSpPr>
            <a:spLocks noGrp="1"/>
          </p:cNvSpPr>
          <p:nvPr>
            <p:ph type="title" idx="4294967295"/>
          </p:nvPr>
        </p:nvSpPr>
        <p:spPr>
          <a:xfrm>
            <a:off x="0" y="369888"/>
            <a:ext cx="9144000" cy="628650"/>
          </a:xfrm>
        </p:spPr>
        <p:txBody>
          <a:bodyPr anchor="t"/>
          <a:lstStyle/>
          <a:p>
            <a:pPr algn="l"/>
            <a:r>
              <a:rPr lang="en-US" sz="2400" dirty="0" smtClean="0">
                <a:latin typeface="Arial" charset="0"/>
                <a:ea typeface="Arial" charset="0"/>
                <a:cs typeface="Arial" charset="0"/>
              </a:rPr>
              <a:t>For an electric plane wave given by</a:t>
            </a:r>
            <a:endParaRPr lang="en-US" sz="2400" b="1" dirty="0" smtClean="0">
              <a:latin typeface="Arial" charset="0"/>
              <a:ea typeface="Arial" charset="0"/>
              <a:cs typeface="Arial" charset="0"/>
            </a:endParaRPr>
          </a:p>
        </p:txBody>
      </p:sp>
      <p:sp>
        <p:nvSpPr>
          <p:cNvPr id="38920" name="TextBox 3"/>
          <p:cNvSpPr txBox="1">
            <a:spLocks noChangeArrowheads="1"/>
          </p:cNvSpPr>
          <p:nvPr/>
        </p:nvSpPr>
        <p:spPr bwMode="auto">
          <a:xfrm>
            <a:off x="300038" y="2298700"/>
            <a:ext cx="8616950" cy="3416300"/>
          </a:xfrm>
          <a:prstGeom prst="rect">
            <a:avLst/>
          </a:prstGeom>
          <a:noFill/>
          <a:ln w="9525">
            <a:noFill/>
            <a:miter lim="800000"/>
            <a:headEnd/>
            <a:tailEnd/>
          </a:ln>
        </p:spPr>
        <p:txBody>
          <a:bodyPr>
            <a:prstTxWarp prst="textNoShape">
              <a:avLst/>
            </a:prstTxWarp>
            <a:spAutoFit/>
          </a:bodyPr>
          <a:lstStyle/>
          <a:p>
            <a:pPr marL="457200" indent="-457200"/>
            <a:r>
              <a:rPr lang="en-US" sz="2400" dirty="0"/>
              <a:t>A.</a:t>
            </a:r>
          </a:p>
          <a:p>
            <a:pPr marL="457200" indent="-457200"/>
            <a:endParaRPr lang="en-US" sz="2400" dirty="0"/>
          </a:p>
          <a:p>
            <a:pPr marL="457200" indent="-457200"/>
            <a:r>
              <a:rPr lang="en-US" sz="2400" dirty="0"/>
              <a:t>B.</a:t>
            </a:r>
          </a:p>
          <a:p>
            <a:pPr marL="457200" indent="-457200"/>
            <a:endParaRPr lang="en-US" sz="2400" dirty="0"/>
          </a:p>
          <a:p>
            <a:pPr marL="457200" indent="-457200"/>
            <a:r>
              <a:rPr lang="en-US" sz="2400" dirty="0"/>
              <a:t>C.</a:t>
            </a:r>
          </a:p>
          <a:p>
            <a:pPr marL="457200" indent="-457200"/>
            <a:endParaRPr lang="en-US" sz="2400" dirty="0"/>
          </a:p>
          <a:p>
            <a:pPr marL="457200" indent="-457200"/>
            <a:r>
              <a:rPr lang="en-US" sz="2400" dirty="0"/>
              <a:t>D.</a:t>
            </a:r>
          </a:p>
          <a:p>
            <a:pPr marL="457200" indent="-457200"/>
            <a:endParaRPr lang="en-US" sz="2400" dirty="0"/>
          </a:p>
          <a:p>
            <a:pPr marL="457200" indent="-457200"/>
            <a:r>
              <a:rPr lang="en-US" sz="2400" dirty="0"/>
              <a:t>E. More than one of the above is true </a:t>
            </a:r>
          </a:p>
        </p:txBody>
      </p:sp>
      <p:graphicFrame>
        <p:nvGraphicFramePr>
          <p:cNvPr id="3891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8528469"/>
              </p:ext>
            </p:extLst>
          </p:nvPr>
        </p:nvGraphicFramePr>
        <p:xfrm>
          <a:off x="4960938" y="266700"/>
          <a:ext cx="2144712" cy="677863"/>
        </p:xfrm>
        <a:graphic>
          <a:graphicData uri="http://schemas.openxmlformats.org/presentationml/2006/ole">
            <p:oleObj spid="_x0000_s41066" name="Equation" r:id="rId4" imgW="889000" imgH="279400" progId="Equation.3">
              <p:embed/>
            </p:oleObj>
          </a:graphicData>
        </a:graphic>
      </p:graphicFrame>
      <p:sp>
        <p:nvSpPr>
          <p:cNvPr id="38922" name="TextBox 7"/>
          <p:cNvSpPr txBox="1">
            <a:spLocks noChangeArrowheads="1"/>
          </p:cNvSpPr>
          <p:nvPr/>
        </p:nvSpPr>
        <p:spPr bwMode="auto">
          <a:xfrm>
            <a:off x="-6350" y="1228725"/>
            <a:ext cx="9150350" cy="461665"/>
          </a:xfrm>
          <a:prstGeom prst="rect">
            <a:avLst/>
          </a:prstGeom>
          <a:noFill/>
          <a:ln w="9525">
            <a:noFill/>
            <a:miter lim="800000"/>
            <a:headEnd/>
            <a:tailEnd/>
          </a:ln>
        </p:spPr>
        <p:txBody>
          <a:bodyPr wrap="square">
            <a:prstTxWarp prst="textNoShape">
              <a:avLst/>
            </a:prstTxWarp>
            <a:spAutoFit/>
          </a:bodyPr>
          <a:lstStyle/>
          <a:p>
            <a:r>
              <a:rPr lang="en-US" sz="2400" dirty="0"/>
              <a:t>T</a:t>
            </a:r>
            <a:r>
              <a:rPr lang="en-US" sz="2400" dirty="0" smtClean="0"/>
              <a:t>he </a:t>
            </a:r>
            <a:r>
              <a:rPr lang="en-US" sz="2400" dirty="0"/>
              <a:t>contribution from the </a:t>
            </a:r>
            <a:r>
              <a:rPr lang="en-US" sz="2400" dirty="0" smtClean="0"/>
              <a:t>E </a:t>
            </a:r>
            <a:r>
              <a:rPr lang="en-US" sz="2400" dirty="0"/>
              <a:t>field to the (real) energy density </a:t>
            </a:r>
            <a:r>
              <a:rPr lang="en-US" sz="2400" i="1" dirty="0" err="1"/>
              <a:t>u</a:t>
            </a:r>
            <a:r>
              <a:rPr lang="en-US" sz="2400" i="1" baseline="-25000" dirty="0" err="1"/>
              <a:t>EM</a:t>
            </a:r>
            <a:r>
              <a:rPr lang="en-US" sz="2400" dirty="0"/>
              <a:t> is </a:t>
            </a:r>
            <a:endParaRPr lang="en-US" dirty="0"/>
          </a:p>
        </p:txBody>
      </p:sp>
      <p:graphicFrame>
        <p:nvGraphicFramePr>
          <p:cNvPr id="38915"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6356379"/>
              </p:ext>
            </p:extLst>
          </p:nvPr>
        </p:nvGraphicFramePr>
        <p:xfrm>
          <a:off x="749300" y="2125663"/>
          <a:ext cx="1477963" cy="793750"/>
        </p:xfrm>
        <a:graphic>
          <a:graphicData uri="http://schemas.openxmlformats.org/presentationml/2006/ole">
            <p:oleObj spid="_x0000_s41067" name="Equation" r:id="rId5" imgW="520700" imgH="279400" progId="Equation.3">
              <p:embed/>
            </p:oleObj>
          </a:graphicData>
        </a:graphic>
      </p:graphicFrame>
      <p:graphicFrame>
        <p:nvGraphicFramePr>
          <p:cNvPr id="38916"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5939549"/>
              </p:ext>
            </p:extLst>
          </p:nvPr>
        </p:nvGraphicFramePr>
        <p:xfrm>
          <a:off x="857250" y="4195169"/>
          <a:ext cx="2832100" cy="946421"/>
        </p:xfrm>
        <a:graphic>
          <a:graphicData uri="http://schemas.openxmlformats.org/presentationml/2006/ole">
            <p:oleObj spid="_x0000_s41068" name="Equation" r:id="rId6" imgW="1181100" imgH="393700" progId="Equation.3">
              <p:embed/>
            </p:oleObj>
          </a:graphicData>
        </a:graphic>
      </p:graphicFrame>
      <p:graphicFrame>
        <p:nvGraphicFramePr>
          <p:cNvPr id="38917"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0765048"/>
              </p:ext>
            </p:extLst>
          </p:nvPr>
        </p:nvGraphicFramePr>
        <p:xfrm>
          <a:off x="911225" y="2840152"/>
          <a:ext cx="2022475" cy="676161"/>
        </p:xfrm>
        <a:graphic>
          <a:graphicData uri="http://schemas.openxmlformats.org/presentationml/2006/ole">
            <p:oleObj spid="_x0000_s41069" name="Equation" r:id="rId7" imgW="838200" imgH="279400" progId="Equation.3">
              <p:embed/>
            </p:oleObj>
          </a:graphicData>
        </a:graphic>
      </p:graphicFrame>
      <p:graphicFrame>
        <p:nvGraphicFramePr>
          <p:cNvPr id="38918"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8630196"/>
              </p:ext>
            </p:extLst>
          </p:nvPr>
        </p:nvGraphicFramePr>
        <p:xfrm>
          <a:off x="938213" y="3566905"/>
          <a:ext cx="2033587" cy="691763"/>
        </p:xfrm>
        <a:graphic>
          <a:graphicData uri="http://schemas.openxmlformats.org/presentationml/2006/ole">
            <p:oleObj spid="_x0000_s41070" name="Equation" r:id="rId8" imgW="825500" imgH="279400" progId="Equation.3">
              <p:embed/>
            </p:oleObj>
          </a:graphicData>
        </a:graphic>
      </p:graphicFrame>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56179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9" name="Rectangle 1026"/>
          <p:cNvSpPr>
            <a:spLocks noGrp="1"/>
          </p:cNvSpPr>
          <p:nvPr>
            <p:ph type="title" idx="4294967295"/>
          </p:nvPr>
        </p:nvSpPr>
        <p:spPr>
          <a:xfrm>
            <a:off x="0" y="369888"/>
            <a:ext cx="9144000" cy="628650"/>
          </a:xfrm>
        </p:spPr>
        <p:txBody>
          <a:bodyPr anchor="t"/>
          <a:lstStyle/>
          <a:p>
            <a:pPr algn="l"/>
            <a:r>
              <a:rPr lang="en-US" sz="2400" dirty="0" smtClean="0">
                <a:latin typeface="Arial" charset="0"/>
                <a:ea typeface="Arial" charset="0"/>
                <a:cs typeface="Arial" charset="0"/>
              </a:rPr>
              <a:t>For an electric plane wave given by</a:t>
            </a:r>
            <a:endParaRPr lang="en-US" sz="2400" b="1" dirty="0" smtClean="0">
              <a:latin typeface="Arial" charset="0"/>
              <a:ea typeface="Arial" charset="0"/>
              <a:cs typeface="Arial" charset="0"/>
            </a:endParaRPr>
          </a:p>
        </p:txBody>
      </p:sp>
      <p:graphicFrame>
        <p:nvGraphicFramePr>
          <p:cNvPr id="3891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4991206"/>
              </p:ext>
            </p:extLst>
          </p:nvPr>
        </p:nvGraphicFramePr>
        <p:xfrm>
          <a:off x="4979502" y="394265"/>
          <a:ext cx="3912085" cy="523310"/>
        </p:xfrm>
        <a:graphic>
          <a:graphicData uri="http://schemas.openxmlformats.org/presentationml/2006/ole">
            <p:oleObj spid="_x0000_s43135" name="Equation" r:id="rId4" imgW="1816100" imgH="241300" progId="Equation.3">
              <p:embed/>
            </p:oleObj>
          </a:graphicData>
        </a:graphic>
      </p:graphicFrame>
      <p:graphicFrame>
        <p:nvGraphicFramePr>
          <p:cNvPr id="2" name="Object 1"/>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6628760"/>
              </p:ext>
            </p:extLst>
          </p:nvPr>
        </p:nvGraphicFramePr>
        <p:xfrm>
          <a:off x="274638" y="2562225"/>
          <a:ext cx="7319962" cy="706438"/>
        </p:xfrm>
        <a:graphic>
          <a:graphicData uri="http://schemas.openxmlformats.org/presentationml/2006/ole">
            <p:oleObj spid="_x0000_s43136" name="Equation" r:id="rId5" imgW="2895600" imgH="279400" progId="Equation.3">
              <p:embed/>
            </p:oleObj>
          </a:graphicData>
        </a:graphic>
      </p:graphicFrame>
      <p:grpSp>
        <p:nvGrpSpPr>
          <p:cNvPr id="4" name="Group 3"/>
          <p:cNvGrpSpPr/>
          <p:nvPr/>
        </p:nvGrpSpPr>
        <p:grpSpPr>
          <a:xfrm>
            <a:off x="-6350" y="1125537"/>
            <a:ext cx="9150350" cy="1545466"/>
            <a:chOff x="-6350" y="1125537"/>
            <a:chExt cx="9150350" cy="1545466"/>
          </a:xfrm>
        </p:grpSpPr>
        <p:grpSp>
          <p:nvGrpSpPr>
            <p:cNvPr id="3" name="Group 2"/>
            <p:cNvGrpSpPr/>
            <p:nvPr/>
          </p:nvGrpSpPr>
          <p:grpSpPr>
            <a:xfrm>
              <a:off x="-6350" y="1125537"/>
              <a:ext cx="9150350" cy="1278116"/>
              <a:chOff x="-6350" y="1125537"/>
              <a:chExt cx="9150350" cy="1278116"/>
            </a:xfrm>
          </p:grpSpPr>
          <p:sp>
            <p:nvSpPr>
              <p:cNvPr id="38922" name="TextBox 7"/>
              <p:cNvSpPr txBox="1">
                <a:spLocks noChangeArrowheads="1"/>
              </p:cNvSpPr>
              <p:nvPr/>
            </p:nvSpPr>
            <p:spPr bwMode="auto">
              <a:xfrm>
                <a:off x="-6350" y="1203325"/>
                <a:ext cx="9150350" cy="1200328"/>
              </a:xfrm>
              <a:prstGeom prst="rect">
                <a:avLst/>
              </a:prstGeom>
              <a:noFill/>
              <a:ln w="9525">
                <a:noFill/>
                <a:miter lim="800000"/>
                <a:headEnd/>
                <a:tailEnd/>
              </a:ln>
            </p:spPr>
            <p:txBody>
              <a:bodyPr wrap="square">
                <a:prstTxWarp prst="textNoShape">
                  <a:avLst/>
                </a:prstTxWarp>
                <a:spAutoFit/>
              </a:bodyPr>
              <a:lstStyle/>
              <a:p>
                <a:r>
                  <a:rPr lang="en-US" sz="2400" dirty="0" smtClean="0"/>
                  <a:t>The </a:t>
                </a:r>
                <a:r>
                  <a:rPr lang="en-US" sz="2400" dirty="0" err="1" smtClean="0"/>
                  <a:t>Poynting</a:t>
                </a:r>
                <a:r>
                  <a:rPr lang="en-US" sz="2400" dirty="0" smtClean="0"/>
                  <a:t> vector is given by</a:t>
                </a:r>
              </a:p>
              <a:p>
                <a:endParaRPr lang="en-US" sz="2400" dirty="0"/>
              </a:p>
              <a:p>
                <a:r>
                  <a:rPr lang="en-US" sz="2400" dirty="0" smtClean="0"/>
                  <a:t>(And,                 )                      </a:t>
                </a:r>
                <a:endParaRPr lang="en-US" dirty="0"/>
              </a:p>
            </p:txBody>
          </p:sp>
          <p:graphicFrame>
            <p:nvGraphicFramePr>
              <p:cNvPr id="11"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8668134"/>
                  </p:ext>
                </p:extLst>
              </p:nvPr>
            </p:nvGraphicFramePr>
            <p:xfrm>
              <a:off x="4476750" y="1125537"/>
              <a:ext cx="1403350" cy="763079"/>
            </p:xfrm>
            <a:graphic>
              <a:graphicData uri="http://schemas.openxmlformats.org/presentationml/2006/ole">
                <p:oleObj spid="_x0000_s43137" name="Equation" r:id="rId6" imgW="762000" imgH="419100" progId="Equation.3">
                  <p:embed/>
                </p:oleObj>
              </a:graphicData>
            </a:graphic>
          </p:graphicFrame>
        </p:grpSp>
        <p:graphicFrame>
          <p:nvGraphicFramePr>
            <p:cNvPr id="14" name="Object 1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4215777"/>
                </p:ext>
              </p:extLst>
            </p:nvPr>
          </p:nvGraphicFramePr>
          <p:xfrm>
            <a:off x="806451" y="1786432"/>
            <a:ext cx="1301750" cy="884571"/>
          </p:xfrm>
          <a:graphic>
            <a:graphicData uri="http://schemas.openxmlformats.org/presentationml/2006/ole">
              <p:oleObj spid="_x0000_s43138" name="Equation" r:id="rId7" imgW="635000" imgH="431800" progId="Equation.3">
                <p:embed/>
              </p:oleObj>
            </a:graphicData>
          </a:graphic>
        </p:graphicFrame>
      </p:grpSp>
      <p:graphicFrame>
        <p:nvGraphicFramePr>
          <p:cNvPr id="16" name="Object 1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6902295"/>
              </p:ext>
            </p:extLst>
          </p:nvPr>
        </p:nvGraphicFramePr>
        <p:xfrm>
          <a:off x="377825" y="3624263"/>
          <a:ext cx="2703513" cy="973137"/>
        </p:xfrm>
        <a:graphic>
          <a:graphicData uri="http://schemas.openxmlformats.org/presentationml/2006/ole">
            <p:oleObj spid="_x0000_s43139" name="Equation" r:id="rId8" imgW="1092200" imgH="393700" progId="Equation.3">
              <p:embed/>
            </p:oleObj>
          </a:graphicData>
        </a:graphic>
      </p:graphicFrame>
      <p:graphicFrame>
        <p:nvGraphicFramePr>
          <p:cNvPr id="17" name="Object 1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0078083"/>
              </p:ext>
            </p:extLst>
          </p:nvPr>
        </p:nvGraphicFramePr>
        <p:xfrm>
          <a:off x="3467100" y="3622675"/>
          <a:ext cx="1563688" cy="949325"/>
        </p:xfrm>
        <a:graphic>
          <a:graphicData uri="http://schemas.openxmlformats.org/presentationml/2006/ole">
            <p:oleObj spid="_x0000_s43140" name="Equation" r:id="rId9" imgW="647700" imgH="393700" progId="Equation.3">
              <p:embed/>
            </p:oleObj>
          </a:graphicData>
        </a:graphic>
      </p:graphicFrame>
      <p:sp>
        <p:nvSpPr>
          <p:cNvPr id="5" name="TextBox 4"/>
          <p:cNvSpPr txBox="1"/>
          <p:nvPr/>
        </p:nvSpPr>
        <p:spPr>
          <a:xfrm>
            <a:off x="368300" y="4851400"/>
            <a:ext cx="4591071" cy="461665"/>
          </a:xfrm>
          <a:prstGeom prst="rect">
            <a:avLst/>
          </a:prstGeom>
          <a:noFill/>
        </p:spPr>
        <p:txBody>
          <a:bodyPr wrap="none" rtlCol="0">
            <a:spAutoFit/>
          </a:bodyPr>
          <a:lstStyle/>
          <a:p>
            <a:r>
              <a:rPr lang="en-US" sz="2400" dirty="0" smtClean="0"/>
              <a:t>(Surprise?!  It’s </a:t>
            </a:r>
            <a:r>
              <a:rPr lang="en-US" sz="2400" i="1" dirty="0" smtClean="0"/>
              <a:t>not</a:t>
            </a:r>
            <a:r>
              <a:rPr lang="en-US" sz="2400" dirty="0" smtClean="0"/>
              <a:t> ~[Re(E)]^2 !)</a:t>
            </a:r>
            <a:r>
              <a:rPr lang="en-US" dirty="0" smtClean="0"/>
              <a:t> </a:t>
            </a:r>
            <a:endParaRPr lang="en-US" dirty="0"/>
          </a:p>
        </p:txBody>
      </p: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862461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2055813" y="268288"/>
            <a:ext cx="6335712" cy="579437"/>
          </a:xfrm>
          <a:prstGeom prst="rect">
            <a:avLst/>
          </a:prstGeom>
          <a:noFill/>
          <a:ln w="9525">
            <a:noFill/>
            <a:miter lim="800000"/>
            <a:headEnd/>
            <a:tailEnd/>
          </a:ln>
        </p:spPr>
        <p:txBody>
          <a:bodyPr>
            <a:prstTxWarp prst="textNoShape">
              <a:avLst/>
            </a:prstTxWarp>
            <a:spAutoFit/>
          </a:bodyPr>
          <a:lstStyle/>
          <a:p>
            <a:endParaRPr lang="en-US" sz="3200">
              <a:solidFill>
                <a:schemeClr val="tx2"/>
              </a:solidFill>
            </a:endParaRPr>
          </a:p>
        </p:txBody>
      </p:sp>
      <p:sp>
        <p:nvSpPr>
          <p:cNvPr id="22532" name="Rectangle 3"/>
          <p:cNvSpPr>
            <a:spLocks noGrp="1" noChangeArrowheads="1"/>
          </p:cNvSpPr>
          <p:nvPr>
            <p:ph type="title" idx="4294967295"/>
          </p:nvPr>
        </p:nvSpPr>
        <p:spPr>
          <a:xfrm>
            <a:off x="846138" y="268288"/>
            <a:ext cx="7916862" cy="2343150"/>
          </a:xfrm>
        </p:spPr>
        <p:txBody>
          <a:bodyPr/>
          <a:lstStyle/>
          <a:p>
            <a:pPr algn="l" eaLnBrk="1" hangingPunct="1"/>
            <a:r>
              <a:rPr lang="en-US" sz="2800" smtClean="0">
                <a:latin typeface="Arial" charset="0"/>
                <a:ea typeface="Arial" charset="0"/>
                <a:cs typeface="Arial" charset="0"/>
              </a:rPr>
              <a:t>An ideal (large) capacitor has surface charge density +σ on its top plate and –σ on its bottom plate. There is only vacuum between the plates.</a:t>
            </a:r>
            <a:br>
              <a:rPr lang="en-US" sz="2800" smtClean="0">
                <a:latin typeface="Arial" charset="0"/>
                <a:ea typeface="Arial" charset="0"/>
                <a:cs typeface="Arial" charset="0"/>
              </a:rPr>
            </a:br>
            <a:r>
              <a:rPr lang="en-US" sz="2800" smtClean="0">
                <a:solidFill>
                  <a:srgbClr val="FF0000"/>
                </a:solidFill>
                <a:latin typeface="Arial" charset="0"/>
                <a:ea typeface="Arial" charset="0"/>
                <a:cs typeface="Arial" charset="0"/>
              </a:rPr>
              <a:t>What is </a:t>
            </a:r>
            <a:r>
              <a:rPr lang="en-US" sz="2800" b="1" smtClean="0">
                <a:solidFill>
                  <a:srgbClr val="FF0000"/>
                </a:solidFill>
                <a:latin typeface="Arial" charset="0"/>
                <a:ea typeface="Arial" charset="0"/>
                <a:cs typeface="Arial" charset="0"/>
              </a:rPr>
              <a:t>E</a:t>
            </a:r>
            <a:r>
              <a:rPr lang="en-US" sz="2800" smtClean="0">
                <a:solidFill>
                  <a:srgbClr val="FF0000"/>
                </a:solidFill>
                <a:latin typeface="Arial" charset="0"/>
                <a:ea typeface="Arial" charset="0"/>
                <a:cs typeface="Arial" charset="0"/>
              </a:rPr>
              <a:t> inside the capacitor ? </a:t>
            </a:r>
            <a:r>
              <a:rPr lang="en-US" sz="2800" smtClean="0">
                <a:latin typeface="Arial" charset="0"/>
                <a:ea typeface="Arial" charset="0"/>
                <a:cs typeface="Arial" charset="0"/>
              </a:rPr>
              <a:t/>
            </a:r>
            <a:br>
              <a:rPr lang="en-US" sz="2800" smtClean="0">
                <a:latin typeface="Arial" charset="0"/>
                <a:ea typeface="Arial" charset="0"/>
                <a:cs typeface="Arial" charset="0"/>
              </a:rPr>
            </a:br>
            <a:endParaRPr lang="en-US" sz="2800" smtClean="0">
              <a:latin typeface="Arial" charset="0"/>
              <a:ea typeface="Arial" charset="0"/>
              <a:cs typeface="Arial" charset="0"/>
            </a:endParaRPr>
          </a:p>
        </p:txBody>
      </p:sp>
      <p:sp>
        <p:nvSpPr>
          <p:cNvPr id="270341" name="Text Box 4"/>
          <p:cNvSpPr txBox="1">
            <a:spLocks noChangeArrowheads="1"/>
          </p:cNvSpPr>
          <p:nvPr/>
        </p:nvSpPr>
        <p:spPr bwMode="auto">
          <a:xfrm>
            <a:off x="846138" y="4187825"/>
            <a:ext cx="5316537" cy="1866900"/>
          </a:xfrm>
          <a:prstGeom prst="rect">
            <a:avLst/>
          </a:prstGeom>
          <a:noFill/>
          <a:ln w="9525">
            <a:noFill/>
            <a:miter lim="800000"/>
            <a:headEnd/>
            <a:tailEnd/>
          </a:ln>
        </p:spPr>
        <p:txBody>
          <a:bodyPr>
            <a:prstTxWarp prst="textNoShape">
              <a:avLst/>
            </a:prstTxWarp>
            <a:spAutoFit/>
          </a:bodyPr>
          <a:lstStyle/>
          <a:p>
            <a:pPr marL="457200" indent="-457200">
              <a:buFontTx/>
              <a:buAutoNum type="alphaUcParenR"/>
              <a:defRPr/>
            </a:pPr>
            <a:r>
              <a:rPr lang="en-US" sz="2000" b="1" dirty="0"/>
              <a:t>E</a:t>
            </a:r>
            <a:r>
              <a:rPr lang="en-US" sz="2000" dirty="0"/>
              <a:t> = σ/ε</a:t>
            </a:r>
            <a:r>
              <a:rPr lang="en-US" sz="2000" baseline="-25000" dirty="0">
                <a:latin typeface="Symbol" charset="2"/>
                <a:sym typeface="Symbol" charset="2"/>
              </a:rPr>
              <a:t>0</a:t>
            </a:r>
            <a:r>
              <a:rPr lang="en-US" sz="2000" baseline="-25000" dirty="0">
                <a:ea typeface="Arial" charset="0"/>
                <a:cs typeface="Arial" charset="0"/>
                <a:sym typeface="Symbol" charset="2"/>
              </a:rPr>
              <a:t> </a:t>
            </a:r>
            <a:r>
              <a:rPr lang="en-US" sz="2000" dirty="0" err="1">
                <a:ea typeface="Arial" charset="0"/>
                <a:cs typeface="Arial" charset="0"/>
                <a:sym typeface="Symbol" charset="2"/>
              </a:rPr>
              <a:t>ẑ</a:t>
            </a:r>
            <a:endParaRPr lang="en-US" sz="2000" dirty="0">
              <a:latin typeface="Symbol" charset="2"/>
              <a:sym typeface="Symbol" charset="2"/>
            </a:endParaRPr>
          </a:p>
          <a:p>
            <a:pPr>
              <a:lnSpc>
                <a:spcPct val="120000"/>
              </a:lnSpc>
              <a:buFont typeface="Arial" charset="0"/>
              <a:buNone/>
              <a:defRPr/>
            </a:pPr>
            <a:r>
              <a:rPr lang="en-US" sz="2000" dirty="0"/>
              <a:t>B) </a:t>
            </a:r>
            <a:r>
              <a:rPr lang="en-US" sz="2000" b="1" dirty="0"/>
              <a:t>E</a:t>
            </a:r>
            <a:r>
              <a:rPr lang="en-US" sz="2000" dirty="0"/>
              <a:t> = </a:t>
            </a:r>
            <a:r>
              <a:rPr lang="en-US" sz="2000" b="1" dirty="0"/>
              <a:t> -</a:t>
            </a:r>
            <a:r>
              <a:rPr lang="en-US" sz="2000" dirty="0"/>
              <a:t>σ/ε</a:t>
            </a:r>
            <a:r>
              <a:rPr lang="en-US" sz="2000" baseline="-25000" dirty="0">
                <a:latin typeface="Symbol" charset="2"/>
                <a:sym typeface="Symbol" charset="2"/>
              </a:rPr>
              <a:t>0</a:t>
            </a:r>
            <a:r>
              <a:rPr lang="en-US" sz="2000" dirty="0">
                <a:latin typeface="Symbol" charset="2"/>
                <a:sym typeface="Symbol" charset="2"/>
              </a:rPr>
              <a:t> </a:t>
            </a:r>
            <a:r>
              <a:rPr lang="en-US" sz="2000" dirty="0" err="1">
                <a:latin typeface="Symbol" charset="2"/>
                <a:sym typeface="Symbol" charset="2"/>
              </a:rPr>
              <a:t>ẑ</a:t>
            </a:r>
            <a:endParaRPr lang="en-US" sz="2000" baseline="-25000" dirty="0">
              <a:latin typeface="Symbol" charset="2"/>
              <a:sym typeface="Symbol" charset="2"/>
            </a:endParaRPr>
          </a:p>
          <a:p>
            <a:pPr>
              <a:lnSpc>
                <a:spcPct val="120000"/>
              </a:lnSpc>
              <a:buFont typeface="Arial" charset="0"/>
              <a:buNone/>
              <a:defRPr/>
            </a:pPr>
            <a:r>
              <a:rPr lang="en-US" sz="2000" dirty="0"/>
              <a:t>C) </a:t>
            </a:r>
            <a:r>
              <a:rPr lang="en-US" sz="2000" b="1" dirty="0"/>
              <a:t>E</a:t>
            </a:r>
            <a:r>
              <a:rPr lang="en-US" sz="2000" dirty="0"/>
              <a:t> = </a:t>
            </a:r>
            <a:r>
              <a:rPr lang="en-US" sz="2000" b="1" dirty="0"/>
              <a:t> </a:t>
            </a:r>
            <a:r>
              <a:rPr lang="en-US" sz="2000" dirty="0"/>
              <a:t>σ/2ε</a:t>
            </a:r>
            <a:r>
              <a:rPr lang="en-US" sz="2000" baseline="-25000" dirty="0">
                <a:latin typeface="Symbol" charset="2"/>
                <a:sym typeface="Symbol" charset="2"/>
              </a:rPr>
              <a:t>0</a:t>
            </a:r>
            <a:r>
              <a:rPr lang="en-US" sz="2000" dirty="0">
                <a:latin typeface="Symbol" charset="2"/>
                <a:sym typeface="Symbol" charset="2"/>
              </a:rPr>
              <a:t> </a:t>
            </a:r>
            <a:r>
              <a:rPr lang="en-US" sz="2000" dirty="0" err="1">
                <a:latin typeface="Symbol" charset="2"/>
                <a:sym typeface="Symbol" charset="2"/>
              </a:rPr>
              <a:t>ẑ</a:t>
            </a:r>
            <a:endParaRPr lang="en-US" sz="2000" dirty="0">
              <a:latin typeface="Symbol" charset="2"/>
              <a:sym typeface="Symbol" charset="2"/>
            </a:endParaRPr>
          </a:p>
          <a:p>
            <a:pPr>
              <a:lnSpc>
                <a:spcPct val="120000"/>
              </a:lnSpc>
              <a:buFont typeface="Arial" charset="0"/>
              <a:buNone/>
              <a:defRPr/>
            </a:pPr>
            <a:r>
              <a:rPr lang="en-US" sz="2000" dirty="0"/>
              <a:t>D) </a:t>
            </a:r>
            <a:r>
              <a:rPr lang="en-US" sz="2000" b="1" dirty="0"/>
              <a:t>E</a:t>
            </a:r>
            <a:r>
              <a:rPr lang="en-US" sz="2000" dirty="0"/>
              <a:t> = </a:t>
            </a:r>
            <a:r>
              <a:rPr lang="en-US" sz="2000" b="1" dirty="0"/>
              <a:t> -</a:t>
            </a:r>
            <a:r>
              <a:rPr lang="en-US" sz="2000" dirty="0"/>
              <a:t>σ/2ε</a:t>
            </a:r>
            <a:r>
              <a:rPr lang="en-US" sz="2000" baseline="-25000" dirty="0">
                <a:latin typeface="Symbol" charset="2"/>
                <a:sym typeface="Symbol" charset="2"/>
              </a:rPr>
              <a:t>0</a:t>
            </a:r>
            <a:r>
              <a:rPr lang="en-US" sz="2000" dirty="0">
                <a:latin typeface="Symbol" charset="2"/>
                <a:sym typeface="Symbol" charset="2"/>
              </a:rPr>
              <a:t> </a:t>
            </a:r>
            <a:r>
              <a:rPr lang="en-US" sz="2000" dirty="0" err="1">
                <a:latin typeface="Symbol" charset="2"/>
                <a:sym typeface="Symbol" charset="2"/>
              </a:rPr>
              <a:t>ẑ</a:t>
            </a:r>
            <a:endParaRPr lang="en-US" sz="2000" baseline="-25000" dirty="0">
              <a:latin typeface="Symbol" charset="2"/>
              <a:sym typeface="Symbol" charset="2"/>
            </a:endParaRPr>
          </a:p>
          <a:p>
            <a:pPr>
              <a:lnSpc>
                <a:spcPct val="120000"/>
              </a:lnSpc>
              <a:buFont typeface="Arial" charset="0"/>
              <a:buNone/>
              <a:defRPr/>
            </a:pPr>
            <a:r>
              <a:rPr lang="en-US" sz="2000" dirty="0">
                <a:latin typeface="Symbol" charset="2"/>
                <a:sym typeface="Symbol" charset="2"/>
              </a:rPr>
              <a:t>E) </a:t>
            </a:r>
            <a:r>
              <a:rPr lang="en-US" sz="2000" dirty="0">
                <a:latin typeface="Times New Roman" charset="0"/>
                <a:sym typeface="Symbol" charset="2"/>
              </a:rPr>
              <a:t>None of the above</a:t>
            </a:r>
            <a:endParaRPr lang="en-US" sz="2000" dirty="0">
              <a:latin typeface="Times New Roman" charset="0"/>
            </a:endParaRPr>
          </a:p>
        </p:txBody>
      </p:sp>
      <p:grpSp>
        <p:nvGrpSpPr>
          <p:cNvPr id="2" name="Group 19"/>
          <p:cNvGrpSpPr>
            <a:grpSpLocks/>
          </p:cNvGrpSpPr>
          <p:nvPr/>
        </p:nvGrpSpPr>
        <p:grpSpPr bwMode="auto">
          <a:xfrm>
            <a:off x="4510088" y="2386013"/>
            <a:ext cx="3559175" cy="2384425"/>
            <a:chOff x="3185" y="1383"/>
            <a:chExt cx="2242" cy="1502"/>
          </a:xfrm>
        </p:grpSpPr>
        <p:sp>
          <p:nvSpPr>
            <p:cNvPr id="22537"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prstTxWarp prst="textNoShape">
                <a:avLst/>
              </a:prstTxWarp>
            </a:bodyPr>
            <a:lstStyle/>
            <a:p>
              <a:pPr algn="ctr"/>
              <a:r>
                <a:rPr lang="en-US"/>
                <a:t>+σ</a:t>
              </a:r>
            </a:p>
          </p:txBody>
        </p:sp>
        <p:sp>
          <p:nvSpPr>
            <p:cNvPr id="22538"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prstTxWarp prst="textNoShape">
                <a:avLst/>
              </a:prstTxWarp>
            </a:bodyPr>
            <a:lstStyle/>
            <a:p>
              <a:pPr algn="ctr"/>
              <a:r>
                <a:rPr lang="en-US"/>
                <a:t>-σ</a:t>
              </a:r>
            </a:p>
          </p:txBody>
        </p:sp>
      </p:grpSp>
      <p:cxnSp>
        <p:nvCxnSpPr>
          <p:cNvPr id="13" name="Straight Arrow Connector 12"/>
          <p:cNvCxnSpPr/>
          <p:nvPr/>
        </p:nvCxnSpPr>
        <p:spPr>
          <a:xfrm rot="5400000" flipH="1" flipV="1">
            <a:off x="3579813" y="3503613"/>
            <a:ext cx="1069975"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2530" name="Object 2"/>
          <p:cNvGraphicFramePr>
            <a:graphicFrameLocks noChangeAspect="1"/>
          </p:cNvGraphicFramePr>
          <p:nvPr/>
        </p:nvGraphicFramePr>
        <p:xfrm>
          <a:off x="3657600" y="3305175"/>
          <a:ext cx="280988" cy="387350"/>
        </p:xfrm>
        <a:graphic>
          <a:graphicData uri="http://schemas.openxmlformats.org/presentationml/2006/ole">
            <p:oleObj spid="_x0000_s44054" name="Equation" r:id="rId4" imgW="101600" imgH="139700" progId="Equation.3">
              <p:embed/>
            </p:oleObj>
          </a:graphicData>
        </a:graphic>
      </p:graphicFrame>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246874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055813" y="268288"/>
            <a:ext cx="6335712" cy="579437"/>
          </a:xfrm>
          <a:prstGeom prst="rect">
            <a:avLst/>
          </a:prstGeom>
          <a:noFill/>
          <a:ln w="9525">
            <a:noFill/>
            <a:miter lim="800000"/>
            <a:headEnd/>
            <a:tailEnd/>
          </a:ln>
        </p:spPr>
        <p:txBody>
          <a:bodyPr>
            <a:prstTxWarp prst="textNoShape">
              <a:avLst/>
            </a:prstTxWarp>
            <a:spAutoFit/>
          </a:bodyPr>
          <a:lstStyle/>
          <a:p>
            <a:endParaRPr lang="en-US" sz="3200">
              <a:solidFill>
                <a:schemeClr val="tx2"/>
              </a:solidFill>
            </a:endParaRPr>
          </a:p>
        </p:txBody>
      </p:sp>
      <p:sp>
        <p:nvSpPr>
          <p:cNvPr id="24579" name="Rectangle 3"/>
          <p:cNvSpPr>
            <a:spLocks noGrp="1" noChangeArrowheads="1"/>
          </p:cNvSpPr>
          <p:nvPr>
            <p:ph type="title" idx="4294967295"/>
          </p:nvPr>
        </p:nvSpPr>
        <p:spPr>
          <a:xfrm>
            <a:off x="990600" y="419100"/>
            <a:ext cx="7916863" cy="2713038"/>
          </a:xfrm>
        </p:spPr>
        <p:txBody>
          <a:bodyPr>
            <a:normAutofit fontScale="90000"/>
          </a:bodyPr>
          <a:lstStyle/>
          <a:p>
            <a:pPr algn="l" eaLnBrk="1" hangingPunct="1"/>
            <a:r>
              <a:rPr lang="en-US" sz="2800" smtClean="0">
                <a:latin typeface="Arial" charset="0"/>
                <a:ea typeface="Arial" charset="0"/>
                <a:cs typeface="Arial" charset="0"/>
              </a:rPr>
              <a:t>An ideal (large) capacitor has surface charge density +σ on its top plate and –σ on its bottom plate. Now a linear dielectric with permittivity ε is inserted between the plates.</a:t>
            </a:r>
            <a:br>
              <a:rPr lang="en-US" sz="2800" smtClean="0">
                <a:latin typeface="Arial" charset="0"/>
                <a:ea typeface="Arial" charset="0"/>
                <a:cs typeface="Arial" charset="0"/>
              </a:rPr>
            </a:br>
            <a:r>
              <a:rPr lang="en-US" sz="2800" smtClean="0">
                <a:solidFill>
                  <a:srgbClr val="FF0000"/>
                </a:solidFill>
                <a:latin typeface="Arial" charset="0"/>
                <a:ea typeface="Arial" charset="0"/>
                <a:cs typeface="Arial" charset="0"/>
              </a:rPr>
              <a:t>How does </a:t>
            </a:r>
            <a:r>
              <a:rPr lang="en-US" sz="2800" b="1" smtClean="0">
                <a:solidFill>
                  <a:srgbClr val="FF0000"/>
                </a:solidFill>
                <a:latin typeface="Arial" charset="0"/>
                <a:ea typeface="Arial" charset="0"/>
                <a:cs typeface="Arial" charset="0"/>
              </a:rPr>
              <a:t>E</a:t>
            </a:r>
            <a:r>
              <a:rPr lang="en-US" sz="2800" smtClean="0">
                <a:solidFill>
                  <a:srgbClr val="FF0000"/>
                </a:solidFill>
                <a:latin typeface="Arial" charset="0"/>
                <a:ea typeface="Arial" charset="0"/>
                <a:cs typeface="Arial" charset="0"/>
              </a:rPr>
              <a:t> inside the dielectric compare with the case with no dielectric? </a:t>
            </a:r>
            <a:r>
              <a:rPr lang="en-US" sz="2800" smtClean="0">
                <a:latin typeface="Arial" charset="0"/>
                <a:ea typeface="Arial" charset="0"/>
                <a:cs typeface="Arial" charset="0"/>
              </a:rPr>
              <a:t/>
            </a:r>
            <a:br>
              <a:rPr lang="en-US" sz="2800" smtClean="0">
                <a:latin typeface="Arial" charset="0"/>
                <a:ea typeface="Arial" charset="0"/>
                <a:cs typeface="Arial" charset="0"/>
              </a:rPr>
            </a:br>
            <a:endParaRPr lang="en-US" sz="2800" smtClean="0">
              <a:latin typeface="Arial" charset="0"/>
              <a:ea typeface="Arial" charset="0"/>
              <a:cs typeface="Arial" charset="0"/>
            </a:endParaRPr>
          </a:p>
        </p:txBody>
      </p:sp>
      <p:sp>
        <p:nvSpPr>
          <p:cNvPr id="24580" name="Text Box 4"/>
          <p:cNvSpPr txBox="1">
            <a:spLocks noChangeArrowheads="1"/>
          </p:cNvSpPr>
          <p:nvPr/>
        </p:nvSpPr>
        <p:spPr bwMode="auto">
          <a:xfrm>
            <a:off x="609600" y="4324350"/>
            <a:ext cx="5316538" cy="1689100"/>
          </a:xfrm>
          <a:prstGeom prst="rect">
            <a:avLst/>
          </a:prstGeom>
          <a:noFill/>
          <a:ln w="9525">
            <a:noFill/>
            <a:miter lim="800000"/>
            <a:headEnd/>
            <a:tailEnd/>
          </a:ln>
        </p:spPr>
        <p:txBody>
          <a:bodyPr>
            <a:prstTxWarp prst="textNoShape">
              <a:avLst/>
            </a:prstTxWarp>
            <a:spAutoFit/>
          </a:bodyPr>
          <a:lstStyle/>
          <a:p>
            <a:r>
              <a:rPr lang="en-US"/>
              <a:t>A) </a:t>
            </a:r>
            <a:r>
              <a:rPr lang="en-US" b="1"/>
              <a:t>E </a:t>
            </a:r>
            <a:r>
              <a:rPr lang="en-US"/>
              <a:t>is smaller</a:t>
            </a:r>
            <a:endParaRPr lang="en-US">
              <a:latin typeface="Symbol" charset="2"/>
              <a:sym typeface="Symbol" charset="2"/>
            </a:endParaRPr>
          </a:p>
          <a:p>
            <a:pPr>
              <a:lnSpc>
                <a:spcPct val="120000"/>
              </a:lnSpc>
              <a:buFont typeface="Arial" charset="0"/>
              <a:buNone/>
            </a:pPr>
            <a:r>
              <a:rPr lang="en-US"/>
              <a:t>B) </a:t>
            </a:r>
            <a:r>
              <a:rPr lang="en-US" b="1"/>
              <a:t>E</a:t>
            </a:r>
            <a:r>
              <a:rPr lang="en-US"/>
              <a:t> is the same</a:t>
            </a:r>
            <a:endParaRPr lang="en-US" baseline="-25000">
              <a:latin typeface="Symbol" charset="2"/>
              <a:sym typeface="Symbol" charset="2"/>
            </a:endParaRPr>
          </a:p>
          <a:p>
            <a:pPr>
              <a:lnSpc>
                <a:spcPct val="120000"/>
              </a:lnSpc>
              <a:buFont typeface="Arial" charset="0"/>
              <a:buNone/>
            </a:pPr>
            <a:r>
              <a:rPr lang="en-US"/>
              <a:t>C) </a:t>
            </a:r>
            <a:r>
              <a:rPr lang="en-US" b="1"/>
              <a:t>E</a:t>
            </a:r>
            <a:r>
              <a:rPr lang="en-US"/>
              <a:t> is larger</a:t>
            </a:r>
            <a:endParaRPr lang="en-US">
              <a:latin typeface="Symbol" charset="2"/>
              <a:sym typeface="Symbol" charset="2"/>
            </a:endParaRPr>
          </a:p>
          <a:p>
            <a:pPr>
              <a:lnSpc>
                <a:spcPct val="120000"/>
              </a:lnSpc>
              <a:buFont typeface="Arial" charset="0"/>
              <a:buNone/>
            </a:pPr>
            <a:r>
              <a:rPr lang="en-US"/>
              <a:t>D) Depends on the ε of the dielectric</a:t>
            </a:r>
            <a:endParaRPr lang="en-US" baseline="-25000">
              <a:latin typeface="Symbol" charset="2"/>
              <a:sym typeface="Symbol" charset="2"/>
            </a:endParaRPr>
          </a:p>
          <a:p>
            <a:pPr>
              <a:lnSpc>
                <a:spcPct val="120000"/>
              </a:lnSpc>
              <a:buFont typeface="Arial" charset="0"/>
              <a:buNone/>
            </a:pPr>
            <a:r>
              <a:rPr lang="en-US">
                <a:latin typeface="Symbol" charset="2"/>
                <a:sym typeface="Symbol" charset="2"/>
              </a:rPr>
              <a:t>E) </a:t>
            </a:r>
            <a:r>
              <a:rPr lang="en-US">
                <a:latin typeface="Times New Roman" charset="0"/>
              </a:rPr>
              <a:t>Not enough information to tell</a:t>
            </a:r>
          </a:p>
        </p:txBody>
      </p:sp>
      <p:grpSp>
        <p:nvGrpSpPr>
          <p:cNvPr id="2" name="Group 19"/>
          <p:cNvGrpSpPr>
            <a:grpSpLocks/>
          </p:cNvGrpSpPr>
          <p:nvPr/>
        </p:nvGrpSpPr>
        <p:grpSpPr bwMode="auto">
          <a:xfrm>
            <a:off x="5203825" y="3132138"/>
            <a:ext cx="3559175" cy="2384425"/>
            <a:chOff x="3185" y="1383"/>
            <a:chExt cx="2242" cy="1502"/>
          </a:xfrm>
        </p:grpSpPr>
        <p:sp>
          <p:nvSpPr>
            <p:cNvPr id="24583" name="Rectangle 12"/>
            <p:cNvSpPr>
              <a:spLocks noChangeArrowheads="1"/>
            </p:cNvSpPr>
            <p:nvPr/>
          </p:nvSpPr>
          <p:spPr bwMode="auto">
            <a:xfrm>
              <a:off x="3185" y="1790"/>
              <a:ext cx="2207" cy="67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4584"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prstTxWarp prst="textNoShape">
                <a:avLst/>
              </a:prstTxWarp>
            </a:bodyPr>
            <a:lstStyle/>
            <a:p>
              <a:pPr algn="ctr"/>
              <a:r>
                <a:rPr lang="en-US"/>
                <a:t>+σ</a:t>
              </a:r>
            </a:p>
          </p:txBody>
        </p:sp>
        <p:sp>
          <p:nvSpPr>
            <p:cNvPr id="24585"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prstTxWarp prst="textNoShape">
                <a:avLst/>
              </a:prstTxWarp>
            </a:bodyPr>
            <a:lstStyle/>
            <a:p>
              <a:pPr algn="ctr"/>
              <a:r>
                <a:rPr lang="en-US"/>
                <a:t>-σ</a:t>
              </a:r>
            </a:p>
          </p:txBody>
        </p:sp>
      </p:gr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151827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026"/>
          <p:cNvSpPr>
            <a:spLocks noGrp="1"/>
          </p:cNvSpPr>
          <p:nvPr>
            <p:ph type="title" idx="4294967295"/>
          </p:nvPr>
        </p:nvSpPr>
        <p:spPr>
          <a:xfrm>
            <a:off x="0" y="1066800"/>
            <a:ext cx="9144000" cy="1876425"/>
          </a:xfrm>
        </p:spPr>
        <p:txBody>
          <a:bodyPr anchor="t"/>
          <a:lstStyle/>
          <a:p>
            <a:pPr algn="l"/>
            <a:r>
              <a:rPr lang="en-US" sz="2400" smtClean="0">
                <a:latin typeface="Arial" charset="0"/>
                <a:ea typeface="Arial" charset="0"/>
                <a:cs typeface="Arial" charset="0"/>
              </a:rPr>
              <a:t>In the case where medium 1 had a very slow wave velocity and medium 2 had a much higher wave velocity, we found that R</a:t>
            </a:r>
            <a:r>
              <a:rPr lang="en-US" sz="2400" smtClean="0">
                <a:latin typeface="Wingdings" charset="2"/>
                <a:ea typeface="Wingdings" charset="2"/>
                <a:cs typeface="Wingdings" charset="2"/>
              </a:rPr>
              <a:t></a:t>
            </a:r>
            <a:r>
              <a:rPr lang="en-US" sz="2400" smtClean="0">
                <a:latin typeface="Arial" charset="0"/>
                <a:ea typeface="Wingdings" charset="2"/>
                <a:cs typeface="Wingdings" charset="2"/>
              </a:rPr>
              <a:t>1 and T</a:t>
            </a:r>
            <a:r>
              <a:rPr lang="en-US" sz="2400" smtClean="0">
                <a:latin typeface="Wingdings" charset="2"/>
                <a:ea typeface="Wingdings" charset="2"/>
                <a:cs typeface="Wingdings" charset="2"/>
              </a:rPr>
              <a:t></a:t>
            </a:r>
            <a:r>
              <a:rPr lang="en-US" sz="2400" smtClean="0">
                <a:latin typeface="Arial" charset="0"/>
                <a:ea typeface="Wingdings" charset="2"/>
                <a:cs typeface="Wingdings" charset="2"/>
              </a:rPr>
              <a:t>0. In the opposite case, where the wave velocity in medium 1 is much higher than that in 2, we expect</a:t>
            </a:r>
            <a:endParaRPr lang="en-US" sz="2400" b="1" smtClean="0">
              <a:latin typeface="Arial" charset="0"/>
              <a:ea typeface="Arial" charset="0"/>
              <a:cs typeface="Arial" charset="0"/>
            </a:endParaRPr>
          </a:p>
        </p:txBody>
      </p:sp>
      <p:sp>
        <p:nvSpPr>
          <p:cNvPr id="28675" name="TextBox 3"/>
          <p:cNvSpPr txBox="1">
            <a:spLocks noChangeArrowheads="1"/>
          </p:cNvSpPr>
          <p:nvPr/>
        </p:nvSpPr>
        <p:spPr bwMode="auto">
          <a:xfrm>
            <a:off x="300038" y="3124200"/>
            <a:ext cx="8616950" cy="19383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endParaRPr lang="en-US" sz="2400"/>
          </a:p>
          <a:p>
            <a:pPr marL="457200" indent="-457200">
              <a:buFontTx/>
              <a:buAutoNum type="alphaUcPeriod"/>
            </a:pPr>
            <a:r>
              <a:rPr lang="en-US" sz="2400">
                <a:ea typeface="Arial" charset="0"/>
                <a:cs typeface="Arial" charset="0"/>
              </a:rPr>
              <a:t>R</a:t>
            </a:r>
            <a:r>
              <a:rPr lang="en-US" sz="2400">
                <a:latin typeface="Wingdings" charset="2"/>
                <a:ea typeface="Wingdings" charset="2"/>
                <a:cs typeface="Wingdings" charset="2"/>
              </a:rPr>
              <a:t></a:t>
            </a:r>
            <a:r>
              <a:rPr lang="en-US" sz="2400">
                <a:ea typeface="Wingdings" charset="2"/>
                <a:cs typeface="Wingdings" charset="2"/>
              </a:rPr>
              <a:t>1</a:t>
            </a:r>
            <a:r>
              <a:rPr lang="en-US" sz="2400"/>
              <a:t>, T</a:t>
            </a:r>
            <a:r>
              <a:rPr lang="en-US" sz="2400">
                <a:latin typeface="Wingdings" charset="2"/>
                <a:ea typeface="Wingdings" charset="2"/>
                <a:cs typeface="Wingdings" charset="2"/>
              </a:rPr>
              <a:t></a:t>
            </a:r>
            <a:r>
              <a:rPr lang="en-US" sz="2400">
                <a:ea typeface="Wingdings" charset="2"/>
                <a:cs typeface="Wingdings" charset="2"/>
              </a:rPr>
              <a:t>0</a:t>
            </a:r>
            <a:endParaRPr lang="en-US" sz="2400"/>
          </a:p>
          <a:p>
            <a:pPr marL="457200" indent="-457200">
              <a:buFontTx/>
              <a:buAutoNum type="alphaUcPeriod"/>
            </a:pPr>
            <a:r>
              <a:rPr lang="en-US" sz="2400">
                <a:ea typeface="Arial" charset="0"/>
                <a:cs typeface="Arial" charset="0"/>
              </a:rPr>
              <a:t>R</a:t>
            </a:r>
            <a:r>
              <a:rPr lang="en-US" sz="2400">
                <a:latin typeface="Wingdings" charset="2"/>
                <a:ea typeface="Wingdings" charset="2"/>
                <a:cs typeface="Wingdings" charset="2"/>
              </a:rPr>
              <a:t></a:t>
            </a:r>
            <a:r>
              <a:rPr lang="en-US" sz="2400">
                <a:ea typeface="Wingdings" charset="2"/>
                <a:cs typeface="Wingdings" charset="2"/>
              </a:rPr>
              <a:t>0</a:t>
            </a:r>
            <a:r>
              <a:rPr lang="en-US" sz="2400"/>
              <a:t>, T</a:t>
            </a:r>
            <a:r>
              <a:rPr lang="en-US" sz="2400">
                <a:latin typeface="Wingdings" charset="2"/>
                <a:ea typeface="Wingdings" charset="2"/>
                <a:cs typeface="Wingdings" charset="2"/>
              </a:rPr>
              <a:t></a:t>
            </a:r>
            <a:r>
              <a:rPr lang="en-US" sz="2400">
                <a:ea typeface="Wingdings" charset="2"/>
                <a:cs typeface="Wingdings" charset="2"/>
              </a:rPr>
              <a:t>1</a:t>
            </a:r>
            <a:endParaRPr lang="en-US" sz="2400"/>
          </a:p>
          <a:p>
            <a:pPr marL="457200" indent="-457200">
              <a:buFontTx/>
              <a:buAutoNum type="alphaUcPeriod"/>
            </a:pPr>
            <a:r>
              <a:rPr lang="en-US" sz="2400">
                <a:ea typeface="Arial" charset="0"/>
                <a:cs typeface="Arial" charset="0"/>
              </a:rPr>
              <a:t>R</a:t>
            </a:r>
            <a:r>
              <a:rPr lang="en-US" sz="2400">
                <a:latin typeface="Wingdings" charset="2"/>
                <a:ea typeface="Wingdings" charset="2"/>
                <a:cs typeface="Wingdings" charset="2"/>
              </a:rPr>
              <a:t></a:t>
            </a:r>
            <a:r>
              <a:rPr lang="en-US" sz="2400">
                <a:ea typeface="Wingdings" charset="2"/>
                <a:cs typeface="Wingdings" charset="2"/>
              </a:rPr>
              <a:t>1/2</a:t>
            </a:r>
            <a:r>
              <a:rPr lang="en-US" sz="2400"/>
              <a:t>, T</a:t>
            </a:r>
            <a:r>
              <a:rPr lang="en-US" sz="2400">
                <a:latin typeface="Wingdings" charset="2"/>
                <a:ea typeface="Wingdings" charset="2"/>
                <a:cs typeface="Wingdings" charset="2"/>
              </a:rPr>
              <a:t></a:t>
            </a:r>
            <a:r>
              <a:rPr lang="en-US" sz="2400">
                <a:ea typeface="Wingdings" charset="2"/>
                <a:cs typeface="Wingdings" charset="2"/>
              </a:rPr>
              <a:t>1/2</a:t>
            </a:r>
            <a:endParaRPr lang="en-US" sz="2400"/>
          </a:p>
          <a:p>
            <a:pPr marL="457200" indent="-457200"/>
            <a:r>
              <a:rPr lang="en-US" sz="2400"/>
              <a:t>D. Not enough information to tell</a:t>
            </a: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651370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4480635"/>
              </p:ext>
            </p:extLst>
          </p:nvPr>
        </p:nvGraphicFramePr>
        <p:xfrm>
          <a:off x="280988" y="223837"/>
          <a:ext cx="2789237" cy="2576513"/>
        </p:xfrm>
        <a:graphic>
          <a:graphicData uri="http://schemas.openxmlformats.org/presentationml/2006/ole">
            <p:oleObj spid="_x0000_s47165" name="Equation" r:id="rId4" imgW="1320800" imgH="1219200" progId="Equation.3">
              <p:embed/>
            </p:oleObj>
          </a:graphicData>
        </a:graphic>
      </p:graphicFrame>
      <p:sp>
        <p:nvSpPr>
          <p:cNvPr id="7" name="Right Arrow 6"/>
          <p:cNvSpPr/>
          <p:nvPr/>
        </p:nvSpPr>
        <p:spPr bwMode="auto">
          <a:xfrm>
            <a:off x="2771775" y="1079500"/>
            <a:ext cx="596900" cy="368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aphicFrame>
        <p:nvGraphicFramePr>
          <p:cNvPr id="8"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6684242"/>
              </p:ext>
            </p:extLst>
          </p:nvPr>
        </p:nvGraphicFramePr>
        <p:xfrm>
          <a:off x="3302000" y="192087"/>
          <a:ext cx="2439987" cy="1985963"/>
        </p:xfrm>
        <a:graphic>
          <a:graphicData uri="http://schemas.openxmlformats.org/presentationml/2006/ole">
            <p:oleObj spid="_x0000_s47166" name="Equation" r:id="rId5" imgW="1155700" imgH="927100" progId="Equation.3">
              <p:embed/>
            </p:oleObj>
          </a:graphicData>
        </a:graphic>
      </p:graphicFrame>
      <p:sp>
        <p:nvSpPr>
          <p:cNvPr id="5" name="TextBox 3"/>
          <p:cNvSpPr txBox="1">
            <a:spLocks noChangeArrowheads="1"/>
          </p:cNvSpPr>
          <p:nvPr/>
        </p:nvSpPr>
        <p:spPr bwMode="auto">
          <a:xfrm>
            <a:off x="38100" y="3771900"/>
            <a:ext cx="8616950" cy="2308225"/>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0</a:t>
            </a:r>
          </a:p>
          <a:p>
            <a:pPr marL="457200" indent="-457200">
              <a:buFontTx/>
              <a:buAutoNum type="alphaUcPeriod"/>
            </a:pPr>
            <a:r>
              <a:rPr lang="en-US" sz="2400" dirty="0"/>
              <a:t>90</a:t>
            </a:r>
          </a:p>
          <a:p>
            <a:pPr marL="457200" indent="-457200">
              <a:buFontTx/>
              <a:buAutoNum type="alphaUcPeriod"/>
            </a:pPr>
            <a:r>
              <a:rPr lang="en-US" sz="2400" dirty="0"/>
              <a:t>180</a:t>
            </a:r>
          </a:p>
          <a:p>
            <a:pPr marL="457200" indent="-457200">
              <a:buFontTx/>
              <a:buAutoNum type="alphaUcPeriod"/>
            </a:pPr>
            <a:r>
              <a:rPr lang="en-US" sz="2400" dirty="0"/>
              <a:t>Can be more than one of the above</a:t>
            </a:r>
          </a:p>
          <a:p>
            <a:pPr marL="457200" indent="-457200">
              <a:buFontTx/>
              <a:buAutoNum type="alphaUcPeriod"/>
            </a:pPr>
            <a:r>
              <a:rPr lang="en-US" sz="2400" dirty="0"/>
              <a:t>Depends on the incident angle and dielectric properties</a:t>
            </a:r>
          </a:p>
          <a:p>
            <a:pPr marL="457200" indent="-457200">
              <a:buFontTx/>
              <a:buAutoNum type="alphaUcPeriod"/>
            </a:pPr>
            <a:endParaRPr lang="en-US" sz="2400" dirty="0"/>
          </a:p>
        </p:txBody>
      </p:sp>
      <p:sp>
        <p:nvSpPr>
          <p:cNvPr id="6" name="TextBox 5"/>
          <p:cNvSpPr txBox="1">
            <a:spLocks noChangeArrowheads="1"/>
          </p:cNvSpPr>
          <p:nvPr/>
        </p:nvSpPr>
        <p:spPr bwMode="auto">
          <a:xfrm>
            <a:off x="0" y="2962275"/>
            <a:ext cx="8763000" cy="831850"/>
          </a:xfrm>
          <a:prstGeom prst="rect">
            <a:avLst/>
          </a:prstGeom>
          <a:noFill/>
          <a:ln w="9525">
            <a:noFill/>
            <a:miter lim="800000"/>
            <a:headEnd/>
            <a:tailEnd/>
          </a:ln>
        </p:spPr>
        <p:txBody>
          <a:bodyPr>
            <a:prstTxWarp prst="textNoShape">
              <a:avLst/>
            </a:prstTxWarp>
            <a:spAutoFit/>
          </a:bodyPr>
          <a:lstStyle/>
          <a:p>
            <a:r>
              <a:rPr lang="en-US" sz="2400" dirty="0"/>
              <a:t>What is the relative phase angle between the incident wave and the transmitted wave?</a:t>
            </a:r>
          </a:p>
        </p:txBody>
      </p:sp>
      <p:graphicFrame>
        <p:nvGraphicFramePr>
          <p:cNvPr id="10"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8759150"/>
              </p:ext>
            </p:extLst>
          </p:nvPr>
        </p:nvGraphicFramePr>
        <p:xfrm>
          <a:off x="6235700" y="368300"/>
          <a:ext cx="2376488" cy="1866900"/>
        </p:xfrm>
        <a:graphic>
          <a:graphicData uri="http://schemas.openxmlformats.org/presentationml/2006/ole">
            <p:oleObj spid="_x0000_s47167" name="Equation" r:id="rId6" imgW="1130300" imgH="889000" progId="Equation.DSMT4">
              <p:embed/>
            </p:oleObj>
          </a:graphicData>
        </a:graphic>
      </p:graphicFrame>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58073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val 1"/>
          <p:cNvSpPr/>
          <p:nvPr/>
        </p:nvSpPr>
        <p:spPr bwMode="auto">
          <a:xfrm>
            <a:off x="3578456" y="3797300"/>
            <a:ext cx="4584700" cy="9779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Sun 2"/>
          <p:cNvSpPr/>
          <p:nvPr/>
        </p:nvSpPr>
        <p:spPr bwMode="auto">
          <a:xfrm>
            <a:off x="7543800" y="406400"/>
            <a:ext cx="1117600" cy="1003300"/>
          </a:xfrm>
          <a:prstGeom prst="su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4" name="Picture 3"/>
          <p:cNvPicPr>
            <a:picLocks noChangeAspect="1"/>
          </p:cNvPicPr>
          <p:nvPr/>
        </p:nvPicPr>
        <p:blipFill>
          <a:blip r:embed="rId3"/>
          <a:stretch>
            <a:fillRect/>
          </a:stretch>
        </p:blipFill>
        <p:spPr>
          <a:xfrm flipH="1">
            <a:off x="50800" y="1955800"/>
            <a:ext cx="3121256" cy="1624638"/>
          </a:xfrm>
          <a:prstGeom prst="rect">
            <a:avLst/>
          </a:prstGeom>
        </p:spPr>
      </p:pic>
      <p:sp>
        <p:nvSpPr>
          <p:cNvPr id="5" name="TextBox 4"/>
          <p:cNvSpPr txBox="1"/>
          <p:nvPr/>
        </p:nvSpPr>
        <p:spPr>
          <a:xfrm>
            <a:off x="121839" y="4889500"/>
            <a:ext cx="8315961" cy="646331"/>
          </a:xfrm>
          <a:prstGeom prst="rect">
            <a:avLst/>
          </a:prstGeom>
          <a:noFill/>
        </p:spPr>
        <p:txBody>
          <a:bodyPr wrap="none" rtlCol="0">
            <a:spAutoFit/>
          </a:bodyPr>
          <a:lstStyle/>
          <a:p>
            <a:r>
              <a:rPr lang="en-US" dirty="0" smtClean="0"/>
              <a:t>To reduce glare off the lake, should the polarization axis of these sunglasses be</a:t>
            </a:r>
          </a:p>
          <a:p>
            <a:pPr marL="342900" indent="-342900">
              <a:buAutoNum type="alphaUcParenR"/>
            </a:pPr>
            <a:r>
              <a:rPr lang="en-US" dirty="0" smtClean="0"/>
              <a:t>Vertical         B) Horizontal</a:t>
            </a:r>
            <a:r>
              <a:rPr lang="en-US" dirty="0"/>
              <a:t> </a:t>
            </a:r>
            <a:r>
              <a:rPr lang="en-US" dirty="0" smtClean="0"/>
              <a:t>        C)  Makes no difference       D) ????</a:t>
            </a:r>
            <a:endParaRPr lang="en-US" dirty="0"/>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30314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39266" name="Picture 4" descr="glare-tacho_movie"/>
          <p:cNvPicPr>
            <a:picLocks noChangeAspect="1" noChangeArrowheads="1" noCrop="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87638" y="1190625"/>
            <a:ext cx="3429000" cy="22129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84819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388" y="2984500"/>
            <a:ext cx="8786812" cy="461665"/>
          </a:xfrm>
          <a:prstGeom prst="rect">
            <a:avLst/>
          </a:prstGeom>
          <a:noFill/>
        </p:spPr>
        <p:txBody>
          <a:bodyPr wrap="square" rtlCol="0">
            <a:spAutoFit/>
          </a:bodyPr>
          <a:lstStyle/>
          <a:p>
            <a:r>
              <a:rPr lang="en-US" sz="2400" dirty="0" smtClean="0"/>
              <a:t>What is the power/m</a:t>
            </a:r>
            <a:r>
              <a:rPr lang="en-US" sz="2400" baseline="30000" dirty="0" smtClean="0"/>
              <a:t>2</a:t>
            </a:r>
            <a:r>
              <a:rPr lang="en-US" sz="2400" dirty="0" smtClean="0"/>
              <a:t> striking the boundary wall? </a:t>
            </a:r>
          </a:p>
        </p:txBody>
      </p:sp>
      <p:sp>
        <p:nvSpPr>
          <p:cNvPr id="5" name="Rectangle 4"/>
          <p:cNvSpPr/>
          <p:nvPr/>
        </p:nvSpPr>
        <p:spPr>
          <a:xfrm>
            <a:off x="73025" y="3899238"/>
            <a:ext cx="8804275" cy="1107996"/>
          </a:xfrm>
          <a:prstGeom prst="rect">
            <a:avLst/>
          </a:prstGeom>
        </p:spPr>
        <p:txBody>
          <a:bodyPr wrap="square">
            <a:spAutoFit/>
          </a:bodyPr>
          <a:lstStyle/>
          <a:p>
            <a:pPr marL="457200" indent="-457200">
              <a:buAutoNum type="alphaUcParenR"/>
            </a:pPr>
            <a:r>
              <a:rPr lang="en-US" sz="2400" dirty="0" smtClean="0"/>
              <a:t>Still &lt;S&gt;         B)   &lt;S&gt; cosθ</a:t>
            </a:r>
            <a:r>
              <a:rPr lang="en-US" sz="2400" baseline="-25000" dirty="0" smtClean="0"/>
              <a:t>1</a:t>
            </a:r>
            <a:r>
              <a:rPr lang="en-US" sz="2400" dirty="0" smtClean="0"/>
              <a:t>         C) </a:t>
            </a:r>
            <a:r>
              <a:rPr lang="en-US" sz="2400" dirty="0"/>
              <a:t>&lt;S&gt; </a:t>
            </a:r>
            <a:r>
              <a:rPr lang="en-US" sz="2400" dirty="0" smtClean="0"/>
              <a:t>/cosθ</a:t>
            </a:r>
            <a:r>
              <a:rPr lang="en-US" sz="2400" baseline="-25000" dirty="0" smtClean="0"/>
              <a:t>1</a:t>
            </a:r>
          </a:p>
          <a:p>
            <a:r>
              <a:rPr lang="en-US" sz="2400" dirty="0" smtClean="0"/>
              <a:t>D)  Something else! (</a:t>
            </a:r>
            <a:r>
              <a:rPr lang="en-US" sz="2400" dirty="0"/>
              <a:t>sinθ</a:t>
            </a:r>
            <a:r>
              <a:rPr lang="en-US" sz="2400" baseline="-25000" dirty="0"/>
              <a:t>1</a:t>
            </a:r>
            <a:r>
              <a:rPr lang="en-US" sz="2400" dirty="0" smtClean="0"/>
              <a:t> or cos</a:t>
            </a:r>
            <a:r>
              <a:rPr lang="en-US" sz="2400" baseline="30000" dirty="0" smtClean="0"/>
              <a:t>2</a:t>
            </a:r>
            <a:r>
              <a:rPr lang="en-US" sz="2400" dirty="0"/>
              <a:t>θ</a:t>
            </a:r>
            <a:r>
              <a:rPr lang="en-US" sz="2400" baseline="-25000" dirty="0"/>
              <a:t>1</a:t>
            </a:r>
            <a:r>
              <a:rPr lang="en-US" sz="2400" dirty="0" smtClean="0"/>
              <a:t> </a:t>
            </a:r>
            <a:r>
              <a:rPr lang="en-US" sz="2400" dirty="0"/>
              <a:t>or </a:t>
            </a:r>
            <a:r>
              <a:rPr lang="en-US" sz="2400" dirty="0" smtClean="0"/>
              <a:t>cosθ</a:t>
            </a:r>
            <a:r>
              <a:rPr lang="en-US" sz="2400" baseline="-25000" dirty="0" smtClean="0"/>
              <a:t>2</a:t>
            </a:r>
            <a:r>
              <a:rPr lang="en-US" sz="2400" dirty="0" smtClean="0"/>
              <a:t>, or …)  </a:t>
            </a:r>
            <a:endParaRPr lang="en-US" sz="2400" baseline="-25000" dirty="0"/>
          </a:p>
          <a:p>
            <a:r>
              <a:rPr lang="en-US" dirty="0"/>
              <a:t> </a:t>
            </a:r>
          </a:p>
        </p:txBody>
      </p:sp>
      <p:cxnSp>
        <p:nvCxnSpPr>
          <p:cNvPr id="11" name="Straight Connector 10"/>
          <p:cNvCxnSpPr/>
          <p:nvPr/>
        </p:nvCxnSpPr>
        <p:spPr bwMode="auto">
          <a:xfrm>
            <a:off x="3994150" y="265331"/>
            <a:ext cx="0" cy="2057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flipV="1">
            <a:off x="2531483" y="1040031"/>
            <a:ext cx="1462667" cy="15114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Connector 17"/>
          <p:cNvCxnSpPr/>
          <p:nvPr/>
        </p:nvCxnSpPr>
        <p:spPr bwMode="auto">
          <a:xfrm flipH="1">
            <a:off x="3232150" y="1027331"/>
            <a:ext cx="15621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0" name="TextBox 19"/>
          <p:cNvSpPr txBox="1"/>
          <p:nvPr/>
        </p:nvSpPr>
        <p:spPr>
          <a:xfrm>
            <a:off x="3498850" y="430431"/>
            <a:ext cx="313044" cy="369332"/>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4248150" y="442099"/>
            <a:ext cx="313044" cy="369332"/>
          </a:xfrm>
          <a:prstGeom prst="rect">
            <a:avLst/>
          </a:prstGeom>
          <a:noFill/>
        </p:spPr>
        <p:txBody>
          <a:bodyPr wrap="none" rtlCol="0">
            <a:spAutoFit/>
          </a:bodyPr>
          <a:lstStyle/>
          <a:p>
            <a:r>
              <a:rPr lang="en-US" dirty="0"/>
              <a:t>2</a:t>
            </a:r>
          </a:p>
        </p:txBody>
      </p:sp>
      <p:sp>
        <p:nvSpPr>
          <p:cNvPr id="21" name="Arc 20"/>
          <p:cNvSpPr/>
          <p:nvPr/>
        </p:nvSpPr>
        <p:spPr bwMode="auto">
          <a:xfrm rot="10800000">
            <a:off x="3562350" y="836831"/>
            <a:ext cx="490844" cy="4191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0" name="TextBox 29"/>
          <p:cNvSpPr txBox="1"/>
          <p:nvPr/>
        </p:nvSpPr>
        <p:spPr>
          <a:xfrm>
            <a:off x="3155950" y="1016694"/>
            <a:ext cx="449155" cy="369332"/>
          </a:xfrm>
          <a:prstGeom prst="rect">
            <a:avLst/>
          </a:prstGeom>
          <a:noFill/>
        </p:spPr>
        <p:txBody>
          <a:bodyPr wrap="square" rtlCol="0">
            <a:spAutoFit/>
          </a:bodyPr>
          <a:lstStyle/>
          <a:p>
            <a:r>
              <a:rPr lang="en-US" dirty="0" smtClean="0"/>
              <a:t>θ</a:t>
            </a:r>
            <a:r>
              <a:rPr lang="en-US" baseline="-25000" dirty="0"/>
              <a:t>1</a:t>
            </a:r>
          </a:p>
        </p:txBody>
      </p:sp>
      <p:sp>
        <p:nvSpPr>
          <p:cNvPr id="3" name="Rectangle 2"/>
          <p:cNvSpPr/>
          <p:nvPr/>
        </p:nvSpPr>
        <p:spPr>
          <a:xfrm>
            <a:off x="14288" y="1465088"/>
            <a:ext cx="3241142" cy="830997"/>
          </a:xfrm>
          <a:prstGeom prst="rect">
            <a:avLst/>
          </a:prstGeom>
        </p:spPr>
        <p:txBody>
          <a:bodyPr wrap="none">
            <a:spAutoFit/>
          </a:bodyPr>
          <a:lstStyle/>
          <a:p>
            <a:r>
              <a:rPr lang="en-US" sz="2400" dirty="0"/>
              <a:t>The power/m</a:t>
            </a:r>
            <a:r>
              <a:rPr lang="en-US" sz="2400" baseline="30000" dirty="0"/>
              <a:t>2</a:t>
            </a:r>
            <a:r>
              <a:rPr lang="en-US" sz="2400" dirty="0"/>
              <a:t> </a:t>
            </a:r>
            <a:r>
              <a:rPr lang="en-US" sz="2400" dirty="0" smtClean="0"/>
              <a:t>passing</a:t>
            </a:r>
          </a:p>
          <a:p>
            <a:r>
              <a:rPr lang="en-US" sz="2400" dirty="0" smtClean="0"/>
              <a:t>Here </a:t>
            </a:r>
            <a:r>
              <a:rPr lang="en-US" sz="2400" dirty="0"/>
              <a:t>is &lt;S&gt;</a:t>
            </a:r>
          </a:p>
        </p:txBody>
      </p:sp>
      <p:sp>
        <p:nvSpPr>
          <p:cNvPr id="6" name="Oval 5"/>
          <p:cNvSpPr/>
          <p:nvPr/>
        </p:nvSpPr>
        <p:spPr bwMode="auto">
          <a:xfrm rot="18319782">
            <a:off x="2773608" y="2315559"/>
            <a:ext cx="180793" cy="4953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23" name="Straight Arrow Connector 22"/>
          <p:cNvCxnSpPr/>
          <p:nvPr/>
        </p:nvCxnSpPr>
        <p:spPr bwMode="auto">
          <a:xfrm flipV="1">
            <a:off x="2924096" y="1764054"/>
            <a:ext cx="1082754" cy="11188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Freeform 13"/>
          <p:cNvSpPr/>
          <p:nvPr/>
        </p:nvSpPr>
        <p:spPr>
          <a:xfrm>
            <a:off x="723900" y="2273300"/>
            <a:ext cx="2044700" cy="609600"/>
          </a:xfrm>
          <a:custGeom>
            <a:avLst/>
            <a:gdLst>
              <a:gd name="connsiteX0" fmla="*/ 0 w 2044700"/>
              <a:gd name="connsiteY0" fmla="*/ 0 h 609600"/>
              <a:gd name="connsiteX1" fmla="*/ 139700 w 2044700"/>
              <a:gd name="connsiteY1" fmla="*/ 165100 h 609600"/>
              <a:gd name="connsiteX2" fmla="*/ 203200 w 2044700"/>
              <a:gd name="connsiteY2" fmla="*/ 241300 h 609600"/>
              <a:gd name="connsiteX3" fmla="*/ 241300 w 2044700"/>
              <a:gd name="connsiteY3" fmla="*/ 279400 h 609600"/>
              <a:gd name="connsiteX4" fmla="*/ 279400 w 2044700"/>
              <a:gd name="connsiteY4" fmla="*/ 292100 h 609600"/>
              <a:gd name="connsiteX5" fmla="*/ 317500 w 2044700"/>
              <a:gd name="connsiteY5" fmla="*/ 317500 h 609600"/>
              <a:gd name="connsiteX6" fmla="*/ 431800 w 2044700"/>
              <a:gd name="connsiteY6" fmla="*/ 368300 h 609600"/>
              <a:gd name="connsiteX7" fmla="*/ 469900 w 2044700"/>
              <a:gd name="connsiteY7" fmla="*/ 393700 h 609600"/>
              <a:gd name="connsiteX8" fmla="*/ 520700 w 2044700"/>
              <a:gd name="connsiteY8" fmla="*/ 406400 h 609600"/>
              <a:gd name="connsiteX9" fmla="*/ 571500 w 2044700"/>
              <a:gd name="connsiteY9" fmla="*/ 431800 h 609600"/>
              <a:gd name="connsiteX10" fmla="*/ 647700 w 2044700"/>
              <a:gd name="connsiteY10" fmla="*/ 457200 h 609600"/>
              <a:gd name="connsiteX11" fmla="*/ 698500 w 2044700"/>
              <a:gd name="connsiteY11" fmla="*/ 482600 h 609600"/>
              <a:gd name="connsiteX12" fmla="*/ 825500 w 2044700"/>
              <a:gd name="connsiteY12" fmla="*/ 533400 h 609600"/>
              <a:gd name="connsiteX13" fmla="*/ 901700 w 2044700"/>
              <a:gd name="connsiteY13" fmla="*/ 546100 h 609600"/>
              <a:gd name="connsiteX14" fmla="*/ 952500 w 2044700"/>
              <a:gd name="connsiteY14" fmla="*/ 558800 h 609600"/>
              <a:gd name="connsiteX15" fmla="*/ 1054100 w 2044700"/>
              <a:gd name="connsiteY15" fmla="*/ 571500 h 609600"/>
              <a:gd name="connsiteX16" fmla="*/ 1409700 w 2044700"/>
              <a:gd name="connsiteY16" fmla="*/ 596900 h 609600"/>
              <a:gd name="connsiteX17" fmla="*/ 1524000 w 2044700"/>
              <a:gd name="connsiteY17" fmla="*/ 609600 h 609600"/>
              <a:gd name="connsiteX18" fmla="*/ 1841500 w 2044700"/>
              <a:gd name="connsiteY18" fmla="*/ 584200 h 609600"/>
              <a:gd name="connsiteX19" fmla="*/ 1917700 w 2044700"/>
              <a:gd name="connsiteY19" fmla="*/ 546100 h 609600"/>
              <a:gd name="connsiteX20" fmla="*/ 1955800 w 2044700"/>
              <a:gd name="connsiteY20" fmla="*/ 508000 h 609600"/>
              <a:gd name="connsiteX21" fmla="*/ 1993900 w 2044700"/>
              <a:gd name="connsiteY21" fmla="*/ 495300 h 609600"/>
              <a:gd name="connsiteX22" fmla="*/ 2006600 w 2044700"/>
              <a:gd name="connsiteY22" fmla="*/ 457200 h 609600"/>
              <a:gd name="connsiteX23" fmla="*/ 2044700 w 2044700"/>
              <a:gd name="connsiteY23" fmla="*/ 4318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4700" h="609600">
                <a:moveTo>
                  <a:pt x="0" y="0"/>
                </a:moveTo>
                <a:cubicBezTo>
                  <a:pt x="46567" y="55033"/>
                  <a:pt x="107460" y="100620"/>
                  <a:pt x="139700" y="165100"/>
                </a:cubicBezTo>
                <a:cubicBezTo>
                  <a:pt x="181468" y="248637"/>
                  <a:pt x="141654" y="190012"/>
                  <a:pt x="203200" y="241300"/>
                </a:cubicBezTo>
                <a:cubicBezTo>
                  <a:pt x="216998" y="252798"/>
                  <a:pt x="226356" y="269437"/>
                  <a:pt x="241300" y="279400"/>
                </a:cubicBezTo>
                <a:cubicBezTo>
                  <a:pt x="252439" y="286826"/>
                  <a:pt x="267426" y="286113"/>
                  <a:pt x="279400" y="292100"/>
                </a:cubicBezTo>
                <a:cubicBezTo>
                  <a:pt x="293052" y="298926"/>
                  <a:pt x="304248" y="309927"/>
                  <a:pt x="317500" y="317500"/>
                </a:cubicBezTo>
                <a:cubicBezTo>
                  <a:pt x="411764" y="371365"/>
                  <a:pt x="322938" y="313869"/>
                  <a:pt x="431800" y="368300"/>
                </a:cubicBezTo>
                <a:cubicBezTo>
                  <a:pt x="445452" y="375126"/>
                  <a:pt x="455871" y="387687"/>
                  <a:pt x="469900" y="393700"/>
                </a:cubicBezTo>
                <a:cubicBezTo>
                  <a:pt x="485943" y="400576"/>
                  <a:pt x="504357" y="400271"/>
                  <a:pt x="520700" y="406400"/>
                </a:cubicBezTo>
                <a:cubicBezTo>
                  <a:pt x="538427" y="413047"/>
                  <a:pt x="553922" y="424769"/>
                  <a:pt x="571500" y="431800"/>
                </a:cubicBezTo>
                <a:cubicBezTo>
                  <a:pt x="596359" y="441744"/>
                  <a:pt x="623753" y="445226"/>
                  <a:pt x="647700" y="457200"/>
                </a:cubicBezTo>
                <a:cubicBezTo>
                  <a:pt x="664633" y="465667"/>
                  <a:pt x="681099" y="475142"/>
                  <a:pt x="698500" y="482600"/>
                </a:cubicBezTo>
                <a:cubicBezTo>
                  <a:pt x="740408" y="500561"/>
                  <a:pt x="780526" y="525904"/>
                  <a:pt x="825500" y="533400"/>
                </a:cubicBezTo>
                <a:cubicBezTo>
                  <a:pt x="850900" y="537633"/>
                  <a:pt x="876450" y="541050"/>
                  <a:pt x="901700" y="546100"/>
                </a:cubicBezTo>
                <a:cubicBezTo>
                  <a:pt x="918816" y="549523"/>
                  <a:pt x="935283" y="555931"/>
                  <a:pt x="952500" y="558800"/>
                </a:cubicBezTo>
                <a:cubicBezTo>
                  <a:pt x="986166" y="564411"/>
                  <a:pt x="1020139" y="568104"/>
                  <a:pt x="1054100" y="571500"/>
                </a:cubicBezTo>
                <a:cubicBezTo>
                  <a:pt x="1257762" y="591866"/>
                  <a:pt x="1177416" y="578317"/>
                  <a:pt x="1409700" y="596900"/>
                </a:cubicBezTo>
                <a:cubicBezTo>
                  <a:pt x="1447912" y="599957"/>
                  <a:pt x="1485900" y="605367"/>
                  <a:pt x="1524000" y="609600"/>
                </a:cubicBezTo>
                <a:cubicBezTo>
                  <a:pt x="1629833" y="601133"/>
                  <a:pt x="1735933" y="595511"/>
                  <a:pt x="1841500" y="584200"/>
                </a:cubicBezTo>
                <a:cubicBezTo>
                  <a:pt x="1867791" y="581383"/>
                  <a:pt x="1898435" y="562154"/>
                  <a:pt x="1917700" y="546100"/>
                </a:cubicBezTo>
                <a:cubicBezTo>
                  <a:pt x="1931498" y="534602"/>
                  <a:pt x="1940856" y="517963"/>
                  <a:pt x="1955800" y="508000"/>
                </a:cubicBezTo>
                <a:cubicBezTo>
                  <a:pt x="1966939" y="500574"/>
                  <a:pt x="1981200" y="499533"/>
                  <a:pt x="1993900" y="495300"/>
                </a:cubicBezTo>
                <a:cubicBezTo>
                  <a:pt x="1998133" y="482600"/>
                  <a:pt x="1998237" y="467653"/>
                  <a:pt x="2006600" y="457200"/>
                </a:cubicBezTo>
                <a:cubicBezTo>
                  <a:pt x="2016135" y="445281"/>
                  <a:pt x="2044700" y="431800"/>
                  <a:pt x="2044700" y="431800"/>
                </a:cubicBezTo>
              </a:path>
            </a:pathLst>
          </a:custGeom>
          <a:ln>
            <a:solidFill>
              <a:srgbClr val="000000"/>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5" name="Oval 14"/>
          <p:cNvSpPr/>
          <p:nvPr/>
        </p:nvSpPr>
        <p:spPr bwMode="auto">
          <a:xfrm>
            <a:off x="3976994" y="1040031"/>
            <a:ext cx="45719" cy="7240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7" name="Freeform 16"/>
          <p:cNvSpPr/>
          <p:nvPr/>
        </p:nvSpPr>
        <p:spPr>
          <a:xfrm>
            <a:off x="4165600" y="1368054"/>
            <a:ext cx="1282700" cy="1514846"/>
          </a:xfrm>
          <a:custGeom>
            <a:avLst/>
            <a:gdLst>
              <a:gd name="connsiteX0" fmla="*/ 965200 w 1282700"/>
              <a:gd name="connsiteY0" fmla="*/ 1514846 h 1514846"/>
              <a:gd name="connsiteX1" fmla="*/ 1028700 w 1282700"/>
              <a:gd name="connsiteY1" fmla="*/ 1476746 h 1514846"/>
              <a:gd name="connsiteX2" fmla="*/ 1054100 w 1282700"/>
              <a:gd name="connsiteY2" fmla="*/ 1438646 h 1514846"/>
              <a:gd name="connsiteX3" fmla="*/ 1104900 w 1282700"/>
              <a:gd name="connsiteY3" fmla="*/ 1337046 h 1514846"/>
              <a:gd name="connsiteX4" fmla="*/ 1155700 w 1282700"/>
              <a:gd name="connsiteY4" fmla="*/ 1235446 h 1514846"/>
              <a:gd name="connsiteX5" fmla="*/ 1168400 w 1282700"/>
              <a:gd name="connsiteY5" fmla="*/ 1197346 h 1514846"/>
              <a:gd name="connsiteX6" fmla="*/ 1206500 w 1282700"/>
              <a:gd name="connsiteY6" fmla="*/ 1146546 h 1514846"/>
              <a:gd name="connsiteX7" fmla="*/ 1244600 w 1282700"/>
              <a:gd name="connsiteY7" fmla="*/ 1057646 h 1514846"/>
              <a:gd name="connsiteX8" fmla="*/ 1270000 w 1282700"/>
              <a:gd name="connsiteY8" fmla="*/ 905246 h 1514846"/>
              <a:gd name="connsiteX9" fmla="*/ 1282700 w 1282700"/>
              <a:gd name="connsiteY9" fmla="*/ 816346 h 1514846"/>
              <a:gd name="connsiteX10" fmla="*/ 1270000 w 1282700"/>
              <a:gd name="connsiteY10" fmla="*/ 333746 h 1514846"/>
              <a:gd name="connsiteX11" fmla="*/ 1244600 w 1282700"/>
              <a:gd name="connsiteY11" fmla="*/ 282946 h 1514846"/>
              <a:gd name="connsiteX12" fmla="*/ 1206500 w 1282700"/>
              <a:gd name="connsiteY12" fmla="*/ 219446 h 1514846"/>
              <a:gd name="connsiteX13" fmla="*/ 1092200 w 1282700"/>
              <a:gd name="connsiteY13" fmla="*/ 117846 h 1514846"/>
              <a:gd name="connsiteX14" fmla="*/ 1054100 w 1282700"/>
              <a:gd name="connsiteY14" fmla="*/ 105146 h 1514846"/>
              <a:gd name="connsiteX15" fmla="*/ 1016000 w 1282700"/>
              <a:gd name="connsiteY15" fmla="*/ 67046 h 1514846"/>
              <a:gd name="connsiteX16" fmla="*/ 952500 w 1282700"/>
              <a:gd name="connsiteY16" fmla="*/ 54346 h 1514846"/>
              <a:gd name="connsiteX17" fmla="*/ 889000 w 1282700"/>
              <a:gd name="connsiteY17" fmla="*/ 28946 h 1514846"/>
              <a:gd name="connsiteX18" fmla="*/ 838200 w 1282700"/>
              <a:gd name="connsiteY18" fmla="*/ 3546 h 1514846"/>
              <a:gd name="connsiteX19" fmla="*/ 0 w 1282700"/>
              <a:gd name="connsiteY19" fmla="*/ 3546 h 15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2700" h="1514846">
                <a:moveTo>
                  <a:pt x="965200" y="1514846"/>
                </a:moveTo>
                <a:cubicBezTo>
                  <a:pt x="986367" y="1502146"/>
                  <a:pt x="1009958" y="1492810"/>
                  <a:pt x="1028700" y="1476746"/>
                </a:cubicBezTo>
                <a:cubicBezTo>
                  <a:pt x="1040289" y="1466813"/>
                  <a:pt x="1046010" y="1451589"/>
                  <a:pt x="1054100" y="1438646"/>
                </a:cubicBezTo>
                <a:cubicBezTo>
                  <a:pt x="1144504" y="1294000"/>
                  <a:pt x="1059764" y="1436346"/>
                  <a:pt x="1104900" y="1337046"/>
                </a:cubicBezTo>
                <a:cubicBezTo>
                  <a:pt x="1120568" y="1302576"/>
                  <a:pt x="1143726" y="1271367"/>
                  <a:pt x="1155700" y="1235446"/>
                </a:cubicBezTo>
                <a:cubicBezTo>
                  <a:pt x="1159933" y="1222746"/>
                  <a:pt x="1161758" y="1208969"/>
                  <a:pt x="1168400" y="1197346"/>
                </a:cubicBezTo>
                <a:cubicBezTo>
                  <a:pt x="1178902" y="1178968"/>
                  <a:pt x="1193800" y="1163479"/>
                  <a:pt x="1206500" y="1146546"/>
                </a:cubicBezTo>
                <a:cubicBezTo>
                  <a:pt x="1242961" y="1000703"/>
                  <a:pt x="1191977" y="1180433"/>
                  <a:pt x="1244600" y="1057646"/>
                </a:cubicBezTo>
                <a:cubicBezTo>
                  <a:pt x="1259546" y="1022771"/>
                  <a:pt x="1266929" y="928281"/>
                  <a:pt x="1270000" y="905246"/>
                </a:cubicBezTo>
                <a:cubicBezTo>
                  <a:pt x="1273956" y="875574"/>
                  <a:pt x="1278467" y="845979"/>
                  <a:pt x="1282700" y="816346"/>
                </a:cubicBezTo>
                <a:cubicBezTo>
                  <a:pt x="1278467" y="655479"/>
                  <a:pt x="1281465" y="494259"/>
                  <a:pt x="1270000" y="333746"/>
                </a:cubicBezTo>
                <a:cubicBezTo>
                  <a:pt x="1268651" y="314862"/>
                  <a:pt x="1253794" y="299496"/>
                  <a:pt x="1244600" y="282946"/>
                </a:cubicBezTo>
                <a:cubicBezTo>
                  <a:pt x="1232612" y="261368"/>
                  <a:pt x="1221920" y="238721"/>
                  <a:pt x="1206500" y="219446"/>
                </a:cubicBezTo>
                <a:cubicBezTo>
                  <a:pt x="1184760" y="192271"/>
                  <a:pt x="1126835" y="137638"/>
                  <a:pt x="1092200" y="117846"/>
                </a:cubicBezTo>
                <a:cubicBezTo>
                  <a:pt x="1080577" y="111204"/>
                  <a:pt x="1066800" y="109379"/>
                  <a:pt x="1054100" y="105146"/>
                </a:cubicBezTo>
                <a:cubicBezTo>
                  <a:pt x="1041400" y="92446"/>
                  <a:pt x="1032064" y="75078"/>
                  <a:pt x="1016000" y="67046"/>
                </a:cubicBezTo>
                <a:cubicBezTo>
                  <a:pt x="996693" y="57393"/>
                  <a:pt x="973175" y="60549"/>
                  <a:pt x="952500" y="54346"/>
                </a:cubicBezTo>
                <a:cubicBezTo>
                  <a:pt x="930664" y="47795"/>
                  <a:pt x="909832" y="38205"/>
                  <a:pt x="889000" y="28946"/>
                </a:cubicBezTo>
                <a:cubicBezTo>
                  <a:pt x="871700" y="21257"/>
                  <a:pt x="857124" y="4087"/>
                  <a:pt x="838200" y="3546"/>
                </a:cubicBezTo>
                <a:cubicBezTo>
                  <a:pt x="558914" y="-4434"/>
                  <a:pt x="279400" y="3546"/>
                  <a:pt x="0" y="3546"/>
                </a:cubicBezTo>
              </a:path>
            </a:pathLst>
          </a:custGeom>
          <a:ln>
            <a:solidFill>
              <a:srgbClr val="000000"/>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6688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609600"/>
            <a:ext cx="8001000" cy="1143000"/>
          </a:xfrm>
        </p:spPr>
        <p:txBody>
          <a:bodyPr>
            <a:normAutofit/>
          </a:bodyPr>
          <a:lstStyle/>
          <a:p>
            <a:pPr algn="l"/>
            <a:r>
              <a:rPr lang="en-US" sz="2400" dirty="0" smtClean="0"/>
              <a:t>Two different functions f</a:t>
            </a:r>
            <a:r>
              <a:rPr lang="en-US" sz="2400" baseline="-25000" dirty="0" smtClean="0"/>
              <a:t>1 </a:t>
            </a:r>
            <a:r>
              <a:rPr lang="en-US" sz="2400" dirty="0" smtClean="0"/>
              <a:t>(</a:t>
            </a:r>
            <a:r>
              <a:rPr lang="en-US" sz="2400" dirty="0" err="1" smtClean="0"/>
              <a:t>x,t</a:t>
            </a:r>
            <a:r>
              <a:rPr lang="en-US" sz="2400" dirty="0" smtClean="0"/>
              <a:t>) and f</a:t>
            </a:r>
            <a:r>
              <a:rPr lang="en-US" sz="2400" baseline="-25000" dirty="0" smtClean="0"/>
              <a:t>2 </a:t>
            </a:r>
            <a:r>
              <a:rPr lang="en-US" sz="2400" dirty="0" smtClean="0"/>
              <a:t>(</a:t>
            </a:r>
            <a:r>
              <a:rPr lang="en-US" sz="2400" dirty="0" err="1" smtClean="0"/>
              <a:t>x,t</a:t>
            </a:r>
            <a:r>
              <a:rPr lang="en-US" sz="2400" dirty="0" smtClean="0"/>
              <a:t>) are solutions of the wave equation.</a:t>
            </a:r>
            <a:endParaRPr lang="en-US" sz="2400" dirty="0"/>
          </a:p>
        </p:txBody>
      </p:sp>
      <p:sp>
        <p:nvSpPr>
          <p:cNvPr id="3076" name="Text Box 4"/>
          <p:cNvSpPr txBox="1">
            <a:spLocks noChangeArrowheads="1"/>
          </p:cNvSpPr>
          <p:nvPr/>
        </p:nvSpPr>
        <p:spPr bwMode="auto">
          <a:xfrm>
            <a:off x="685800" y="3429000"/>
            <a:ext cx="8229600" cy="1815882"/>
          </a:xfrm>
          <a:prstGeom prst="rect">
            <a:avLst/>
          </a:prstGeom>
          <a:noFill/>
          <a:ln w="9525">
            <a:noFill/>
            <a:miter lim="800000"/>
            <a:headEnd/>
            <a:tailEnd/>
          </a:ln>
        </p:spPr>
        <p:txBody>
          <a:bodyPr>
            <a:prstTxWarp prst="textNoShape">
              <a:avLst/>
            </a:prstTxWarp>
            <a:spAutoFit/>
          </a:bodyPr>
          <a:lstStyle/>
          <a:p>
            <a:pPr marL="457200" indent="-457200" eaLnBrk="1" hangingPunct="1">
              <a:spcBef>
                <a:spcPct val="50000"/>
              </a:spcBef>
              <a:buFontTx/>
              <a:buAutoNum type="alphaUcParenR"/>
            </a:pPr>
            <a:r>
              <a:rPr lang="en-US" sz="2800" dirty="0"/>
              <a:t>  </a:t>
            </a:r>
            <a:r>
              <a:rPr lang="en-US" sz="2800" dirty="0" smtClean="0"/>
              <a:t>Yes, always</a:t>
            </a:r>
            <a:endParaRPr lang="en-US" sz="2800" dirty="0"/>
          </a:p>
          <a:p>
            <a:pPr marL="457200" indent="-457200">
              <a:spcBef>
                <a:spcPct val="50000"/>
              </a:spcBef>
            </a:pPr>
            <a:r>
              <a:rPr lang="en-US" sz="2800" dirty="0"/>
              <a:t>B)</a:t>
            </a:r>
            <a:r>
              <a:rPr lang="en-US" sz="2800" i="1" dirty="0"/>
              <a:t>    </a:t>
            </a:r>
            <a:r>
              <a:rPr lang="en-US" sz="2800" dirty="0" smtClean="0"/>
              <a:t>No, never.</a:t>
            </a:r>
            <a:endParaRPr lang="en-US" sz="2800" dirty="0"/>
          </a:p>
          <a:p>
            <a:pPr marL="457200" indent="-457200" eaLnBrk="1" hangingPunct="1">
              <a:spcBef>
                <a:spcPct val="50000"/>
              </a:spcBef>
            </a:pPr>
            <a:r>
              <a:rPr lang="en-US" sz="2800" dirty="0"/>
              <a:t>C)   </a:t>
            </a:r>
            <a:r>
              <a:rPr lang="en-US" sz="2800" dirty="0" smtClean="0"/>
              <a:t>Yes, sometimes, depending of f</a:t>
            </a:r>
            <a:r>
              <a:rPr lang="en-US" sz="2800" baseline="-25000" dirty="0" smtClean="0"/>
              <a:t>1   </a:t>
            </a:r>
            <a:r>
              <a:rPr lang="en-US" sz="2800" dirty="0" smtClean="0"/>
              <a:t>and f</a:t>
            </a:r>
            <a:r>
              <a:rPr lang="en-US" sz="2800" baseline="-25000" dirty="0" smtClean="0"/>
              <a:t>2 </a:t>
            </a:r>
            <a:r>
              <a:rPr lang="en-US" sz="2800" dirty="0" smtClean="0"/>
              <a:t> .</a:t>
            </a:r>
            <a:endParaRPr lang="en-US" sz="2800" dirty="0"/>
          </a:p>
        </p:txBody>
      </p:sp>
      <p:graphicFrame>
        <p:nvGraphicFramePr>
          <p:cNvPr id="2048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3159723"/>
              </p:ext>
            </p:extLst>
          </p:nvPr>
        </p:nvGraphicFramePr>
        <p:xfrm>
          <a:off x="3516313" y="1304925"/>
          <a:ext cx="2106612" cy="1117600"/>
        </p:xfrm>
        <a:graphic>
          <a:graphicData uri="http://schemas.openxmlformats.org/presentationml/2006/ole">
            <p:oleObj spid="_x0000_s72713" name="Equation" r:id="rId4" imgW="889000" imgH="431800" progId="Equation.3">
              <p:embed/>
            </p:oleObj>
          </a:graphicData>
        </a:graphic>
      </p:graphicFrame>
      <p:sp>
        <p:nvSpPr>
          <p:cNvPr id="20485" name="Rectangle 8"/>
          <p:cNvSpPr>
            <a:spLocks noChangeArrowheads="1"/>
          </p:cNvSpPr>
          <p:nvPr/>
        </p:nvSpPr>
        <p:spPr bwMode="auto">
          <a:xfrm>
            <a:off x="304800" y="2438400"/>
            <a:ext cx="8382000" cy="767508"/>
          </a:xfrm>
          <a:prstGeom prst="rect">
            <a:avLst/>
          </a:prstGeom>
          <a:noFill/>
          <a:ln w="9525">
            <a:noFill/>
            <a:miter lim="800000"/>
            <a:headEnd/>
            <a:tailEnd/>
          </a:ln>
        </p:spPr>
        <p:txBody>
          <a:bodyPr anchor="ctr">
            <a:prstTxWarp prst="textNoShape">
              <a:avLst/>
            </a:prstTxWarp>
          </a:bodyPr>
          <a:lstStyle/>
          <a:p>
            <a:r>
              <a:rPr lang="en-US" sz="2800" dirty="0" smtClean="0">
                <a:solidFill>
                  <a:srgbClr val="0000FF"/>
                </a:solidFill>
              </a:rPr>
              <a:t>Is (A f</a:t>
            </a:r>
            <a:r>
              <a:rPr lang="en-US" sz="2800" baseline="-25000" dirty="0" smtClean="0">
                <a:solidFill>
                  <a:srgbClr val="0000FF"/>
                </a:solidFill>
              </a:rPr>
              <a:t>1 </a:t>
            </a:r>
            <a:r>
              <a:rPr lang="en-US" sz="2800" dirty="0" smtClean="0">
                <a:solidFill>
                  <a:srgbClr val="0000FF"/>
                </a:solidFill>
              </a:rPr>
              <a:t> + B</a:t>
            </a:r>
            <a:r>
              <a:rPr lang="en-US" sz="2800" dirty="0" smtClean="0">
                <a:solidFill>
                  <a:srgbClr val="0000FF"/>
                </a:solidFill>
                <a:sym typeface="Symbol"/>
              </a:rPr>
              <a:t> </a:t>
            </a:r>
            <a:r>
              <a:rPr lang="en-US" sz="2800" dirty="0" smtClean="0">
                <a:solidFill>
                  <a:srgbClr val="0000FF"/>
                </a:solidFill>
              </a:rPr>
              <a:t>f</a:t>
            </a:r>
            <a:r>
              <a:rPr lang="en-US" sz="2800" baseline="-25000" dirty="0" smtClean="0">
                <a:solidFill>
                  <a:srgbClr val="0000FF"/>
                </a:solidFill>
              </a:rPr>
              <a:t>2 </a:t>
            </a:r>
            <a:r>
              <a:rPr lang="en-US" sz="2800" dirty="0" smtClean="0">
                <a:solidFill>
                  <a:srgbClr val="0000FF"/>
                </a:solidFill>
              </a:rPr>
              <a:t>)  also a solution of the wave equation?</a:t>
            </a:r>
            <a:endParaRPr lang="en-US" sz="2800" dirty="0">
              <a:solidFill>
                <a:srgbClr val="0000FF"/>
              </a:solidFill>
            </a:endParaRPr>
          </a:p>
        </p:txBody>
      </p:sp>
      <p:sp>
        <p:nvSpPr>
          <p:cNvPr id="7" name="Oval 6"/>
          <p:cNvSpPr/>
          <p:nvPr/>
        </p:nvSpPr>
        <p:spPr>
          <a:xfrm>
            <a:off x="533400" y="3352800"/>
            <a:ext cx="2743200" cy="685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239649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6" name="Rectangle 1026"/>
          <p:cNvSpPr>
            <a:spLocks noGrp="1"/>
          </p:cNvSpPr>
          <p:nvPr>
            <p:ph type="title" idx="4294967295"/>
          </p:nvPr>
        </p:nvSpPr>
        <p:spPr>
          <a:xfrm>
            <a:off x="0" y="1397000"/>
            <a:ext cx="9144000" cy="1219200"/>
          </a:xfrm>
        </p:spPr>
        <p:txBody>
          <a:bodyPr anchor="t">
            <a:noAutofit/>
          </a:bodyPr>
          <a:lstStyle/>
          <a:p>
            <a:pPr algn="l"/>
            <a:r>
              <a:rPr lang="en-US" sz="2400" dirty="0" smtClean="0">
                <a:latin typeface="Arial" charset="0"/>
                <a:ea typeface="Arial" charset="0"/>
                <a:cs typeface="Arial" charset="0"/>
              </a:rPr>
              <a:t>Our general solution for the transmitted wave is</a:t>
            </a:r>
            <a:br>
              <a:rPr lang="en-US" sz="2400" dirty="0" smtClean="0">
                <a:latin typeface="Arial" charset="0"/>
                <a:ea typeface="Arial" charset="0"/>
                <a:cs typeface="Arial" charset="0"/>
              </a:rPr>
            </a:br>
            <a:r>
              <a:rPr lang="en-US" sz="2400" dirty="0">
                <a:latin typeface="Arial" charset="0"/>
                <a:ea typeface="Arial" charset="0"/>
                <a:cs typeface="Arial" charset="0"/>
              </a:rPr>
              <a:t/>
            </a:r>
            <a:br>
              <a:rPr lang="en-US" sz="2400" dirty="0">
                <a:latin typeface="Arial" charset="0"/>
                <a:ea typeface="Arial" charset="0"/>
                <a:cs typeface="Arial" charset="0"/>
              </a:rPr>
            </a:b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Snell’s law tells us  </a:t>
            </a:r>
          </a:p>
        </p:txBody>
      </p:sp>
      <p:graphicFrame>
        <p:nvGraphicFramePr>
          <p:cNvPr id="9"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2515209"/>
              </p:ext>
            </p:extLst>
          </p:nvPr>
        </p:nvGraphicFramePr>
        <p:xfrm>
          <a:off x="2559050" y="1752600"/>
          <a:ext cx="3457575" cy="698500"/>
        </p:xfrm>
        <a:graphic>
          <a:graphicData uri="http://schemas.openxmlformats.org/presentationml/2006/ole">
            <p:oleObj spid="_x0000_s48189" name="Equation" r:id="rId4" imgW="1638300" imgH="330200" progId="Equation.3">
              <p:embed/>
            </p:oleObj>
          </a:graphicData>
        </a:graphic>
      </p:graphicFrame>
      <p:graphicFrame>
        <p:nvGraphicFramePr>
          <p:cNvPr id="10"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2580900"/>
              </p:ext>
            </p:extLst>
          </p:nvPr>
        </p:nvGraphicFramePr>
        <p:xfrm>
          <a:off x="2746375" y="2530476"/>
          <a:ext cx="2359025" cy="428625"/>
        </p:xfrm>
        <a:graphic>
          <a:graphicData uri="http://schemas.openxmlformats.org/presentationml/2006/ole">
            <p:oleObj spid="_x0000_s48190" name="Equation" r:id="rId5" imgW="1117600" imgH="203200" progId="Equation.3">
              <p:embed/>
            </p:oleObj>
          </a:graphicData>
        </a:graphic>
      </p:graphicFrame>
      <p:grpSp>
        <p:nvGrpSpPr>
          <p:cNvPr id="7" name="Group 6"/>
          <p:cNvGrpSpPr/>
          <p:nvPr/>
        </p:nvGrpSpPr>
        <p:grpSpPr>
          <a:xfrm>
            <a:off x="52388" y="2984500"/>
            <a:ext cx="8786812" cy="923330"/>
            <a:chOff x="52388" y="2044700"/>
            <a:chExt cx="8786812" cy="923330"/>
          </a:xfrm>
        </p:grpSpPr>
        <p:sp>
          <p:nvSpPr>
            <p:cNvPr id="2" name="TextBox 1"/>
            <p:cNvSpPr txBox="1"/>
            <p:nvPr/>
          </p:nvSpPr>
          <p:spPr>
            <a:xfrm>
              <a:off x="52388" y="2044700"/>
              <a:ext cx="8786812" cy="923330"/>
            </a:xfrm>
            <a:prstGeom prst="rect">
              <a:avLst/>
            </a:prstGeom>
            <a:noFill/>
          </p:spPr>
          <p:txBody>
            <a:bodyPr wrap="square" rtlCol="0">
              <a:spAutoFit/>
            </a:bodyPr>
            <a:lstStyle/>
            <a:p>
              <a:r>
                <a:rPr lang="en-US" sz="2400" dirty="0" smtClean="0"/>
                <a:t>If n</a:t>
              </a:r>
              <a:r>
                <a:rPr lang="en-US" sz="2400" baseline="-25000" dirty="0" smtClean="0"/>
                <a:t>2 </a:t>
              </a:r>
              <a:r>
                <a:rPr lang="en-US" sz="2400" dirty="0" smtClean="0"/>
                <a:t>&lt; n</a:t>
              </a:r>
              <a:r>
                <a:rPr lang="en-US" sz="2400" baseline="-25000" dirty="0" smtClean="0"/>
                <a:t>1</a:t>
              </a:r>
              <a:r>
                <a:rPr lang="en-US" sz="2400" dirty="0" smtClean="0"/>
                <a:t>, there is a critical angle,                         ,  </a:t>
              </a:r>
            </a:p>
            <a:p>
              <a:endParaRPr lang="en-US" sz="600" dirty="0" smtClean="0"/>
            </a:p>
            <a:p>
              <a:r>
                <a:rPr lang="en-US" sz="2400" dirty="0" smtClean="0"/>
                <a:t>beyond which there is no real solution for θ</a:t>
              </a:r>
              <a:r>
                <a:rPr lang="en-US" sz="2400" baseline="-25000" dirty="0" smtClean="0"/>
                <a:t>2</a:t>
              </a:r>
              <a:r>
                <a:rPr lang="en-US" sz="2400" dirty="0" smtClean="0"/>
                <a:t>. </a:t>
              </a:r>
            </a:p>
          </p:txBody>
        </p:sp>
        <p:graphicFrame>
          <p:nvGraphicFramePr>
            <p:cNvPr id="13"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3783772"/>
                </p:ext>
              </p:extLst>
            </p:nvPr>
          </p:nvGraphicFramePr>
          <p:xfrm>
            <a:off x="4303713" y="2095500"/>
            <a:ext cx="1984375" cy="455613"/>
          </p:xfrm>
          <a:graphic>
            <a:graphicData uri="http://schemas.openxmlformats.org/presentationml/2006/ole">
              <p:oleObj spid="_x0000_s48191" name="Equation" r:id="rId6" imgW="927100" imgH="215900" progId="Equation.3">
                <p:embed/>
              </p:oleObj>
            </a:graphicData>
          </a:graphic>
        </p:graphicFrame>
      </p:grpSp>
      <p:sp>
        <p:nvSpPr>
          <p:cNvPr id="5" name="Rectangle 4"/>
          <p:cNvSpPr/>
          <p:nvPr/>
        </p:nvSpPr>
        <p:spPr>
          <a:xfrm>
            <a:off x="73025" y="3899238"/>
            <a:ext cx="8804275" cy="738664"/>
          </a:xfrm>
          <a:prstGeom prst="rect">
            <a:avLst/>
          </a:prstGeom>
        </p:spPr>
        <p:txBody>
          <a:bodyPr wrap="square">
            <a:spAutoFit/>
          </a:bodyPr>
          <a:lstStyle/>
          <a:p>
            <a:r>
              <a:rPr lang="en-US" sz="2400" dirty="0" smtClean="0"/>
              <a:t>How should we interpret this lack of solution </a:t>
            </a:r>
            <a:r>
              <a:rPr lang="en-US" sz="2400" i="1" dirty="0" smtClean="0"/>
              <a:t>physically?</a:t>
            </a:r>
            <a:endParaRPr lang="en-US" sz="2400" i="1" dirty="0"/>
          </a:p>
          <a:p>
            <a:r>
              <a:rPr lang="en-US" dirty="0"/>
              <a:t> </a:t>
            </a:r>
          </a:p>
        </p:txBody>
      </p:sp>
      <p:grpSp>
        <p:nvGrpSpPr>
          <p:cNvPr id="22" name="Group 21"/>
          <p:cNvGrpSpPr/>
          <p:nvPr/>
        </p:nvGrpSpPr>
        <p:grpSpPr>
          <a:xfrm>
            <a:off x="6718300" y="215900"/>
            <a:ext cx="1562100" cy="2057400"/>
            <a:chOff x="7035800" y="215900"/>
            <a:chExt cx="1562100" cy="2057400"/>
          </a:xfrm>
        </p:grpSpPr>
        <p:cxnSp>
          <p:nvCxnSpPr>
            <p:cNvPr id="11" name="Straight Connector 10"/>
            <p:cNvCxnSpPr/>
            <p:nvPr/>
          </p:nvCxnSpPr>
          <p:spPr bwMode="auto">
            <a:xfrm>
              <a:off x="7797800" y="215900"/>
              <a:ext cx="0" cy="2057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flipV="1">
              <a:off x="7035800" y="990600"/>
              <a:ext cx="762000" cy="787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Connector 17"/>
            <p:cNvCxnSpPr/>
            <p:nvPr/>
          </p:nvCxnSpPr>
          <p:spPr bwMode="auto">
            <a:xfrm flipH="1">
              <a:off x="7035800" y="977900"/>
              <a:ext cx="15621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0" name="TextBox 19"/>
            <p:cNvSpPr txBox="1"/>
            <p:nvPr/>
          </p:nvSpPr>
          <p:spPr>
            <a:xfrm>
              <a:off x="7302500" y="381000"/>
              <a:ext cx="313044" cy="369332"/>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8051800" y="392668"/>
              <a:ext cx="313044" cy="369332"/>
            </a:xfrm>
            <a:prstGeom prst="rect">
              <a:avLst/>
            </a:prstGeom>
            <a:noFill/>
          </p:spPr>
          <p:txBody>
            <a:bodyPr wrap="none" rtlCol="0">
              <a:spAutoFit/>
            </a:bodyPr>
            <a:lstStyle/>
            <a:p>
              <a:r>
                <a:rPr lang="en-US" dirty="0"/>
                <a:t>2</a:t>
              </a:r>
            </a:p>
          </p:txBody>
        </p:sp>
        <p:sp>
          <p:nvSpPr>
            <p:cNvPr id="21" name="Arc 20"/>
            <p:cNvSpPr/>
            <p:nvPr/>
          </p:nvSpPr>
          <p:spPr bwMode="auto">
            <a:xfrm rot="10800000">
              <a:off x="7366000" y="787400"/>
              <a:ext cx="490844" cy="419100"/>
            </a:xfrm>
            <a:prstGeom prst="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0" name="TextBox 29"/>
            <p:cNvSpPr txBox="1"/>
            <p:nvPr/>
          </p:nvSpPr>
          <p:spPr>
            <a:xfrm>
              <a:off x="7048500" y="967263"/>
              <a:ext cx="449155" cy="369332"/>
            </a:xfrm>
            <a:prstGeom prst="rect">
              <a:avLst/>
            </a:prstGeom>
            <a:noFill/>
          </p:spPr>
          <p:txBody>
            <a:bodyPr wrap="square" rtlCol="0">
              <a:spAutoFit/>
            </a:bodyPr>
            <a:lstStyle/>
            <a:p>
              <a:r>
                <a:rPr lang="en-US" dirty="0" smtClean="0"/>
                <a:t>θ</a:t>
              </a:r>
              <a:r>
                <a:rPr lang="en-US" baseline="-25000" dirty="0"/>
                <a:t>1</a:t>
              </a:r>
            </a:p>
          </p:txBody>
        </p:sp>
      </p:grpSp>
      <p:sp>
        <p:nvSpPr>
          <p:cNvPr id="1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441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2324576"/>
              </p:ext>
            </p:extLst>
          </p:nvPr>
        </p:nvGraphicFramePr>
        <p:xfrm>
          <a:off x="250825" y="1260395"/>
          <a:ext cx="3457575" cy="698500"/>
        </p:xfrm>
        <a:graphic>
          <a:graphicData uri="http://schemas.openxmlformats.org/presentationml/2006/ole">
            <p:oleObj spid="_x0000_s49193" name="Equation" r:id="rId4" imgW="1638300" imgH="330200" progId="Equation.3">
              <p:embed/>
            </p:oleObj>
          </a:graphicData>
        </a:graphic>
      </p:graphicFrame>
      <p:grpSp>
        <p:nvGrpSpPr>
          <p:cNvPr id="6" name="Group 5"/>
          <p:cNvGrpSpPr/>
          <p:nvPr/>
        </p:nvGrpSpPr>
        <p:grpSpPr>
          <a:xfrm>
            <a:off x="73025" y="2171304"/>
            <a:ext cx="8804275" cy="1846659"/>
            <a:chOff x="73025" y="3327738"/>
            <a:chExt cx="8804275" cy="1846659"/>
          </a:xfrm>
        </p:grpSpPr>
        <p:sp>
          <p:nvSpPr>
            <p:cNvPr id="5" name="Rectangle 4"/>
            <p:cNvSpPr/>
            <p:nvPr/>
          </p:nvSpPr>
          <p:spPr>
            <a:xfrm>
              <a:off x="73025" y="3327738"/>
              <a:ext cx="8804275" cy="1846659"/>
            </a:xfrm>
            <a:prstGeom prst="rect">
              <a:avLst/>
            </a:prstGeom>
          </p:spPr>
          <p:txBody>
            <a:bodyPr wrap="square">
              <a:spAutoFit/>
            </a:bodyPr>
            <a:lstStyle/>
            <a:p>
              <a:r>
                <a:rPr lang="en-US" sz="2400" dirty="0"/>
                <a:t>If </a:t>
              </a:r>
              <a:r>
                <a:rPr lang="en-US" sz="2400" dirty="0" smtClean="0"/>
                <a:t>we are pigheaded, we can proceed with cosθ</a:t>
              </a:r>
              <a:r>
                <a:rPr lang="en-US" sz="2400" baseline="-25000" dirty="0" smtClean="0"/>
                <a:t>2</a:t>
              </a:r>
              <a:r>
                <a:rPr lang="en-US" sz="2400" dirty="0" smtClean="0"/>
                <a:t> </a:t>
              </a:r>
              <a:r>
                <a:rPr lang="en-US" sz="2400" i="1" dirty="0"/>
                <a:t>imaginary, </a:t>
              </a:r>
              <a:r>
                <a:rPr lang="en-US" sz="2400" dirty="0"/>
                <a:t>so</a:t>
              </a:r>
            </a:p>
            <a:p>
              <a:r>
                <a:rPr lang="en-US" sz="2400" dirty="0"/>
                <a:t> 										</a:t>
              </a:r>
              <a:endParaRPr lang="en-US" sz="2400" dirty="0" smtClean="0"/>
            </a:p>
            <a:p>
              <a:endParaRPr lang="en-US" sz="2400" dirty="0" smtClean="0"/>
            </a:p>
            <a:p>
              <a:r>
                <a:rPr lang="en-US" sz="2400" dirty="0" smtClean="0"/>
                <a:t>Can </a:t>
              </a:r>
              <a:r>
                <a:rPr lang="en-US" sz="2400" dirty="0"/>
                <a:t>we interpret this?</a:t>
              </a:r>
            </a:p>
            <a:p>
              <a:r>
                <a:rPr lang="en-US" dirty="0"/>
                <a:t> </a:t>
              </a:r>
            </a:p>
          </p:txBody>
        </p:sp>
        <p:graphicFrame>
          <p:nvGraphicFramePr>
            <p:cNvPr id="1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4093302"/>
                </p:ext>
              </p:extLst>
            </p:nvPr>
          </p:nvGraphicFramePr>
          <p:xfrm>
            <a:off x="149225" y="3853597"/>
            <a:ext cx="4344988" cy="511175"/>
          </p:xfrm>
          <a:graphic>
            <a:graphicData uri="http://schemas.openxmlformats.org/presentationml/2006/ole">
              <p:oleObj spid="_x0000_s49194" name="Equation" r:id="rId5" imgW="2057400" imgH="241300" progId="Equation.3">
                <p:embed/>
              </p:oleObj>
            </a:graphicData>
          </a:graphic>
        </p:graphicFrame>
      </p:grpSp>
      <p:grpSp>
        <p:nvGrpSpPr>
          <p:cNvPr id="11" name="Group 10"/>
          <p:cNvGrpSpPr/>
          <p:nvPr/>
        </p:nvGrpSpPr>
        <p:grpSpPr>
          <a:xfrm>
            <a:off x="6250294" y="139700"/>
            <a:ext cx="2287966" cy="2057400"/>
            <a:chOff x="6516994" y="177800"/>
            <a:chExt cx="2287966" cy="2057400"/>
          </a:xfrm>
        </p:grpSpPr>
        <p:grpSp>
          <p:nvGrpSpPr>
            <p:cNvPr id="12" name="Group 11"/>
            <p:cNvGrpSpPr/>
            <p:nvPr/>
          </p:nvGrpSpPr>
          <p:grpSpPr>
            <a:xfrm>
              <a:off x="6516994" y="177800"/>
              <a:ext cx="1562100" cy="2057400"/>
              <a:chOff x="7035800" y="215900"/>
              <a:chExt cx="1562100" cy="2057400"/>
            </a:xfrm>
          </p:grpSpPr>
          <p:cxnSp>
            <p:nvCxnSpPr>
              <p:cNvPr id="15" name="Straight Connector 14"/>
              <p:cNvCxnSpPr/>
              <p:nvPr/>
            </p:nvCxnSpPr>
            <p:spPr bwMode="auto">
              <a:xfrm>
                <a:off x="7797800" y="215900"/>
                <a:ext cx="0" cy="2057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flipV="1">
                <a:off x="7035800" y="990600"/>
                <a:ext cx="762000" cy="787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Connector 16"/>
              <p:cNvCxnSpPr/>
              <p:nvPr/>
            </p:nvCxnSpPr>
            <p:spPr bwMode="auto">
              <a:xfrm flipH="1">
                <a:off x="7035800" y="977900"/>
                <a:ext cx="15621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8" name="TextBox 17"/>
              <p:cNvSpPr txBox="1"/>
              <p:nvPr/>
            </p:nvSpPr>
            <p:spPr>
              <a:xfrm>
                <a:off x="7302500" y="381000"/>
                <a:ext cx="313044" cy="369332"/>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8051800" y="392668"/>
                <a:ext cx="313044" cy="369332"/>
              </a:xfrm>
              <a:prstGeom prst="rect">
                <a:avLst/>
              </a:prstGeom>
              <a:noFill/>
            </p:spPr>
            <p:txBody>
              <a:bodyPr wrap="none" rtlCol="0">
                <a:spAutoFit/>
              </a:bodyPr>
              <a:lstStyle/>
              <a:p>
                <a:r>
                  <a:rPr lang="en-US" dirty="0"/>
                  <a:t>2</a:t>
                </a:r>
              </a:p>
            </p:txBody>
          </p:sp>
          <p:sp>
            <p:nvSpPr>
              <p:cNvPr id="20" name="Arc 19"/>
              <p:cNvSpPr/>
              <p:nvPr/>
            </p:nvSpPr>
            <p:spPr bwMode="auto">
              <a:xfrm rot="10800000">
                <a:off x="7366000" y="787400"/>
                <a:ext cx="490844" cy="419100"/>
              </a:xfrm>
              <a:prstGeom prst="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1" name="TextBox 20"/>
              <p:cNvSpPr txBox="1"/>
              <p:nvPr/>
            </p:nvSpPr>
            <p:spPr>
              <a:xfrm>
                <a:off x="7048500" y="967263"/>
                <a:ext cx="449155" cy="369332"/>
              </a:xfrm>
              <a:prstGeom prst="rect">
                <a:avLst/>
              </a:prstGeom>
              <a:noFill/>
            </p:spPr>
            <p:txBody>
              <a:bodyPr wrap="square" rtlCol="0">
                <a:spAutoFit/>
              </a:bodyPr>
              <a:lstStyle/>
              <a:p>
                <a:r>
                  <a:rPr lang="en-US" dirty="0" smtClean="0"/>
                  <a:t>θ</a:t>
                </a:r>
                <a:r>
                  <a:rPr lang="en-US" baseline="-25000" dirty="0"/>
                  <a:t>1</a:t>
                </a:r>
              </a:p>
            </p:txBody>
          </p:sp>
        </p:grpSp>
        <p:grpSp>
          <p:nvGrpSpPr>
            <p:cNvPr id="8" name="Group 7"/>
            <p:cNvGrpSpPr/>
            <p:nvPr/>
          </p:nvGrpSpPr>
          <p:grpSpPr>
            <a:xfrm>
              <a:off x="8182660" y="296902"/>
              <a:ext cx="622300" cy="1081564"/>
              <a:chOff x="8182660" y="296902"/>
              <a:chExt cx="622300" cy="1081564"/>
            </a:xfrm>
          </p:grpSpPr>
          <p:cxnSp>
            <p:nvCxnSpPr>
              <p:cNvPr id="4" name="Straight Arrow Connector 3"/>
              <p:cNvCxnSpPr/>
              <p:nvPr/>
            </p:nvCxnSpPr>
            <p:spPr bwMode="auto">
              <a:xfrm>
                <a:off x="8204200" y="954563"/>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8504878" y="1009134"/>
                <a:ext cx="300082" cy="369332"/>
              </a:xfrm>
              <a:prstGeom prst="rect">
                <a:avLst/>
              </a:prstGeom>
              <a:noFill/>
            </p:spPr>
            <p:txBody>
              <a:bodyPr wrap="none" rtlCol="0">
                <a:spAutoFit/>
              </a:bodyPr>
              <a:lstStyle/>
              <a:p>
                <a:r>
                  <a:rPr lang="en-US" dirty="0" smtClean="0"/>
                  <a:t>z</a:t>
                </a:r>
                <a:endParaRPr lang="en-US" dirty="0"/>
              </a:p>
            </p:txBody>
          </p:sp>
          <p:cxnSp>
            <p:nvCxnSpPr>
              <p:cNvPr id="23" name="Straight Arrow Connector 22"/>
              <p:cNvCxnSpPr/>
              <p:nvPr/>
            </p:nvCxnSpPr>
            <p:spPr bwMode="auto">
              <a:xfrm rot="16200000">
                <a:off x="7975600" y="723900"/>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8182660" y="296902"/>
                <a:ext cx="300082" cy="369332"/>
              </a:xfrm>
              <a:prstGeom prst="rect">
                <a:avLst/>
              </a:prstGeom>
              <a:noFill/>
            </p:spPr>
            <p:txBody>
              <a:bodyPr wrap="none" rtlCol="0">
                <a:spAutoFit/>
              </a:bodyPr>
              <a:lstStyle/>
              <a:p>
                <a:r>
                  <a:rPr lang="en-US" dirty="0"/>
                  <a:t>x</a:t>
                </a:r>
              </a:p>
            </p:txBody>
          </p:sp>
        </p:grpSp>
      </p:grpSp>
      <p:sp>
        <p:nvSpPr>
          <p:cNvPr id="2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051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6" name="Rectangle 1026"/>
          <p:cNvSpPr>
            <a:spLocks noGrp="1"/>
          </p:cNvSpPr>
          <p:nvPr>
            <p:ph type="title" idx="4294967295"/>
          </p:nvPr>
        </p:nvSpPr>
        <p:spPr>
          <a:xfrm>
            <a:off x="0" y="457200"/>
            <a:ext cx="9144000" cy="1219200"/>
          </a:xfrm>
        </p:spPr>
        <p:txBody>
          <a:bodyPr anchor="t"/>
          <a:lstStyle/>
          <a:p>
            <a:pPr algn="l"/>
            <a:r>
              <a:rPr lang="en-US" sz="2400" smtClean="0">
                <a:latin typeface="Arial" charset="0"/>
                <a:ea typeface="Arial" charset="0"/>
                <a:cs typeface="Arial" charset="0"/>
              </a:rPr>
              <a:t>The square root of a + b</a:t>
            </a:r>
            <a:r>
              <a:rPr lang="en-US" sz="2400" i="1" smtClean="0">
                <a:latin typeface="Arial" charset="0"/>
                <a:ea typeface="Arial" charset="0"/>
                <a:cs typeface="Arial" charset="0"/>
              </a:rPr>
              <a:t>i</a:t>
            </a:r>
            <a:r>
              <a:rPr lang="en-US" sz="2400" smtClean="0">
                <a:latin typeface="Arial" charset="0"/>
                <a:ea typeface="Arial" charset="0"/>
                <a:cs typeface="Arial" charset="0"/>
              </a:rPr>
              <a:t> is</a:t>
            </a:r>
            <a:endParaRPr lang="en-US" sz="2400" b="1" smtClean="0">
              <a:latin typeface="Arial" charset="0"/>
              <a:ea typeface="Arial" charset="0"/>
              <a:cs typeface="Arial" charset="0"/>
            </a:endParaRPr>
          </a:p>
        </p:txBody>
      </p:sp>
      <p:sp>
        <p:nvSpPr>
          <p:cNvPr id="25607" name="TextBox 3"/>
          <p:cNvSpPr txBox="1">
            <a:spLocks noChangeArrowheads="1"/>
          </p:cNvSpPr>
          <p:nvPr/>
        </p:nvSpPr>
        <p:spPr bwMode="auto">
          <a:xfrm>
            <a:off x="839788" y="3206750"/>
            <a:ext cx="8177212" cy="1446550"/>
          </a:xfrm>
          <a:prstGeom prst="rect">
            <a:avLst/>
          </a:prstGeom>
          <a:noFill/>
          <a:ln w="9525">
            <a:noFill/>
            <a:miter lim="800000"/>
            <a:headEnd/>
            <a:tailEnd/>
          </a:ln>
        </p:spPr>
        <p:txBody>
          <a:bodyPr wrap="square">
            <a:prstTxWarp prst="textNoShape">
              <a:avLst/>
            </a:prstTxWarp>
            <a:spAutoFit/>
          </a:bodyPr>
          <a:lstStyle/>
          <a:p>
            <a:pPr marL="457200" indent="-457200"/>
            <a:endParaRPr lang="en-US" sz="2400" baseline="-25000" dirty="0"/>
          </a:p>
          <a:p>
            <a:pPr marL="457200" indent="-457200"/>
            <a:r>
              <a:rPr lang="en-US" sz="2400" dirty="0" smtClean="0"/>
              <a:t>D. It is not defined</a:t>
            </a:r>
          </a:p>
          <a:p>
            <a:pPr marL="457200" indent="-457200"/>
            <a:endParaRPr lang="en-US" sz="2400" dirty="0" smtClean="0"/>
          </a:p>
          <a:p>
            <a:pPr marL="457200" indent="-457200"/>
            <a:r>
              <a:rPr lang="en-US" sz="2400" dirty="0" smtClean="0"/>
              <a:t>E. Something else (this is harder than it looks)</a:t>
            </a:r>
            <a:endParaRPr lang="en-US" sz="2400" dirty="0"/>
          </a:p>
        </p:txBody>
      </p:sp>
      <p:graphicFrame>
        <p:nvGraphicFramePr>
          <p:cNvPr id="25602"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5443057"/>
              </p:ext>
            </p:extLst>
          </p:nvPr>
        </p:nvGraphicFramePr>
        <p:xfrm>
          <a:off x="823913" y="1343025"/>
          <a:ext cx="3163887" cy="1811338"/>
        </p:xfrm>
        <a:graphic>
          <a:graphicData uri="http://schemas.openxmlformats.org/presentationml/2006/ole">
            <p:oleObj spid="_x0000_s50193" name="Equation" r:id="rId4" imgW="1384300" imgH="8001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99294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1026"/>
          <p:cNvSpPr>
            <a:spLocks noGrp="1"/>
          </p:cNvSpPr>
          <p:nvPr>
            <p:ph type="title" idx="4294967295"/>
          </p:nvPr>
        </p:nvSpPr>
        <p:spPr>
          <a:xfrm>
            <a:off x="114300" y="293688"/>
            <a:ext cx="9144000" cy="1606550"/>
          </a:xfrm>
        </p:spPr>
        <p:txBody>
          <a:bodyPr anchor="t">
            <a:noAutofit/>
          </a:bodyPr>
          <a:lstStyle/>
          <a:p>
            <a:pPr algn="l"/>
            <a:r>
              <a:rPr lang="en-US" sz="2400" dirty="0" smtClean="0">
                <a:latin typeface="Arial" charset="0"/>
                <a:ea typeface="Arial" charset="0"/>
                <a:cs typeface="Arial" charset="0"/>
              </a:rPr>
              <a:t>We have a traveling wave solution</a:t>
            </a:r>
            <a:r>
              <a:rPr lang="en-US" sz="2400" dirty="0">
                <a:latin typeface="Arial" charset="0"/>
                <a:ea typeface="Arial" charset="0"/>
                <a:cs typeface="Arial" charset="0"/>
              </a:rPr>
              <a:t> </a:t>
            </a:r>
            <a:r>
              <a:rPr lang="en-US" sz="2400" dirty="0" smtClean="0">
                <a:latin typeface="Arial" charset="0"/>
                <a:ea typeface="Arial" charset="0"/>
                <a:cs typeface="Arial" charset="0"/>
              </a:rPr>
              <a:t>satisfies </a:t>
            </a:r>
            <a:br>
              <a:rPr lang="en-US" sz="2400" dirty="0" smtClean="0">
                <a:latin typeface="Arial" charset="0"/>
                <a:ea typeface="Arial" charset="0"/>
                <a:cs typeface="Arial" charset="0"/>
              </a:rPr>
            </a:b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where the (complex) wave vector</a:t>
            </a:r>
            <a:br>
              <a:rPr lang="en-US" sz="2400" dirty="0" smtClean="0">
                <a:latin typeface="Arial" charset="0"/>
                <a:ea typeface="Arial" charset="0"/>
                <a:cs typeface="Arial" charset="0"/>
              </a:rPr>
            </a:br>
            <a:r>
              <a:rPr lang="en-US" sz="2400" dirty="0" smtClean="0">
                <a:latin typeface="Arial" charset="0"/>
                <a:ea typeface="Arial" charset="0"/>
                <a:cs typeface="Arial" charset="0"/>
              </a:rPr>
              <a:t/>
            </a:r>
            <a:br>
              <a:rPr lang="en-US" sz="2400" dirty="0" smtClean="0">
                <a:latin typeface="Arial" charset="0"/>
                <a:ea typeface="Arial" charset="0"/>
                <a:cs typeface="Arial" charset="0"/>
              </a:rPr>
            </a:br>
            <a:endParaRPr lang="en-US" sz="2400" b="1" dirty="0" smtClean="0">
              <a:latin typeface="Arial" charset="0"/>
              <a:ea typeface="Arial" charset="0"/>
              <a:cs typeface="Arial" charset="0"/>
            </a:endParaRPr>
          </a:p>
        </p:txBody>
      </p:sp>
      <p:sp>
        <p:nvSpPr>
          <p:cNvPr id="27654" name="TextBox 8"/>
          <p:cNvSpPr txBox="1">
            <a:spLocks noChangeArrowheads="1"/>
          </p:cNvSpPr>
          <p:nvPr/>
        </p:nvSpPr>
        <p:spPr bwMode="auto">
          <a:xfrm>
            <a:off x="249238" y="2129135"/>
            <a:ext cx="8000808" cy="1200328"/>
          </a:xfrm>
          <a:prstGeom prst="rect">
            <a:avLst/>
          </a:prstGeom>
          <a:noFill/>
          <a:ln w="9525">
            <a:noFill/>
            <a:miter lim="800000"/>
            <a:headEnd/>
            <a:tailEnd/>
          </a:ln>
        </p:spPr>
        <p:txBody>
          <a:bodyPr wrap="none">
            <a:prstTxWarp prst="textNoShape">
              <a:avLst/>
            </a:prstTxWarp>
            <a:spAutoFit/>
          </a:bodyPr>
          <a:lstStyle/>
          <a:p>
            <a:r>
              <a:rPr lang="en-US" sz="2400" dirty="0" smtClean="0"/>
              <a:t>True (A) or False (B):  This traveling wave is “transverse”.</a:t>
            </a:r>
          </a:p>
          <a:p>
            <a:endParaRPr lang="en-US" sz="2400" dirty="0" smtClean="0"/>
          </a:p>
          <a:p>
            <a:r>
              <a:rPr lang="en-US" sz="2400" dirty="0" smtClean="0"/>
              <a:t>(Or C) I have no good idea what that means)</a:t>
            </a:r>
            <a:endParaRPr lang="en-US" sz="2400" dirty="0"/>
          </a:p>
        </p:txBody>
      </p:sp>
      <p:graphicFrame>
        <p:nvGraphicFramePr>
          <p:cNvPr id="7"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5995649"/>
              </p:ext>
            </p:extLst>
          </p:nvPr>
        </p:nvGraphicFramePr>
        <p:xfrm>
          <a:off x="6189627" y="293688"/>
          <a:ext cx="2782887" cy="646113"/>
        </p:xfrm>
        <a:graphic>
          <a:graphicData uri="http://schemas.openxmlformats.org/presentationml/2006/ole">
            <p:oleObj spid="_x0000_s51233" name="Equation" r:id="rId4" imgW="1422400" imgH="330200" progId="Equation.3">
              <p:embed/>
            </p:oleObj>
          </a:graphicData>
        </a:graphic>
      </p:graphicFrame>
      <p:graphicFrame>
        <p:nvGraphicFramePr>
          <p:cNvPr id="8"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3568172"/>
              </p:ext>
            </p:extLst>
          </p:nvPr>
        </p:nvGraphicFramePr>
        <p:xfrm>
          <a:off x="249238" y="1450975"/>
          <a:ext cx="2535237" cy="449263"/>
        </p:xfrm>
        <a:graphic>
          <a:graphicData uri="http://schemas.openxmlformats.org/presentationml/2006/ole">
            <p:oleObj spid="_x0000_s51234" name="Equation" r:id="rId5" imgW="1295400" imgH="228600" progId="Equation.3">
              <p:embed/>
            </p:oleObj>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99627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1026"/>
          <p:cNvSpPr>
            <a:spLocks noGrp="1"/>
          </p:cNvSpPr>
          <p:nvPr>
            <p:ph type="title" idx="4294967295"/>
          </p:nvPr>
        </p:nvSpPr>
        <p:spPr>
          <a:xfrm>
            <a:off x="0" y="457200"/>
            <a:ext cx="9144000" cy="1219200"/>
          </a:xfrm>
        </p:spPr>
        <p:txBody>
          <a:bodyPr anchor="t"/>
          <a:lstStyle/>
          <a:p>
            <a:pPr algn="l"/>
            <a:r>
              <a:rPr lang="en-US" sz="2400" dirty="0" smtClean="0">
                <a:latin typeface="Arial" charset="0"/>
                <a:ea typeface="Arial" charset="0"/>
                <a:cs typeface="Arial" charset="0"/>
              </a:rPr>
              <a:t>The magnetic field amplitude in a metal associated with a linearly polarized electric EM wave is</a:t>
            </a:r>
            <a:endParaRPr lang="en-US" sz="2400" b="1" dirty="0" smtClean="0">
              <a:latin typeface="Arial" charset="0"/>
              <a:ea typeface="Arial" charset="0"/>
              <a:cs typeface="Arial" charset="0"/>
            </a:endParaRPr>
          </a:p>
        </p:txBody>
      </p:sp>
      <p:graphicFrame>
        <p:nvGraphicFramePr>
          <p:cNvPr id="27650"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1939183"/>
              </p:ext>
            </p:extLst>
          </p:nvPr>
        </p:nvGraphicFramePr>
        <p:xfrm>
          <a:off x="3198813" y="1419225"/>
          <a:ext cx="2703512" cy="977900"/>
        </p:xfrm>
        <a:graphic>
          <a:graphicData uri="http://schemas.openxmlformats.org/presentationml/2006/ole">
            <p:oleObj spid="_x0000_s52241" name="Equation" r:id="rId4" imgW="1193800" imgH="431800" progId="Equation.3">
              <p:embed/>
            </p:oleObj>
          </a:graphicData>
        </a:graphic>
      </p:graphicFrame>
      <p:sp>
        <p:nvSpPr>
          <p:cNvPr id="27654" name="TextBox 8"/>
          <p:cNvSpPr txBox="1">
            <a:spLocks noChangeArrowheads="1"/>
          </p:cNvSpPr>
          <p:nvPr/>
        </p:nvSpPr>
        <p:spPr bwMode="auto">
          <a:xfrm>
            <a:off x="685800" y="2590800"/>
            <a:ext cx="8281233" cy="1938992"/>
          </a:xfrm>
          <a:prstGeom prst="rect">
            <a:avLst/>
          </a:prstGeom>
          <a:noFill/>
          <a:ln w="9525">
            <a:noFill/>
            <a:miter lim="800000"/>
            <a:headEnd/>
            <a:tailEnd/>
          </a:ln>
        </p:spPr>
        <p:txBody>
          <a:bodyPr wrap="none">
            <a:prstTxWarp prst="textNoShape">
              <a:avLst/>
            </a:prstTxWarp>
            <a:spAutoFit/>
          </a:bodyPr>
          <a:lstStyle/>
          <a:p>
            <a:endParaRPr lang="en-US" sz="2400" dirty="0" smtClean="0"/>
          </a:p>
          <a:p>
            <a:r>
              <a:rPr lang="en-US" sz="2400" dirty="0" smtClean="0"/>
              <a:t>True (A) or False (B)</a:t>
            </a:r>
            <a:r>
              <a:rPr lang="en-US" sz="2400" dirty="0"/>
              <a:t>:The B field is in phase with the E field</a:t>
            </a:r>
            <a:r>
              <a:rPr lang="en-US" sz="2400" dirty="0" smtClean="0"/>
              <a:t>.</a:t>
            </a:r>
          </a:p>
          <a:p>
            <a:endParaRPr lang="en-US" sz="2400" dirty="0" smtClean="0"/>
          </a:p>
          <a:p>
            <a:r>
              <a:rPr lang="en-US" sz="2400" dirty="0" smtClean="0"/>
              <a:t>(C) It depends!</a:t>
            </a:r>
          </a:p>
          <a:p>
            <a:endParaRPr lang="en-US" sz="2400" dirty="0"/>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35217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1026"/>
          <p:cNvSpPr>
            <a:spLocks noGrp="1"/>
          </p:cNvSpPr>
          <p:nvPr>
            <p:ph type="title" idx="4294967295"/>
          </p:nvPr>
        </p:nvSpPr>
        <p:spPr>
          <a:xfrm>
            <a:off x="0" y="457200"/>
            <a:ext cx="9144000" cy="1219200"/>
          </a:xfrm>
        </p:spPr>
        <p:txBody>
          <a:bodyPr anchor="t"/>
          <a:lstStyle/>
          <a:p>
            <a:pPr algn="l"/>
            <a:r>
              <a:rPr lang="en-US" sz="2400" dirty="0" smtClean="0">
                <a:latin typeface="Arial" charset="0"/>
                <a:ea typeface="Arial" charset="0"/>
                <a:cs typeface="Arial" charset="0"/>
              </a:rPr>
              <a:t>The magnetic field amplitude in a highly conductive metal  (</a:t>
            </a:r>
            <a:r>
              <a:rPr lang="en-US" sz="2400" dirty="0" err="1" smtClean="0">
                <a:latin typeface="Arial" charset="0"/>
                <a:ea typeface="Arial" charset="0"/>
                <a:cs typeface="Arial" charset="0"/>
              </a:rPr>
              <a:t>σ</a:t>
            </a:r>
            <a:r>
              <a:rPr lang="en-US" sz="2400" dirty="0" smtClean="0">
                <a:latin typeface="Arial" charset="0"/>
                <a:ea typeface="Arial" charset="0"/>
                <a:cs typeface="Arial" charset="0"/>
              </a:rPr>
              <a:t>&gt;&gt;</a:t>
            </a:r>
            <a:r>
              <a:rPr lang="en-US" sz="2400" dirty="0" err="1" smtClean="0">
                <a:latin typeface="Arial" charset="0"/>
                <a:ea typeface="Arial" charset="0"/>
                <a:cs typeface="Arial" charset="0"/>
              </a:rPr>
              <a:t>εω</a:t>
            </a:r>
            <a:r>
              <a:rPr lang="en-US" sz="2400" dirty="0" smtClean="0">
                <a:latin typeface="Arial" charset="0"/>
                <a:ea typeface="Arial" charset="0"/>
                <a:cs typeface="Arial" charset="0"/>
              </a:rPr>
              <a:t>) associated with a linearly polarized electric EM wave is</a:t>
            </a:r>
            <a:endParaRPr lang="en-US" sz="2400" b="1" dirty="0" smtClean="0">
              <a:latin typeface="Arial" charset="0"/>
              <a:ea typeface="Arial" charset="0"/>
              <a:cs typeface="Arial" charset="0"/>
            </a:endParaRPr>
          </a:p>
        </p:txBody>
      </p:sp>
      <p:sp>
        <p:nvSpPr>
          <p:cNvPr id="27654" name="TextBox 8"/>
          <p:cNvSpPr txBox="1">
            <a:spLocks noChangeArrowheads="1"/>
          </p:cNvSpPr>
          <p:nvPr/>
        </p:nvSpPr>
        <p:spPr bwMode="auto">
          <a:xfrm>
            <a:off x="215900" y="3138487"/>
            <a:ext cx="8281233" cy="1938992"/>
          </a:xfrm>
          <a:prstGeom prst="rect">
            <a:avLst/>
          </a:prstGeom>
          <a:noFill/>
          <a:ln w="9525">
            <a:noFill/>
            <a:miter lim="800000"/>
            <a:headEnd/>
            <a:tailEnd/>
          </a:ln>
        </p:spPr>
        <p:txBody>
          <a:bodyPr wrap="none">
            <a:prstTxWarp prst="textNoShape">
              <a:avLst/>
            </a:prstTxWarp>
            <a:spAutoFit/>
          </a:bodyPr>
          <a:lstStyle/>
          <a:p>
            <a:endParaRPr lang="en-US" sz="2400" dirty="0" smtClean="0">
              <a:solidFill>
                <a:srgbClr val="0000FF"/>
              </a:solidFill>
            </a:endParaRPr>
          </a:p>
          <a:p>
            <a:r>
              <a:rPr lang="en-US" sz="2400" dirty="0" smtClean="0">
                <a:solidFill>
                  <a:srgbClr val="0000FF"/>
                </a:solidFill>
              </a:rPr>
              <a:t>True (A) or False (B)</a:t>
            </a:r>
            <a:r>
              <a:rPr lang="en-US" sz="2400" dirty="0" smtClean="0"/>
              <a:t>: The </a:t>
            </a:r>
            <a:r>
              <a:rPr lang="en-US" sz="2400" dirty="0"/>
              <a:t>B field is in phase with the E field</a:t>
            </a:r>
            <a:r>
              <a:rPr lang="en-US" sz="2400" dirty="0" smtClean="0"/>
              <a:t>.</a:t>
            </a:r>
          </a:p>
          <a:p>
            <a:endParaRPr lang="en-US" sz="2400" dirty="0" smtClean="0"/>
          </a:p>
          <a:p>
            <a:r>
              <a:rPr lang="en-US" sz="2400" dirty="0" smtClean="0"/>
              <a:t>(C) It depends!</a:t>
            </a:r>
          </a:p>
          <a:p>
            <a:endParaRPr lang="en-US" sz="2400" dirty="0"/>
          </a:p>
        </p:txBody>
      </p:sp>
      <p:graphicFrame>
        <p:nvGraphicFramePr>
          <p:cNvPr id="5"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1949489"/>
              </p:ext>
            </p:extLst>
          </p:nvPr>
        </p:nvGraphicFramePr>
        <p:xfrm>
          <a:off x="2944813" y="1452563"/>
          <a:ext cx="2389187" cy="1838325"/>
        </p:xfrm>
        <a:graphic>
          <a:graphicData uri="http://schemas.openxmlformats.org/presentationml/2006/ole">
            <p:oleObj spid="_x0000_s53263" name="Equation" r:id="rId4" imgW="1206500" imgH="927100" progId="Equation.3">
              <p:embed/>
            </p:oleObj>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67200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For a good conductor, </a:t>
            </a:r>
            <a:endParaRPr lang="en-US" sz="2800" dirty="0"/>
          </a:p>
        </p:txBody>
      </p:sp>
      <p:graphicFrame>
        <p:nvGraphicFramePr>
          <p:cNvPr id="6"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1885311"/>
              </p:ext>
            </p:extLst>
          </p:nvPr>
        </p:nvGraphicFramePr>
        <p:xfrm>
          <a:off x="4024313" y="866775"/>
          <a:ext cx="2473325" cy="661988"/>
        </p:xfrm>
        <a:graphic>
          <a:graphicData uri="http://schemas.openxmlformats.org/presentationml/2006/ole">
            <p:oleObj spid="_x0000_s54287" name="Equation" r:id="rId4" imgW="1092200" imgH="292100" progId="Equation.3">
              <p:embed/>
            </p:oleObj>
          </a:graphicData>
        </a:graphic>
      </p:graphicFrame>
      <p:sp>
        <p:nvSpPr>
          <p:cNvPr id="7" name="TextBox 8"/>
          <p:cNvSpPr txBox="1">
            <a:spLocks noChangeArrowheads="1"/>
          </p:cNvSpPr>
          <p:nvPr/>
        </p:nvSpPr>
        <p:spPr bwMode="auto">
          <a:xfrm>
            <a:off x="129163" y="2463800"/>
            <a:ext cx="8443337" cy="2308324"/>
          </a:xfrm>
          <a:prstGeom prst="rect">
            <a:avLst/>
          </a:prstGeom>
          <a:noFill/>
          <a:ln w="9525">
            <a:noFill/>
            <a:miter lim="800000"/>
            <a:headEnd/>
            <a:tailEnd/>
          </a:ln>
        </p:spPr>
        <p:txBody>
          <a:bodyPr wrap="none">
            <a:prstTxWarp prst="textNoShape">
              <a:avLst/>
            </a:prstTxWarp>
            <a:spAutoFit/>
          </a:bodyPr>
          <a:lstStyle/>
          <a:p>
            <a:r>
              <a:rPr lang="en-US" sz="2400" dirty="0" smtClean="0">
                <a:solidFill>
                  <a:srgbClr val="0000FF"/>
                </a:solidFill>
              </a:rPr>
              <a:t>Is the B field</a:t>
            </a:r>
            <a:br>
              <a:rPr lang="en-US" sz="2400" dirty="0" smtClean="0">
                <a:solidFill>
                  <a:srgbClr val="0000FF"/>
                </a:solidFill>
              </a:rPr>
            </a:br>
            <a:endParaRPr lang="en-US" sz="2400" dirty="0" smtClean="0">
              <a:solidFill>
                <a:srgbClr val="0000FF"/>
              </a:solidFill>
            </a:endParaRPr>
          </a:p>
          <a:p>
            <a:pPr marL="457200" indent="-457200">
              <a:buAutoNum type="alphaUcParenR"/>
            </a:pPr>
            <a:r>
              <a:rPr lang="en-US" sz="2400" dirty="0" smtClean="0"/>
              <a:t>Leading     B) Lagging       C)  Matching</a:t>
            </a:r>
            <a:r>
              <a:rPr lang="en-US" sz="2400" dirty="0"/>
              <a:t> </a:t>
            </a:r>
            <a:r>
              <a:rPr lang="en-US" sz="2400" dirty="0" smtClean="0"/>
              <a:t>     D) It depends!</a:t>
            </a:r>
          </a:p>
          <a:p>
            <a:r>
              <a:rPr lang="en-US" sz="2400" dirty="0" smtClean="0"/>
              <a:t/>
            </a:r>
            <a:br>
              <a:rPr lang="en-US" sz="2400" dirty="0" smtClean="0"/>
            </a:br>
            <a:r>
              <a:rPr lang="en-US" sz="2400" dirty="0" smtClean="0">
                <a:solidFill>
                  <a:srgbClr val="0000FF"/>
                </a:solidFill>
              </a:rPr>
              <a:t>the E field</a:t>
            </a:r>
            <a:r>
              <a:rPr lang="en-US" sz="2400" dirty="0" smtClean="0"/>
              <a:t>. </a:t>
            </a:r>
          </a:p>
          <a:p>
            <a:endParaRPr lang="en-US" sz="2400" dirty="0"/>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97955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22300" y="723900"/>
            <a:ext cx="8241058" cy="3785652"/>
          </a:xfrm>
          <a:prstGeom prst="rect">
            <a:avLst/>
          </a:prstGeom>
          <a:noFill/>
        </p:spPr>
        <p:txBody>
          <a:bodyPr wrap="none" rtlCol="0">
            <a:spAutoFit/>
          </a:bodyPr>
          <a:lstStyle/>
          <a:p>
            <a:r>
              <a:rPr lang="en-US" sz="2400" dirty="0" smtClean="0"/>
              <a:t>If E</a:t>
            </a:r>
            <a:r>
              <a:rPr lang="en-US" sz="2400" baseline="-25000" dirty="0" smtClean="0"/>
              <a:t>x</a:t>
            </a:r>
            <a:r>
              <a:rPr lang="en-US" sz="2400" dirty="0" smtClean="0"/>
              <a:t>(</a:t>
            </a:r>
            <a:r>
              <a:rPr lang="en-US" sz="2400" dirty="0" err="1" smtClean="0"/>
              <a:t>x,y,z,t</a:t>
            </a:r>
            <a:r>
              <a:rPr lang="en-US" sz="2400" dirty="0" smtClean="0"/>
              <a:t>)=E</a:t>
            </a:r>
            <a:r>
              <a:rPr lang="en-US" sz="2400" baseline="-25000" dirty="0" smtClean="0"/>
              <a:t>0 </a:t>
            </a:r>
            <a:r>
              <a:rPr lang="en-US" sz="2400" dirty="0" err="1" smtClean="0"/>
              <a:t>exp</a:t>
            </a:r>
            <a:r>
              <a:rPr lang="en-US" sz="2400" dirty="0" smtClean="0"/>
              <a:t>[</a:t>
            </a:r>
            <a:r>
              <a:rPr lang="en-US" sz="2400" dirty="0" err="1" smtClean="0"/>
              <a:t>i</a:t>
            </a:r>
            <a:r>
              <a:rPr lang="en-US" sz="2400" dirty="0" smtClean="0"/>
              <a:t> (</a:t>
            </a:r>
            <a:r>
              <a:rPr lang="en-US" sz="2400" dirty="0" err="1" smtClean="0"/>
              <a:t>kz-ωt</a:t>
            </a:r>
            <a:r>
              <a:rPr lang="en-US" sz="2400" dirty="0" smtClean="0"/>
              <a:t>)], and you have a free charge q</a:t>
            </a:r>
          </a:p>
          <a:p>
            <a:r>
              <a:rPr lang="en-US" sz="2400" dirty="0"/>
              <a:t>w</a:t>
            </a:r>
            <a:r>
              <a:rPr lang="en-US" sz="2400" dirty="0" smtClean="0"/>
              <a:t>hich responds to this E field, (F=</a:t>
            </a:r>
            <a:r>
              <a:rPr lang="en-US" sz="2400" dirty="0" err="1" smtClean="0"/>
              <a:t>qE</a:t>
            </a:r>
            <a:r>
              <a:rPr lang="en-US" sz="2400" dirty="0" smtClean="0"/>
              <a:t>) </a:t>
            </a:r>
          </a:p>
          <a:p>
            <a:r>
              <a:rPr lang="en-US" sz="2400" dirty="0">
                <a:solidFill>
                  <a:srgbClr val="0000FF"/>
                </a:solidFill>
              </a:rPr>
              <a:t>w</a:t>
            </a:r>
            <a:r>
              <a:rPr lang="en-US" sz="2400" dirty="0" smtClean="0">
                <a:solidFill>
                  <a:srgbClr val="0000FF"/>
                </a:solidFill>
              </a:rPr>
              <a:t>hat can you say about the relative phase of </a:t>
            </a:r>
          </a:p>
          <a:p>
            <a:r>
              <a:rPr lang="en-US" sz="2400" dirty="0" smtClean="0">
                <a:solidFill>
                  <a:srgbClr val="0000FF"/>
                </a:solidFill>
              </a:rPr>
              <a:t>v(t) and E(t) at any point in space?</a:t>
            </a:r>
          </a:p>
          <a:p>
            <a:endParaRPr lang="en-US" sz="2400" dirty="0"/>
          </a:p>
          <a:p>
            <a:pPr marL="457200" indent="-457200">
              <a:buAutoNum type="alphaUcParenR"/>
            </a:pPr>
            <a:r>
              <a:rPr lang="en-US" sz="2400" dirty="0" smtClean="0"/>
              <a:t>They are in phase</a:t>
            </a:r>
          </a:p>
          <a:p>
            <a:pPr marL="457200" indent="-457200">
              <a:buAutoNum type="alphaUcParenR"/>
            </a:pPr>
            <a:r>
              <a:rPr lang="en-US" sz="2400" dirty="0" smtClean="0"/>
              <a:t>They are 90° out of phase</a:t>
            </a:r>
          </a:p>
          <a:p>
            <a:pPr marL="457200" indent="-457200">
              <a:buAutoNum type="alphaUcParenR"/>
            </a:pPr>
            <a:r>
              <a:rPr lang="en-US" sz="2400" dirty="0" smtClean="0"/>
              <a:t>They are 180</a:t>
            </a:r>
            <a:r>
              <a:rPr lang="en-US" sz="2400" dirty="0"/>
              <a:t>°</a:t>
            </a:r>
            <a:r>
              <a:rPr lang="en-US" sz="2400" dirty="0" smtClean="0"/>
              <a:t> out of phase</a:t>
            </a:r>
          </a:p>
          <a:p>
            <a:pPr marL="457200" indent="-457200">
              <a:buAutoNum type="alphaUcParenR"/>
            </a:pPr>
            <a:r>
              <a:rPr lang="en-US" sz="2400" dirty="0" smtClean="0"/>
              <a:t>I don’t really know what this means</a:t>
            </a:r>
          </a:p>
          <a:p>
            <a:pPr marL="457200" indent="-457200">
              <a:buAutoNum type="alphaUcParenR"/>
            </a:pPr>
            <a:r>
              <a:rPr lang="en-US" sz="2400" dirty="0" smtClean="0"/>
              <a:t>Something else…</a:t>
            </a:r>
            <a:endParaRPr lang="en-US" sz="2400" dirty="0"/>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4151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026"/>
          <p:cNvSpPr>
            <a:spLocks noGrp="1"/>
          </p:cNvSpPr>
          <p:nvPr>
            <p:ph type="title" idx="4294967295"/>
          </p:nvPr>
        </p:nvSpPr>
        <p:spPr>
          <a:xfrm>
            <a:off x="0" y="457200"/>
            <a:ext cx="9144000" cy="1219200"/>
          </a:xfrm>
        </p:spPr>
        <p:txBody>
          <a:bodyPr anchor="t"/>
          <a:lstStyle/>
          <a:p>
            <a:pPr algn="l"/>
            <a:r>
              <a:rPr lang="en-US" sz="2400" dirty="0" smtClean="0">
                <a:latin typeface="Arial" charset="0"/>
                <a:ea typeface="Arial" charset="0"/>
                <a:cs typeface="Arial" charset="0"/>
              </a:rPr>
              <a:t>The Fresnel equation (for normal incidence) is</a:t>
            </a:r>
            <a:endParaRPr lang="en-US" sz="2400" b="1" dirty="0" smtClean="0">
              <a:latin typeface="Arial" charset="0"/>
              <a:ea typeface="Arial" charset="0"/>
              <a:cs typeface="Arial" charset="0"/>
            </a:endParaRPr>
          </a:p>
        </p:txBody>
      </p:sp>
      <p:graphicFrame>
        <p:nvGraphicFramePr>
          <p:cNvPr id="6"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3829626"/>
              </p:ext>
            </p:extLst>
          </p:nvPr>
        </p:nvGraphicFramePr>
        <p:xfrm>
          <a:off x="6575425" y="228600"/>
          <a:ext cx="2365375" cy="957263"/>
        </p:xfrm>
        <a:graphic>
          <a:graphicData uri="http://schemas.openxmlformats.org/presentationml/2006/ole">
            <p:oleObj spid="_x0000_s55325" name="Equation" r:id="rId4" imgW="1193800" imgH="469900" progId="Equation.3">
              <p:embed/>
            </p:oleObj>
          </a:graphicData>
        </a:graphic>
      </p:graphicFrame>
      <p:sp>
        <p:nvSpPr>
          <p:cNvPr id="2" name="TextBox 1"/>
          <p:cNvSpPr txBox="1"/>
          <p:nvPr/>
        </p:nvSpPr>
        <p:spPr>
          <a:xfrm>
            <a:off x="101600" y="1549400"/>
            <a:ext cx="7209210" cy="1446550"/>
          </a:xfrm>
          <a:prstGeom prst="rect">
            <a:avLst/>
          </a:prstGeom>
          <a:noFill/>
        </p:spPr>
        <p:txBody>
          <a:bodyPr wrap="none" rtlCol="0">
            <a:spAutoFit/>
          </a:bodyPr>
          <a:lstStyle/>
          <a:p>
            <a:r>
              <a:rPr lang="en-US" sz="2400" dirty="0" smtClean="0"/>
              <a:t>If region 2 is a conductor, n</a:t>
            </a:r>
            <a:r>
              <a:rPr lang="en-US" sz="2400" baseline="-25000" dirty="0" smtClean="0"/>
              <a:t>2</a:t>
            </a:r>
            <a:r>
              <a:rPr lang="en-US" sz="2400" dirty="0" smtClean="0"/>
              <a:t> = (c/</a:t>
            </a:r>
            <a:r>
              <a:rPr lang="en-US" sz="2400" dirty="0" err="1" smtClean="0"/>
              <a:t>ω</a:t>
            </a:r>
            <a:r>
              <a:rPr lang="en-US" sz="2400" dirty="0" smtClean="0"/>
              <a:t>) k</a:t>
            </a:r>
            <a:r>
              <a:rPr lang="en-US" sz="2400" baseline="-25000" dirty="0" smtClean="0"/>
              <a:t>2  </a:t>
            </a:r>
            <a:r>
              <a:rPr lang="en-US" sz="2400" dirty="0"/>
              <a:t> </a:t>
            </a:r>
            <a:r>
              <a:rPr lang="en-US" sz="2400" dirty="0" smtClean="0"/>
              <a:t>is </a:t>
            </a:r>
            <a:r>
              <a:rPr lang="en-US" sz="2400" i="1" dirty="0" smtClean="0"/>
              <a:t>complex! </a:t>
            </a:r>
          </a:p>
          <a:p>
            <a:endParaRPr lang="en-US" sz="2400" i="1" baseline="-25000" dirty="0"/>
          </a:p>
          <a:p>
            <a:r>
              <a:rPr lang="en-US" sz="2400" i="1" dirty="0" smtClean="0"/>
              <a:t>But, </a:t>
            </a:r>
            <a:r>
              <a:rPr lang="en-US" sz="2400" dirty="0" smtClean="0"/>
              <a:t>recall that for a “good conductor”, </a:t>
            </a:r>
            <a:r>
              <a:rPr lang="en-US" sz="2400" dirty="0" err="1" smtClean="0"/>
              <a:t>ω</a:t>
            </a:r>
            <a:r>
              <a:rPr lang="en-US" sz="2400" dirty="0" smtClean="0"/>
              <a:t>/</a:t>
            </a:r>
            <a:r>
              <a:rPr lang="en-US" sz="2400" dirty="0" err="1" smtClean="0"/>
              <a:t>k</a:t>
            </a:r>
            <a:r>
              <a:rPr lang="en-US" sz="2400" baseline="-25000" dirty="0" err="1" smtClean="0"/>
              <a:t>R</a:t>
            </a:r>
            <a:r>
              <a:rPr lang="en-US" sz="2400" dirty="0" smtClean="0"/>
              <a:t> &lt;&lt; c.</a:t>
            </a:r>
          </a:p>
          <a:p>
            <a:r>
              <a:rPr lang="en-US" sz="2400" dirty="0" smtClean="0">
                <a:solidFill>
                  <a:srgbClr val="0000FF"/>
                </a:solidFill>
              </a:rPr>
              <a:t>What do you conclude?</a:t>
            </a:r>
          </a:p>
        </p:txBody>
      </p:sp>
      <p:graphicFrame>
        <p:nvGraphicFramePr>
          <p:cNvPr id="9"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1116724"/>
              </p:ext>
            </p:extLst>
          </p:nvPr>
        </p:nvGraphicFramePr>
        <p:xfrm>
          <a:off x="101600" y="3119438"/>
          <a:ext cx="7300913" cy="479425"/>
        </p:xfrm>
        <a:graphic>
          <a:graphicData uri="http://schemas.openxmlformats.org/presentationml/2006/ole">
            <p:oleObj spid="_x0000_s55326" name="Equation" r:id="rId5" imgW="3683000" imgH="241300" progId="Equation.3">
              <p:embed/>
            </p:oleObj>
          </a:graphicData>
        </a:graphic>
      </p:graphicFrame>
      <p:sp>
        <p:nvSpPr>
          <p:cNvPr id="3" name="TextBox 2"/>
          <p:cNvSpPr txBox="1"/>
          <p:nvPr/>
        </p:nvSpPr>
        <p:spPr>
          <a:xfrm>
            <a:off x="101600" y="3892034"/>
            <a:ext cx="7250703" cy="830997"/>
          </a:xfrm>
          <a:prstGeom prst="rect">
            <a:avLst/>
          </a:prstGeom>
          <a:noFill/>
        </p:spPr>
        <p:txBody>
          <a:bodyPr wrap="none" rtlCol="0">
            <a:spAutoFit/>
          </a:bodyPr>
          <a:lstStyle/>
          <a:p>
            <a:pPr marL="457200" indent="-457200">
              <a:buAutoNum type="alphaUcParenR" startAt="4"/>
            </a:pPr>
            <a:r>
              <a:rPr lang="en-US" sz="2400" dirty="0" smtClean="0"/>
              <a:t>Something more complicated (literally, complex!)</a:t>
            </a:r>
          </a:p>
          <a:p>
            <a:pPr marL="457200" indent="-457200">
              <a:buAutoNum type="alphaUcParenR" startAt="4"/>
            </a:pPr>
            <a:r>
              <a:rPr lang="en-US" sz="2400" dirty="0" smtClean="0"/>
              <a:t>???</a:t>
            </a:r>
            <a:endParaRPr lang="en-US" sz="2400" dirty="0"/>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00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026"/>
          <p:cNvSpPr>
            <a:spLocks noGrp="1"/>
          </p:cNvSpPr>
          <p:nvPr>
            <p:ph type="title" idx="4294967295"/>
          </p:nvPr>
        </p:nvSpPr>
        <p:spPr>
          <a:xfrm>
            <a:off x="0" y="457200"/>
            <a:ext cx="9144000" cy="1524000"/>
          </a:xfrm>
        </p:spPr>
        <p:txBody>
          <a:bodyPr anchor="t">
            <a:normAutofit fontScale="90000"/>
          </a:bodyPr>
          <a:lstStyle/>
          <a:p>
            <a:pPr algn="l"/>
            <a:r>
              <a:rPr lang="en-US" sz="2400" smtClean="0">
                <a:latin typeface="Arial" charset="0"/>
                <a:ea typeface="Arial" charset="0"/>
                <a:cs typeface="Arial" charset="0"/>
              </a:rPr>
              <a:t>Using what you know about conduction in a metal, estimate the order of magnitude of the average time between collisions of electrons with the lattice of metal ions. The typical electron speed in a metal is around 10</a:t>
            </a:r>
            <a:r>
              <a:rPr lang="en-US" sz="2400" baseline="30000" smtClean="0">
                <a:latin typeface="Arial" charset="0"/>
                <a:ea typeface="Arial" charset="0"/>
                <a:cs typeface="Arial" charset="0"/>
              </a:rPr>
              <a:t>6</a:t>
            </a:r>
            <a:r>
              <a:rPr lang="en-US" sz="2400" smtClean="0">
                <a:latin typeface="Arial" charset="0"/>
                <a:ea typeface="Arial" charset="0"/>
                <a:cs typeface="Arial" charset="0"/>
              </a:rPr>
              <a:t> m/s.</a:t>
            </a:r>
            <a:endParaRPr lang="en-US" sz="2400" b="1" smtClean="0">
              <a:latin typeface="Arial" charset="0"/>
              <a:ea typeface="Arial" charset="0"/>
              <a:cs typeface="Arial" charset="0"/>
            </a:endParaRPr>
          </a:p>
        </p:txBody>
      </p:sp>
      <p:sp>
        <p:nvSpPr>
          <p:cNvPr id="23555" name="TextBox 3"/>
          <p:cNvSpPr txBox="1">
            <a:spLocks noChangeArrowheads="1"/>
          </p:cNvSpPr>
          <p:nvPr/>
        </p:nvSpPr>
        <p:spPr bwMode="auto">
          <a:xfrm>
            <a:off x="685800" y="3098800"/>
            <a:ext cx="7448550" cy="2676525"/>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a:t>10</a:t>
            </a:r>
            <a:r>
              <a:rPr lang="en-US" sz="2400" baseline="30000"/>
              <a:t>-10 </a:t>
            </a:r>
            <a:r>
              <a:rPr lang="en-US" sz="2400"/>
              <a:t>s</a:t>
            </a:r>
          </a:p>
          <a:p>
            <a:pPr marL="457200" indent="-457200">
              <a:buFontTx/>
              <a:buAutoNum type="alphaUcPeriod"/>
            </a:pPr>
            <a:r>
              <a:rPr lang="en-US" sz="2400"/>
              <a:t>10</a:t>
            </a:r>
            <a:r>
              <a:rPr lang="en-US" sz="2400" baseline="30000"/>
              <a:t>-13 </a:t>
            </a:r>
            <a:r>
              <a:rPr lang="en-US" sz="2400"/>
              <a:t>s</a:t>
            </a:r>
          </a:p>
          <a:p>
            <a:pPr marL="457200" indent="-457200">
              <a:buFontTx/>
              <a:buAutoNum type="alphaUcPeriod"/>
            </a:pPr>
            <a:r>
              <a:rPr lang="en-US" sz="2400"/>
              <a:t>10</a:t>
            </a:r>
            <a:r>
              <a:rPr lang="en-US" sz="2400" baseline="30000"/>
              <a:t>-16 </a:t>
            </a:r>
            <a:r>
              <a:rPr lang="en-US" sz="2400"/>
              <a:t>s</a:t>
            </a:r>
          </a:p>
          <a:p>
            <a:pPr marL="457200" indent="-457200">
              <a:buFontTx/>
              <a:buAutoNum type="alphaUcPeriod"/>
            </a:pPr>
            <a:r>
              <a:rPr lang="en-US" sz="2400"/>
              <a:t>10</a:t>
            </a:r>
            <a:r>
              <a:rPr lang="en-US" sz="2400" baseline="30000"/>
              <a:t>-19 </a:t>
            </a:r>
            <a:r>
              <a:rPr lang="en-US" sz="2400"/>
              <a:t>s</a:t>
            </a:r>
          </a:p>
          <a:p>
            <a:pPr marL="457200" indent="-457200">
              <a:buFontTx/>
              <a:buAutoNum type="alphaUcPeriod"/>
            </a:pPr>
            <a:r>
              <a:rPr lang="en-US" sz="2400"/>
              <a:t>Note sure how to estimate this</a:t>
            </a:r>
          </a:p>
          <a:p>
            <a:pPr marL="457200" indent="-457200">
              <a:buFontTx/>
              <a:buAutoNum type="alphaUcPeriod"/>
            </a:pPr>
            <a:endParaRPr lang="en-US" sz="2400"/>
          </a:p>
          <a:p>
            <a:pPr marL="457200" indent="-457200">
              <a:buFontTx/>
              <a:buAutoNum type="alphaUcPeriod"/>
            </a:pPr>
            <a:endParaRPr lang="en-US" sz="2400"/>
          </a:p>
        </p:txBody>
      </p:sp>
      <p:sp>
        <p:nvSpPr>
          <p:cNvPr id="23557" name="TextBox 8"/>
          <p:cNvSpPr txBox="1">
            <a:spLocks noChangeArrowheads="1"/>
          </p:cNvSpPr>
          <p:nvPr/>
        </p:nvSpPr>
        <p:spPr bwMode="auto">
          <a:xfrm>
            <a:off x="685800" y="2895600"/>
            <a:ext cx="184150" cy="369888"/>
          </a:xfrm>
          <a:prstGeom prst="rect">
            <a:avLst/>
          </a:prstGeom>
          <a:noFill/>
          <a:ln w="9525">
            <a:noFill/>
            <a:miter lim="800000"/>
            <a:headEnd/>
            <a:tailEnd/>
          </a:ln>
        </p:spPr>
        <p:txBody>
          <a:bodyPr wrap="none">
            <a:prstTxWarp prst="textNoShape">
              <a:avLst/>
            </a:prstTxWarp>
            <a:spAutoFit/>
          </a:bodyPr>
          <a:lstStyle/>
          <a:p>
            <a:endParaRPr lang="en-US"/>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270971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4" y="845389"/>
            <a:ext cx="8229600" cy="4525963"/>
          </a:xfrm>
        </p:spPr>
        <p:txBody>
          <a:bodyPr/>
          <a:lstStyle/>
          <a:p>
            <a:pPr>
              <a:buNone/>
            </a:pPr>
            <a:r>
              <a:rPr lang="en-US" sz="2800" dirty="0" smtClean="0"/>
              <a:t>Two traveling waves 1 and 2 are described by the equations:</a:t>
            </a:r>
          </a:p>
          <a:p>
            <a:pPr>
              <a:buNone/>
            </a:pPr>
            <a:r>
              <a:rPr lang="en-US" sz="2800" dirty="0" smtClean="0"/>
              <a:t>y</a:t>
            </a:r>
            <a:r>
              <a:rPr lang="en-US" sz="2800" baseline="-25000" dirty="0" smtClean="0"/>
              <a:t>1</a:t>
            </a:r>
            <a:r>
              <a:rPr lang="en-US" sz="2800" dirty="0" smtClean="0"/>
              <a:t>(</a:t>
            </a:r>
            <a:r>
              <a:rPr lang="en-US" sz="2800" dirty="0" err="1" smtClean="0"/>
              <a:t>x,t</a:t>
            </a:r>
            <a:r>
              <a:rPr lang="en-US" sz="2800" dirty="0" smtClean="0"/>
              <a:t>)  = 2 sin(2x – t)</a:t>
            </a:r>
          </a:p>
          <a:p>
            <a:pPr>
              <a:buNone/>
            </a:pPr>
            <a:r>
              <a:rPr lang="en-US" sz="2800" dirty="0" smtClean="0"/>
              <a:t>y</a:t>
            </a:r>
            <a:r>
              <a:rPr lang="en-US" sz="2800" baseline="-25000" dirty="0" smtClean="0"/>
              <a:t>2</a:t>
            </a:r>
            <a:r>
              <a:rPr lang="en-US" sz="2800" dirty="0" smtClean="0"/>
              <a:t>(</a:t>
            </a:r>
            <a:r>
              <a:rPr lang="en-US" sz="2800" dirty="0" err="1" smtClean="0"/>
              <a:t>x,t</a:t>
            </a:r>
            <a:r>
              <a:rPr lang="en-US" sz="2800" dirty="0" smtClean="0"/>
              <a:t>)  =  4 sin(x – 0.8 t)</a:t>
            </a:r>
          </a:p>
          <a:p>
            <a:pPr>
              <a:buNone/>
            </a:pPr>
            <a:r>
              <a:rPr lang="en-US" sz="2800" dirty="0" smtClean="0"/>
              <a:t>All the numbers are in the appropriate SI (</a:t>
            </a:r>
            <a:r>
              <a:rPr lang="en-US" sz="2800" dirty="0" err="1" smtClean="0"/>
              <a:t>mks</a:t>
            </a:r>
            <a:r>
              <a:rPr lang="en-US" sz="2800" dirty="0" smtClean="0"/>
              <a:t>) units.</a:t>
            </a:r>
          </a:p>
          <a:p>
            <a:pPr>
              <a:buNone/>
            </a:pPr>
            <a:r>
              <a:rPr lang="en-US" sz="2800" dirty="0" smtClean="0"/>
              <a:t> </a:t>
            </a:r>
          </a:p>
          <a:p>
            <a:pPr>
              <a:buNone/>
            </a:pPr>
            <a:r>
              <a:rPr lang="en-US" sz="2800" dirty="0" smtClean="0"/>
              <a:t>Which wave has the higher speed? </a:t>
            </a:r>
          </a:p>
          <a:p>
            <a:pPr>
              <a:buNone/>
            </a:pPr>
            <a:r>
              <a:rPr lang="en-US" sz="2800" dirty="0" smtClean="0"/>
              <a:t> A) 1		B) 2		C) Both have the same speed.</a:t>
            </a:r>
          </a:p>
          <a:p>
            <a:pPr>
              <a:buNone/>
            </a:pPr>
            <a:endParaRPr lang="en-US" dirty="0"/>
          </a:p>
        </p:txBody>
      </p:sp>
      <p:sp>
        <p:nvSpPr>
          <p:cNvPr id="4" name="Oval 3"/>
          <p:cNvSpPr/>
          <p:nvPr/>
        </p:nvSpPr>
        <p:spPr>
          <a:xfrm>
            <a:off x="1524000" y="4343400"/>
            <a:ext cx="1143000" cy="5334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8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96487"/>
            <a:ext cx="8724900" cy="2057400"/>
          </a:xfrm>
        </p:spPr>
        <p:txBody>
          <a:bodyPr>
            <a:noAutofit/>
          </a:bodyPr>
          <a:lstStyle/>
          <a:p>
            <a:pPr algn="l"/>
            <a:r>
              <a:rPr lang="en-US" sz="2800" dirty="0" smtClean="0"/>
              <a:t>From last class: If you </a:t>
            </a:r>
            <a:r>
              <a:rPr lang="en-US" sz="2800" i="1" dirty="0" smtClean="0"/>
              <a:t>model</a:t>
            </a:r>
            <a:r>
              <a:rPr lang="en-US" sz="2800" dirty="0" smtClean="0"/>
              <a:t> a dielectric as “charges on springs” (with damping) a traveling EM wave will drive those charges, resulting in polarized molecules. </a:t>
            </a:r>
            <a:br>
              <a:rPr lang="en-US" sz="2800" dirty="0" smtClean="0"/>
            </a:br>
            <a:r>
              <a:rPr lang="en-US" sz="2800" dirty="0" smtClean="0"/>
              <a:t>If x(t)=displacement of charge q, and N = molecules/volume, </a:t>
            </a:r>
            <a:r>
              <a:rPr lang="en-US" sz="2800" dirty="0" smtClean="0">
                <a:solidFill>
                  <a:srgbClr val="0000FF"/>
                </a:solidFill>
              </a:rPr>
              <a:t>what is the volume polarization, P?</a:t>
            </a:r>
            <a:endParaRPr lang="en-US" sz="2800" dirty="0">
              <a:solidFill>
                <a:srgbClr val="0000FF"/>
              </a:solidFill>
            </a:endParaRPr>
          </a:p>
        </p:txBody>
      </p:sp>
      <p:graphicFrame>
        <p:nvGraphicFramePr>
          <p:cNvPr id="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6722110"/>
              </p:ext>
            </p:extLst>
          </p:nvPr>
        </p:nvGraphicFramePr>
        <p:xfrm>
          <a:off x="458787" y="3015210"/>
          <a:ext cx="7343776" cy="998538"/>
        </p:xfrm>
        <a:graphic>
          <a:graphicData uri="http://schemas.openxmlformats.org/presentationml/2006/ole">
            <p:oleObj spid="_x0000_s60430" name="Equation" r:id="rId4" imgW="3175000" imgH="431800" progId="Equation.3">
              <p:embed/>
            </p:oleObj>
          </a:graphicData>
        </a:graphic>
      </p:graphicFrame>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495165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727200"/>
            <a:ext cx="8724900" cy="2057400"/>
          </a:xfrm>
        </p:spPr>
        <p:txBody>
          <a:bodyPr>
            <a:normAutofit/>
          </a:bodyPr>
          <a:lstStyle/>
          <a:p>
            <a:pPr algn="l"/>
            <a:r>
              <a:rPr lang="en-US" sz="2400" dirty="0" smtClean="0"/>
              <a:t>The index of refraction is </a:t>
            </a:r>
            <a:br>
              <a:rPr lang="en-US" sz="2400" dirty="0" smtClean="0"/>
            </a:br>
            <a:r>
              <a:rPr lang="en-US" sz="2400" dirty="0" smtClean="0"/>
              <a:t/>
            </a:r>
            <a:br>
              <a:rPr lang="en-US" sz="2400" dirty="0" smtClean="0"/>
            </a:br>
            <a:r>
              <a:rPr lang="en-US" sz="2400" dirty="0" smtClean="0">
                <a:solidFill>
                  <a:srgbClr val="0000FF"/>
                </a:solidFill>
              </a:rPr>
              <a:t>1) What does it mean if n is complex? </a:t>
            </a:r>
            <a:br>
              <a:rPr lang="en-US" sz="2400" dirty="0" smtClean="0">
                <a:solidFill>
                  <a:srgbClr val="0000FF"/>
                </a:solidFill>
              </a:rPr>
            </a:br>
            <a:r>
              <a:rPr lang="en-US" sz="2400" dirty="0" smtClean="0">
                <a:solidFill>
                  <a:srgbClr val="0000FF"/>
                </a:solidFill>
              </a:rPr>
              <a:t>2) What does it mean if n depends on </a:t>
            </a:r>
            <a:r>
              <a:rPr lang="en-US" sz="2400" dirty="0" err="1" smtClean="0">
                <a:solidFill>
                  <a:srgbClr val="0000FF"/>
                </a:solidFill>
              </a:rPr>
              <a:t>ω</a:t>
            </a:r>
            <a:r>
              <a:rPr lang="en-US" sz="2400" dirty="0" smtClean="0">
                <a:solidFill>
                  <a:srgbClr val="0000FF"/>
                </a:solidFill>
              </a:rPr>
              <a:t>? </a:t>
            </a:r>
            <a:endParaRPr lang="en-US" sz="2400" dirty="0">
              <a:solidFill>
                <a:srgbClr val="0000FF"/>
              </a:solidFill>
            </a:endParaRPr>
          </a:p>
        </p:txBody>
      </p:sp>
      <p:graphicFrame>
        <p:nvGraphicFramePr>
          <p:cNvPr id="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55585334"/>
              </p:ext>
            </p:extLst>
          </p:nvPr>
        </p:nvGraphicFramePr>
        <p:xfrm>
          <a:off x="595313" y="174625"/>
          <a:ext cx="2428875" cy="1697038"/>
        </p:xfrm>
        <a:graphic>
          <a:graphicData uri="http://schemas.openxmlformats.org/presentationml/2006/ole">
            <p:oleObj spid="_x0000_s61467" name="Equation" r:id="rId4" imgW="1054100" imgH="723900" progId="Equation.DSMT4">
              <p:embed/>
            </p:oleObj>
          </a:graphicData>
        </a:graphic>
      </p:graphicFrame>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4782857"/>
              </p:ext>
            </p:extLst>
          </p:nvPr>
        </p:nvGraphicFramePr>
        <p:xfrm>
          <a:off x="4170363" y="1893888"/>
          <a:ext cx="2614612" cy="587375"/>
        </p:xfrm>
        <a:graphic>
          <a:graphicData uri="http://schemas.openxmlformats.org/presentationml/2006/ole">
            <p:oleObj spid="_x0000_s61468" name="Equation" r:id="rId5" imgW="1130300" imgH="241300" progId="Equation.3">
              <p:embed/>
            </p:oleObj>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0906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Fourier tells us that we can write a “pulse” </a:t>
            </a:r>
            <a:br>
              <a:rPr lang="en-US" sz="2800" dirty="0" smtClean="0"/>
            </a:br>
            <a:r>
              <a:rPr lang="en-US" sz="2800" dirty="0" smtClean="0"/>
              <a:t>by summing up sinusoidal functions: </a:t>
            </a:r>
            <a:endParaRPr lang="en-US" sz="2800" dirty="0"/>
          </a:p>
        </p:txBody>
      </p:sp>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2389521"/>
              </p:ext>
            </p:extLst>
          </p:nvPr>
        </p:nvGraphicFramePr>
        <p:xfrm>
          <a:off x="850900" y="1631950"/>
          <a:ext cx="2501900" cy="907552"/>
        </p:xfrm>
        <a:graphic>
          <a:graphicData uri="http://schemas.openxmlformats.org/presentationml/2006/ole">
            <p:oleObj spid="_x0000_s62504" name="Equation" r:id="rId4" imgW="1295400" imgH="469900" progId="Equation.3">
              <p:embed/>
            </p:oleObj>
          </a:graphicData>
        </a:graphic>
      </p:graphicFrame>
      <p:grpSp>
        <p:nvGrpSpPr>
          <p:cNvPr id="7" name="Group 6"/>
          <p:cNvGrpSpPr/>
          <p:nvPr/>
        </p:nvGrpSpPr>
        <p:grpSpPr>
          <a:xfrm>
            <a:off x="749300" y="2350016"/>
            <a:ext cx="7708900" cy="2829677"/>
            <a:chOff x="749300" y="2350016"/>
            <a:chExt cx="7708900" cy="2829677"/>
          </a:xfrm>
        </p:grpSpPr>
        <p:sp>
          <p:nvSpPr>
            <p:cNvPr id="4" name="TextBox 3"/>
            <p:cNvSpPr txBox="1"/>
            <p:nvPr/>
          </p:nvSpPr>
          <p:spPr>
            <a:xfrm>
              <a:off x="749300" y="2615702"/>
              <a:ext cx="7708900" cy="1200328"/>
            </a:xfrm>
            <a:prstGeom prst="rect">
              <a:avLst/>
            </a:prstGeom>
            <a:noFill/>
          </p:spPr>
          <p:txBody>
            <a:bodyPr wrap="square" rtlCol="0">
              <a:spAutoFit/>
            </a:bodyPr>
            <a:lstStyle/>
            <a:p>
              <a:r>
                <a:rPr lang="en-US" sz="2400" dirty="0" smtClean="0"/>
                <a:t>If you were to compute   						</a:t>
              </a:r>
              <a:br>
                <a:rPr lang="en-US" sz="2400" dirty="0" smtClean="0"/>
              </a:br>
              <a:r>
                <a:rPr lang="en-US" sz="2400" dirty="0" smtClean="0"/>
                <a:t>(with v a known constant)</a:t>
              </a:r>
            </a:p>
            <a:p>
              <a:r>
                <a:rPr lang="en-US" sz="2400" dirty="0" smtClean="0">
                  <a:solidFill>
                    <a:srgbClr val="0000FF"/>
                  </a:solidFill>
                </a:rPr>
                <a:t>what would that give? </a:t>
              </a:r>
              <a:endParaRPr lang="en-US" sz="2400" dirty="0">
                <a:solidFill>
                  <a:srgbClr val="0000FF"/>
                </a:solidFill>
              </a:endParaRPr>
            </a:p>
          </p:txBody>
        </p:sp>
        <p:graphicFrame>
          <p:nvGraphicFramePr>
            <p:cNvPr id="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5440019"/>
                </p:ext>
              </p:extLst>
            </p:nvPr>
          </p:nvGraphicFramePr>
          <p:xfrm>
            <a:off x="4360863" y="2350016"/>
            <a:ext cx="2598737" cy="908050"/>
          </p:xfrm>
          <a:graphic>
            <a:graphicData uri="http://schemas.openxmlformats.org/presentationml/2006/ole">
              <p:oleObj spid="_x0000_s62505" name="Equation" r:id="rId5" imgW="1346200" imgH="469900" progId="Equation.3">
                <p:embed/>
              </p:oleObj>
            </a:graphicData>
          </a:graphic>
        </p:graphicFrame>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2664829"/>
                </p:ext>
              </p:extLst>
            </p:nvPr>
          </p:nvGraphicFramePr>
          <p:xfrm>
            <a:off x="850900" y="3906518"/>
            <a:ext cx="5053013" cy="1273175"/>
          </p:xfrm>
          <a:graphic>
            <a:graphicData uri="http://schemas.openxmlformats.org/presentationml/2006/ole">
              <p:oleObj spid="_x0000_s62506" name="Equation" r:id="rId6" imgW="2616200" imgH="660400" progId="Equation.3">
                <p:embed/>
              </p:oleObj>
            </a:graphicData>
          </a:graphic>
        </p:graphicFrame>
      </p:grpSp>
      <p:cxnSp>
        <p:nvCxnSpPr>
          <p:cNvPr id="8" name="Straight Connector 7"/>
          <p:cNvCxnSpPr/>
          <p:nvPr/>
        </p:nvCxnSpPr>
        <p:spPr bwMode="auto">
          <a:xfrm>
            <a:off x="6045200" y="2222500"/>
            <a:ext cx="22733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7131050" y="1238250"/>
            <a:ext cx="0" cy="108585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Freeform 10"/>
          <p:cNvSpPr/>
          <p:nvPr/>
        </p:nvSpPr>
        <p:spPr>
          <a:xfrm>
            <a:off x="6248400" y="1181100"/>
            <a:ext cx="1841500" cy="1003300"/>
          </a:xfrm>
          <a:custGeom>
            <a:avLst/>
            <a:gdLst>
              <a:gd name="connsiteX0" fmla="*/ 0 w 1841500"/>
              <a:gd name="connsiteY0" fmla="*/ 1003300 h 1003300"/>
              <a:gd name="connsiteX1" fmla="*/ 266700 w 1841500"/>
              <a:gd name="connsiteY1" fmla="*/ 990600 h 1003300"/>
              <a:gd name="connsiteX2" fmla="*/ 330200 w 1841500"/>
              <a:gd name="connsiteY2" fmla="*/ 977900 h 1003300"/>
              <a:gd name="connsiteX3" fmla="*/ 381000 w 1841500"/>
              <a:gd name="connsiteY3" fmla="*/ 952500 h 1003300"/>
              <a:gd name="connsiteX4" fmla="*/ 482600 w 1841500"/>
              <a:gd name="connsiteY4" fmla="*/ 914400 h 1003300"/>
              <a:gd name="connsiteX5" fmla="*/ 558800 w 1841500"/>
              <a:gd name="connsiteY5" fmla="*/ 889000 h 1003300"/>
              <a:gd name="connsiteX6" fmla="*/ 609600 w 1841500"/>
              <a:gd name="connsiteY6" fmla="*/ 812800 h 1003300"/>
              <a:gd name="connsiteX7" fmla="*/ 635000 w 1841500"/>
              <a:gd name="connsiteY7" fmla="*/ 762000 h 1003300"/>
              <a:gd name="connsiteX8" fmla="*/ 673100 w 1841500"/>
              <a:gd name="connsiteY8" fmla="*/ 723900 h 1003300"/>
              <a:gd name="connsiteX9" fmla="*/ 698500 w 1841500"/>
              <a:gd name="connsiteY9" fmla="*/ 685800 h 1003300"/>
              <a:gd name="connsiteX10" fmla="*/ 736600 w 1841500"/>
              <a:gd name="connsiteY10" fmla="*/ 647700 h 1003300"/>
              <a:gd name="connsiteX11" fmla="*/ 774700 w 1841500"/>
              <a:gd name="connsiteY11" fmla="*/ 558800 h 1003300"/>
              <a:gd name="connsiteX12" fmla="*/ 800100 w 1841500"/>
              <a:gd name="connsiteY12" fmla="*/ 520700 h 1003300"/>
              <a:gd name="connsiteX13" fmla="*/ 838200 w 1841500"/>
              <a:gd name="connsiteY13" fmla="*/ 241300 h 1003300"/>
              <a:gd name="connsiteX14" fmla="*/ 889000 w 1841500"/>
              <a:gd name="connsiteY14" fmla="*/ 50800 h 1003300"/>
              <a:gd name="connsiteX15" fmla="*/ 901700 w 1841500"/>
              <a:gd name="connsiteY15" fmla="*/ 0 h 1003300"/>
              <a:gd name="connsiteX16" fmla="*/ 965200 w 1841500"/>
              <a:gd name="connsiteY16" fmla="*/ 12700 h 1003300"/>
              <a:gd name="connsiteX17" fmla="*/ 1003300 w 1841500"/>
              <a:gd name="connsiteY17" fmla="*/ 88900 h 1003300"/>
              <a:gd name="connsiteX18" fmla="*/ 1028700 w 1841500"/>
              <a:gd name="connsiteY18" fmla="*/ 190500 h 1003300"/>
              <a:gd name="connsiteX19" fmla="*/ 1041400 w 1841500"/>
              <a:gd name="connsiteY19" fmla="*/ 228600 h 1003300"/>
              <a:gd name="connsiteX20" fmla="*/ 1054100 w 1841500"/>
              <a:gd name="connsiteY20" fmla="*/ 292100 h 1003300"/>
              <a:gd name="connsiteX21" fmla="*/ 1117600 w 1841500"/>
              <a:gd name="connsiteY21" fmla="*/ 406400 h 1003300"/>
              <a:gd name="connsiteX22" fmla="*/ 1143000 w 1841500"/>
              <a:gd name="connsiteY22" fmla="*/ 444500 h 1003300"/>
              <a:gd name="connsiteX23" fmla="*/ 1168400 w 1841500"/>
              <a:gd name="connsiteY23" fmla="*/ 495300 h 1003300"/>
              <a:gd name="connsiteX24" fmla="*/ 1257300 w 1841500"/>
              <a:gd name="connsiteY24" fmla="*/ 571500 h 1003300"/>
              <a:gd name="connsiteX25" fmla="*/ 1308100 w 1841500"/>
              <a:gd name="connsiteY25" fmla="*/ 622300 h 1003300"/>
              <a:gd name="connsiteX26" fmla="*/ 1333500 w 1841500"/>
              <a:gd name="connsiteY26" fmla="*/ 660400 h 1003300"/>
              <a:gd name="connsiteX27" fmla="*/ 1409700 w 1841500"/>
              <a:gd name="connsiteY27" fmla="*/ 711200 h 1003300"/>
              <a:gd name="connsiteX28" fmla="*/ 1447800 w 1841500"/>
              <a:gd name="connsiteY28" fmla="*/ 749300 h 1003300"/>
              <a:gd name="connsiteX29" fmla="*/ 1536700 w 1841500"/>
              <a:gd name="connsiteY29" fmla="*/ 787400 h 1003300"/>
              <a:gd name="connsiteX30" fmla="*/ 1612900 w 1841500"/>
              <a:gd name="connsiteY30" fmla="*/ 838200 h 1003300"/>
              <a:gd name="connsiteX31" fmla="*/ 1651000 w 1841500"/>
              <a:gd name="connsiteY31" fmla="*/ 863600 h 1003300"/>
              <a:gd name="connsiteX32" fmla="*/ 1701800 w 1841500"/>
              <a:gd name="connsiteY32" fmla="*/ 876300 h 1003300"/>
              <a:gd name="connsiteX33" fmla="*/ 1841500 w 1841500"/>
              <a:gd name="connsiteY33" fmla="*/ 9017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41500" h="1003300">
                <a:moveTo>
                  <a:pt x="0" y="1003300"/>
                </a:moveTo>
                <a:cubicBezTo>
                  <a:pt x="88900" y="999067"/>
                  <a:pt x="177961" y="997426"/>
                  <a:pt x="266700" y="990600"/>
                </a:cubicBezTo>
                <a:cubicBezTo>
                  <a:pt x="288222" y="988944"/>
                  <a:pt x="309722" y="984726"/>
                  <a:pt x="330200" y="977900"/>
                </a:cubicBezTo>
                <a:cubicBezTo>
                  <a:pt x="348161" y="971913"/>
                  <a:pt x="364562" y="961893"/>
                  <a:pt x="381000" y="952500"/>
                </a:cubicBezTo>
                <a:cubicBezTo>
                  <a:pt x="468444" y="902532"/>
                  <a:pt x="359750" y="947905"/>
                  <a:pt x="482600" y="914400"/>
                </a:cubicBezTo>
                <a:cubicBezTo>
                  <a:pt x="508431" y="907355"/>
                  <a:pt x="558800" y="889000"/>
                  <a:pt x="558800" y="889000"/>
                </a:cubicBezTo>
                <a:cubicBezTo>
                  <a:pt x="586043" y="807271"/>
                  <a:pt x="550142" y="896041"/>
                  <a:pt x="609600" y="812800"/>
                </a:cubicBezTo>
                <a:cubicBezTo>
                  <a:pt x="620604" y="797394"/>
                  <a:pt x="623996" y="777406"/>
                  <a:pt x="635000" y="762000"/>
                </a:cubicBezTo>
                <a:cubicBezTo>
                  <a:pt x="645439" y="747385"/>
                  <a:pt x="661602" y="737698"/>
                  <a:pt x="673100" y="723900"/>
                </a:cubicBezTo>
                <a:cubicBezTo>
                  <a:pt x="682871" y="712174"/>
                  <a:pt x="688729" y="697526"/>
                  <a:pt x="698500" y="685800"/>
                </a:cubicBezTo>
                <a:cubicBezTo>
                  <a:pt x="709998" y="672002"/>
                  <a:pt x="726161" y="662315"/>
                  <a:pt x="736600" y="647700"/>
                </a:cubicBezTo>
                <a:cubicBezTo>
                  <a:pt x="780645" y="586037"/>
                  <a:pt x="747062" y="614075"/>
                  <a:pt x="774700" y="558800"/>
                </a:cubicBezTo>
                <a:cubicBezTo>
                  <a:pt x="781526" y="545148"/>
                  <a:pt x="791633" y="533400"/>
                  <a:pt x="800100" y="520700"/>
                </a:cubicBezTo>
                <a:cubicBezTo>
                  <a:pt x="803329" y="494872"/>
                  <a:pt x="823847" y="308281"/>
                  <a:pt x="838200" y="241300"/>
                </a:cubicBezTo>
                <a:cubicBezTo>
                  <a:pt x="855764" y="159335"/>
                  <a:pt x="867527" y="129535"/>
                  <a:pt x="889000" y="50800"/>
                </a:cubicBezTo>
                <a:cubicBezTo>
                  <a:pt x="893593" y="33961"/>
                  <a:pt x="897467" y="16933"/>
                  <a:pt x="901700" y="0"/>
                </a:cubicBezTo>
                <a:cubicBezTo>
                  <a:pt x="922867" y="4233"/>
                  <a:pt x="946458" y="1990"/>
                  <a:pt x="965200" y="12700"/>
                </a:cubicBezTo>
                <a:cubicBezTo>
                  <a:pt x="983874" y="23371"/>
                  <a:pt x="998185" y="70146"/>
                  <a:pt x="1003300" y="88900"/>
                </a:cubicBezTo>
                <a:cubicBezTo>
                  <a:pt x="1012485" y="122579"/>
                  <a:pt x="1017661" y="157382"/>
                  <a:pt x="1028700" y="190500"/>
                </a:cubicBezTo>
                <a:cubicBezTo>
                  <a:pt x="1032933" y="203200"/>
                  <a:pt x="1038153" y="215613"/>
                  <a:pt x="1041400" y="228600"/>
                </a:cubicBezTo>
                <a:cubicBezTo>
                  <a:pt x="1046635" y="249541"/>
                  <a:pt x="1048865" y="271159"/>
                  <a:pt x="1054100" y="292100"/>
                </a:cubicBezTo>
                <a:cubicBezTo>
                  <a:pt x="1067512" y="345748"/>
                  <a:pt x="1079764" y="349646"/>
                  <a:pt x="1117600" y="406400"/>
                </a:cubicBezTo>
                <a:cubicBezTo>
                  <a:pt x="1126067" y="419100"/>
                  <a:pt x="1136174" y="430848"/>
                  <a:pt x="1143000" y="444500"/>
                </a:cubicBezTo>
                <a:cubicBezTo>
                  <a:pt x="1151467" y="461433"/>
                  <a:pt x="1157041" y="480154"/>
                  <a:pt x="1168400" y="495300"/>
                </a:cubicBezTo>
                <a:cubicBezTo>
                  <a:pt x="1199196" y="536362"/>
                  <a:pt x="1218904" y="545902"/>
                  <a:pt x="1257300" y="571500"/>
                </a:cubicBezTo>
                <a:cubicBezTo>
                  <a:pt x="1285009" y="654627"/>
                  <a:pt x="1246524" y="573039"/>
                  <a:pt x="1308100" y="622300"/>
                </a:cubicBezTo>
                <a:cubicBezTo>
                  <a:pt x="1320019" y="631835"/>
                  <a:pt x="1322013" y="650349"/>
                  <a:pt x="1333500" y="660400"/>
                </a:cubicBezTo>
                <a:cubicBezTo>
                  <a:pt x="1356474" y="680502"/>
                  <a:pt x="1388114" y="689614"/>
                  <a:pt x="1409700" y="711200"/>
                </a:cubicBezTo>
                <a:cubicBezTo>
                  <a:pt x="1422400" y="723900"/>
                  <a:pt x="1433185" y="738861"/>
                  <a:pt x="1447800" y="749300"/>
                </a:cubicBezTo>
                <a:cubicBezTo>
                  <a:pt x="1475263" y="768917"/>
                  <a:pt x="1505608" y="777036"/>
                  <a:pt x="1536700" y="787400"/>
                </a:cubicBezTo>
                <a:cubicBezTo>
                  <a:pt x="1608925" y="859625"/>
                  <a:pt x="1539382" y="801441"/>
                  <a:pt x="1612900" y="838200"/>
                </a:cubicBezTo>
                <a:cubicBezTo>
                  <a:pt x="1626552" y="845026"/>
                  <a:pt x="1636971" y="857587"/>
                  <a:pt x="1651000" y="863600"/>
                </a:cubicBezTo>
                <a:cubicBezTo>
                  <a:pt x="1667043" y="870476"/>
                  <a:pt x="1685082" y="871284"/>
                  <a:pt x="1701800" y="876300"/>
                </a:cubicBezTo>
                <a:cubicBezTo>
                  <a:pt x="1808778" y="908393"/>
                  <a:pt x="1742769" y="901700"/>
                  <a:pt x="1841500" y="90170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5" name="Arc 14"/>
          <p:cNvSpPr/>
          <p:nvPr/>
        </p:nvSpPr>
        <p:spPr bwMode="auto">
          <a:xfrm>
            <a:off x="6750050" y="1397000"/>
            <a:ext cx="755650" cy="8763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6" name="Arc 15"/>
          <p:cNvSpPr/>
          <p:nvPr/>
        </p:nvSpPr>
        <p:spPr bwMode="auto">
          <a:xfrm flipH="1">
            <a:off x="6750050" y="1397000"/>
            <a:ext cx="755650" cy="8763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7" name="Arc 16"/>
          <p:cNvSpPr/>
          <p:nvPr/>
        </p:nvSpPr>
        <p:spPr bwMode="auto">
          <a:xfrm rot="16200000" flipH="1">
            <a:off x="8220075" y="720725"/>
            <a:ext cx="755650" cy="21844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8" name="Arc 17"/>
          <p:cNvSpPr/>
          <p:nvPr/>
        </p:nvSpPr>
        <p:spPr bwMode="auto">
          <a:xfrm rot="5400000">
            <a:off x="5267325" y="733425"/>
            <a:ext cx="755650" cy="21844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9" name="TextBox 18"/>
          <p:cNvSpPr txBox="1"/>
          <p:nvPr/>
        </p:nvSpPr>
        <p:spPr>
          <a:xfrm>
            <a:off x="7442200" y="1276350"/>
            <a:ext cx="517953" cy="369332"/>
          </a:xfrm>
          <a:prstGeom prst="rect">
            <a:avLst/>
          </a:prstGeom>
          <a:noFill/>
        </p:spPr>
        <p:txBody>
          <a:bodyPr wrap="none" rtlCol="0">
            <a:spAutoFit/>
          </a:bodyPr>
          <a:lstStyle/>
          <a:p>
            <a:r>
              <a:rPr lang="en-US" dirty="0" smtClean="0"/>
              <a:t>f(x)</a:t>
            </a:r>
            <a:endParaRPr lang="en-US" dirty="0"/>
          </a:p>
        </p:txBody>
      </p:sp>
      <p:sp>
        <p:nvSpPr>
          <p:cNvPr id="21" name="TextBox 20"/>
          <p:cNvSpPr txBox="1"/>
          <p:nvPr/>
        </p:nvSpPr>
        <p:spPr>
          <a:xfrm>
            <a:off x="8623300" y="1980684"/>
            <a:ext cx="300082" cy="369332"/>
          </a:xfrm>
          <a:prstGeom prst="rect">
            <a:avLst/>
          </a:prstGeom>
          <a:noFill/>
        </p:spPr>
        <p:txBody>
          <a:bodyPr wrap="none" rtlCol="0">
            <a:spAutoFit/>
          </a:bodyPr>
          <a:lstStyle/>
          <a:p>
            <a:r>
              <a:rPr lang="en-US" dirty="0"/>
              <a:t>x</a:t>
            </a:r>
          </a:p>
        </p:txBody>
      </p:sp>
      <p:sp>
        <p:nvSpPr>
          <p:cNvPr id="2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377350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Fourier tells us that we can write a “pulse” </a:t>
            </a:r>
            <a:br>
              <a:rPr lang="en-US" sz="2800" dirty="0" smtClean="0"/>
            </a:br>
            <a:r>
              <a:rPr lang="en-US" sz="2800" dirty="0" smtClean="0"/>
              <a:t>by summing up sinusoidal functions: </a:t>
            </a:r>
            <a:endParaRPr lang="en-US" sz="2800" dirty="0"/>
          </a:p>
        </p:txBody>
      </p:sp>
      <p:graphicFrame>
        <p:nvGraphicFramePr>
          <p:cNvPr id="3"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8101315"/>
              </p:ext>
            </p:extLst>
          </p:nvPr>
        </p:nvGraphicFramePr>
        <p:xfrm>
          <a:off x="850900" y="1631950"/>
          <a:ext cx="2501900" cy="907552"/>
        </p:xfrm>
        <a:graphic>
          <a:graphicData uri="http://schemas.openxmlformats.org/presentationml/2006/ole">
            <p:oleObj spid="_x0000_s63528" name="Equation" r:id="rId4" imgW="1295400" imgH="469900" progId="Equation.3">
              <p:embed/>
            </p:oleObj>
          </a:graphicData>
        </a:graphic>
      </p:graphicFrame>
      <p:sp>
        <p:nvSpPr>
          <p:cNvPr id="4" name="TextBox 3"/>
          <p:cNvSpPr txBox="1"/>
          <p:nvPr/>
        </p:nvSpPr>
        <p:spPr>
          <a:xfrm>
            <a:off x="749300" y="2615702"/>
            <a:ext cx="3315631" cy="1200328"/>
          </a:xfrm>
          <a:prstGeom prst="rect">
            <a:avLst/>
          </a:prstGeom>
          <a:noFill/>
        </p:spPr>
        <p:txBody>
          <a:bodyPr wrap="none" rtlCol="0">
            <a:spAutoFit/>
          </a:bodyPr>
          <a:lstStyle/>
          <a:p>
            <a:r>
              <a:rPr lang="en-US" sz="2400" dirty="0" smtClean="0"/>
              <a:t>If you were to compute                                 </a:t>
            </a:r>
          </a:p>
          <a:p>
            <a:endParaRPr lang="en-US" sz="2400" dirty="0"/>
          </a:p>
          <a:p>
            <a:r>
              <a:rPr lang="en-US" sz="2400" dirty="0" smtClean="0">
                <a:solidFill>
                  <a:srgbClr val="0000FF"/>
                </a:solidFill>
              </a:rPr>
              <a:t>what would that give? </a:t>
            </a:r>
            <a:endParaRPr lang="en-US" sz="2400" dirty="0">
              <a:solidFill>
                <a:srgbClr val="0000FF"/>
              </a:solidFill>
            </a:endParaRPr>
          </a:p>
        </p:txBody>
      </p:sp>
      <p:graphicFrame>
        <p:nvGraphicFramePr>
          <p:cNvPr id="5" name="Object 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2252006"/>
              </p:ext>
            </p:extLst>
          </p:nvPr>
        </p:nvGraphicFramePr>
        <p:xfrm>
          <a:off x="3902075" y="2393950"/>
          <a:ext cx="2967038" cy="908050"/>
        </p:xfrm>
        <a:graphic>
          <a:graphicData uri="http://schemas.openxmlformats.org/presentationml/2006/ole">
            <p:oleObj spid="_x0000_s63529" name="Equation" r:id="rId5" imgW="1536700" imgH="469900" progId="Equation.3">
              <p:embed/>
            </p:oleObj>
          </a:graphicData>
        </a:graphic>
      </p:graphicFrame>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05946"/>
              </p:ext>
            </p:extLst>
          </p:nvPr>
        </p:nvGraphicFramePr>
        <p:xfrm>
          <a:off x="850900" y="3906518"/>
          <a:ext cx="5053013" cy="1273175"/>
        </p:xfrm>
        <a:graphic>
          <a:graphicData uri="http://schemas.openxmlformats.org/presentationml/2006/ole">
            <p:oleObj spid="_x0000_s63530" name="Equation" r:id="rId6" imgW="2616200" imgH="660400" progId="Equation.3">
              <p:embed/>
            </p:oleObj>
          </a:graphicData>
        </a:graphic>
      </p:graphicFrame>
      <p:cxnSp>
        <p:nvCxnSpPr>
          <p:cNvPr id="8" name="Straight Connector 7"/>
          <p:cNvCxnSpPr/>
          <p:nvPr/>
        </p:nvCxnSpPr>
        <p:spPr bwMode="auto">
          <a:xfrm>
            <a:off x="6045200" y="2222500"/>
            <a:ext cx="22733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7131050" y="1238250"/>
            <a:ext cx="0" cy="108585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Freeform 10"/>
          <p:cNvSpPr/>
          <p:nvPr/>
        </p:nvSpPr>
        <p:spPr>
          <a:xfrm>
            <a:off x="6248400" y="1181100"/>
            <a:ext cx="1841500" cy="1003300"/>
          </a:xfrm>
          <a:custGeom>
            <a:avLst/>
            <a:gdLst>
              <a:gd name="connsiteX0" fmla="*/ 0 w 1841500"/>
              <a:gd name="connsiteY0" fmla="*/ 1003300 h 1003300"/>
              <a:gd name="connsiteX1" fmla="*/ 266700 w 1841500"/>
              <a:gd name="connsiteY1" fmla="*/ 990600 h 1003300"/>
              <a:gd name="connsiteX2" fmla="*/ 330200 w 1841500"/>
              <a:gd name="connsiteY2" fmla="*/ 977900 h 1003300"/>
              <a:gd name="connsiteX3" fmla="*/ 381000 w 1841500"/>
              <a:gd name="connsiteY3" fmla="*/ 952500 h 1003300"/>
              <a:gd name="connsiteX4" fmla="*/ 482600 w 1841500"/>
              <a:gd name="connsiteY4" fmla="*/ 914400 h 1003300"/>
              <a:gd name="connsiteX5" fmla="*/ 558800 w 1841500"/>
              <a:gd name="connsiteY5" fmla="*/ 889000 h 1003300"/>
              <a:gd name="connsiteX6" fmla="*/ 609600 w 1841500"/>
              <a:gd name="connsiteY6" fmla="*/ 812800 h 1003300"/>
              <a:gd name="connsiteX7" fmla="*/ 635000 w 1841500"/>
              <a:gd name="connsiteY7" fmla="*/ 762000 h 1003300"/>
              <a:gd name="connsiteX8" fmla="*/ 673100 w 1841500"/>
              <a:gd name="connsiteY8" fmla="*/ 723900 h 1003300"/>
              <a:gd name="connsiteX9" fmla="*/ 698500 w 1841500"/>
              <a:gd name="connsiteY9" fmla="*/ 685800 h 1003300"/>
              <a:gd name="connsiteX10" fmla="*/ 736600 w 1841500"/>
              <a:gd name="connsiteY10" fmla="*/ 647700 h 1003300"/>
              <a:gd name="connsiteX11" fmla="*/ 774700 w 1841500"/>
              <a:gd name="connsiteY11" fmla="*/ 558800 h 1003300"/>
              <a:gd name="connsiteX12" fmla="*/ 800100 w 1841500"/>
              <a:gd name="connsiteY12" fmla="*/ 520700 h 1003300"/>
              <a:gd name="connsiteX13" fmla="*/ 838200 w 1841500"/>
              <a:gd name="connsiteY13" fmla="*/ 241300 h 1003300"/>
              <a:gd name="connsiteX14" fmla="*/ 889000 w 1841500"/>
              <a:gd name="connsiteY14" fmla="*/ 50800 h 1003300"/>
              <a:gd name="connsiteX15" fmla="*/ 901700 w 1841500"/>
              <a:gd name="connsiteY15" fmla="*/ 0 h 1003300"/>
              <a:gd name="connsiteX16" fmla="*/ 965200 w 1841500"/>
              <a:gd name="connsiteY16" fmla="*/ 12700 h 1003300"/>
              <a:gd name="connsiteX17" fmla="*/ 1003300 w 1841500"/>
              <a:gd name="connsiteY17" fmla="*/ 88900 h 1003300"/>
              <a:gd name="connsiteX18" fmla="*/ 1028700 w 1841500"/>
              <a:gd name="connsiteY18" fmla="*/ 190500 h 1003300"/>
              <a:gd name="connsiteX19" fmla="*/ 1041400 w 1841500"/>
              <a:gd name="connsiteY19" fmla="*/ 228600 h 1003300"/>
              <a:gd name="connsiteX20" fmla="*/ 1054100 w 1841500"/>
              <a:gd name="connsiteY20" fmla="*/ 292100 h 1003300"/>
              <a:gd name="connsiteX21" fmla="*/ 1117600 w 1841500"/>
              <a:gd name="connsiteY21" fmla="*/ 406400 h 1003300"/>
              <a:gd name="connsiteX22" fmla="*/ 1143000 w 1841500"/>
              <a:gd name="connsiteY22" fmla="*/ 444500 h 1003300"/>
              <a:gd name="connsiteX23" fmla="*/ 1168400 w 1841500"/>
              <a:gd name="connsiteY23" fmla="*/ 495300 h 1003300"/>
              <a:gd name="connsiteX24" fmla="*/ 1257300 w 1841500"/>
              <a:gd name="connsiteY24" fmla="*/ 571500 h 1003300"/>
              <a:gd name="connsiteX25" fmla="*/ 1308100 w 1841500"/>
              <a:gd name="connsiteY25" fmla="*/ 622300 h 1003300"/>
              <a:gd name="connsiteX26" fmla="*/ 1333500 w 1841500"/>
              <a:gd name="connsiteY26" fmla="*/ 660400 h 1003300"/>
              <a:gd name="connsiteX27" fmla="*/ 1409700 w 1841500"/>
              <a:gd name="connsiteY27" fmla="*/ 711200 h 1003300"/>
              <a:gd name="connsiteX28" fmla="*/ 1447800 w 1841500"/>
              <a:gd name="connsiteY28" fmla="*/ 749300 h 1003300"/>
              <a:gd name="connsiteX29" fmla="*/ 1536700 w 1841500"/>
              <a:gd name="connsiteY29" fmla="*/ 787400 h 1003300"/>
              <a:gd name="connsiteX30" fmla="*/ 1612900 w 1841500"/>
              <a:gd name="connsiteY30" fmla="*/ 838200 h 1003300"/>
              <a:gd name="connsiteX31" fmla="*/ 1651000 w 1841500"/>
              <a:gd name="connsiteY31" fmla="*/ 863600 h 1003300"/>
              <a:gd name="connsiteX32" fmla="*/ 1701800 w 1841500"/>
              <a:gd name="connsiteY32" fmla="*/ 876300 h 1003300"/>
              <a:gd name="connsiteX33" fmla="*/ 1841500 w 1841500"/>
              <a:gd name="connsiteY33" fmla="*/ 9017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41500" h="1003300">
                <a:moveTo>
                  <a:pt x="0" y="1003300"/>
                </a:moveTo>
                <a:cubicBezTo>
                  <a:pt x="88900" y="999067"/>
                  <a:pt x="177961" y="997426"/>
                  <a:pt x="266700" y="990600"/>
                </a:cubicBezTo>
                <a:cubicBezTo>
                  <a:pt x="288222" y="988944"/>
                  <a:pt x="309722" y="984726"/>
                  <a:pt x="330200" y="977900"/>
                </a:cubicBezTo>
                <a:cubicBezTo>
                  <a:pt x="348161" y="971913"/>
                  <a:pt x="364562" y="961893"/>
                  <a:pt x="381000" y="952500"/>
                </a:cubicBezTo>
                <a:cubicBezTo>
                  <a:pt x="468444" y="902532"/>
                  <a:pt x="359750" y="947905"/>
                  <a:pt x="482600" y="914400"/>
                </a:cubicBezTo>
                <a:cubicBezTo>
                  <a:pt x="508431" y="907355"/>
                  <a:pt x="558800" y="889000"/>
                  <a:pt x="558800" y="889000"/>
                </a:cubicBezTo>
                <a:cubicBezTo>
                  <a:pt x="586043" y="807271"/>
                  <a:pt x="550142" y="896041"/>
                  <a:pt x="609600" y="812800"/>
                </a:cubicBezTo>
                <a:cubicBezTo>
                  <a:pt x="620604" y="797394"/>
                  <a:pt x="623996" y="777406"/>
                  <a:pt x="635000" y="762000"/>
                </a:cubicBezTo>
                <a:cubicBezTo>
                  <a:pt x="645439" y="747385"/>
                  <a:pt x="661602" y="737698"/>
                  <a:pt x="673100" y="723900"/>
                </a:cubicBezTo>
                <a:cubicBezTo>
                  <a:pt x="682871" y="712174"/>
                  <a:pt x="688729" y="697526"/>
                  <a:pt x="698500" y="685800"/>
                </a:cubicBezTo>
                <a:cubicBezTo>
                  <a:pt x="709998" y="672002"/>
                  <a:pt x="726161" y="662315"/>
                  <a:pt x="736600" y="647700"/>
                </a:cubicBezTo>
                <a:cubicBezTo>
                  <a:pt x="780645" y="586037"/>
                  <a:pt x="747062" y="614075"/>
                  <a:pt x="774700" y="558800"/>
                </a:cubicBezTo>
                <a:cubicBezTo>
                  <a:pt x="781526" y="545148"/>
                  <a:pt x="791633" y="533400"/>
                  <a:pt x="800100" y="520700"/>
                </a:cubicBezTo>
                <a:cubicBezTo>
                  <a:pt x="803329" y="494872"/>
                  <a:pt x="823847" y="308281"/>
                  <a:pt x="838200" y="241300"/>
                </a:cubicBezTo>
                <a:cubicBezTo>
                  <a:pt x="855764" y="159335"/>
                  <a:pt x="867527" y="129535"/>
                  <a:pt x="889000" y="50800"/>
                </a:cubicBezTo>
                <a:cubicBezTo>
                  <a:pt x="893593" y="33961"/>
                  <a:pt x="897467" y="16933"/>
                  <a:pt x="901700" y="0"/>
                </a:cubicBezTo>
                <a:cubicBezTo>
                  <a:pt x="922867" y="4233"/>
                  <a:pt x="946458" y="1990"/>
                  <a:pt x="965200" y="12700"/>
                </a:cubicBezTo>
                <a:cubicBezTo>
                  <a:pt x="983874" y="23371"/>
                  <a:pt x="998185" y="70146"/>
                  <a:pt x="1003300" y="88900"/>
                </a:cubicBezTo>
                <a:cubicBezTo>
                  <a:pt x="1012485" y="122579"/>
                  <a:pt x="1017661" y="157382"/>
                  <a:pt x="1028700" y="190500"/>
                </a:cubicBezTo>
                <a:cubicBezTo>
                  <a:pt x="1032933" y="203200"/>
                  <a:pt x="1038153" y="215613"/>
                  <a:pt x="1041400" y="228600"/>
                </a:cubicBezTo>
                <a:cubicBezTo>
                  <a:pt x="1046635" y="249541"/>
                  <a:pt x="1048865" y="271159"/>
                  <a:pt x="1054100" y="292100"/>
                </a:cubicBezTo>
                <a:cubicBezTo>
                  <a:pt x="1067512" y="345748"/>
                  <a:pt x="1079764" y="349646"/>
                  <a:pt x="1117600" y="406400"/>
                </a:cubicBezTo>
                <a:cubicBezTo>
                  <a:pt x="1126067" y="419100"/>
                  <a:pt x="1136174" y="430848"/>
                  <a:pt x="1143000" y="444500"/>
                </a:cubicBezTo>
                <a:cubicBezTo>
                  <a:pt x="1151467" y="461433"/>
                  <a:pt x="1157041" y="480154"/>
                  <a:pt x="1168400" y="495300"/>
                </a:cubicBezTo>
                <a:cubicBezTo>
                  <a:pt x="1199196" y="536362"/>
                  <a:pt x="1218904" y="545902"/>
                  <a:pt x="1257300" y="571500"/>
                </a:cubicBezTo>
                <a:cubicBezTo>
                  <a:pt x="1285009" y="654627"/>
                  <a:pt x="1246524" y="573039"/>
                  <a:pt x="1308100" y="622300"/>
                </a:cubicBezTo>
                <a:cubicBezTo>
                  <a:pt x="1320019" y="631835"/>
                  <a:pt x="1322013" y="650349"/>
                  <a:pt x="1333500" y="660400"/>
                </a:cubicBezTo>
                <a:cubicBezTo>
                  <a:pt x="1356474" y="680502"/>
                  <a:pt x="1388114" y="689614"/>
                  <a:pt x="1409700" y="711200"/>
                </a:cubicBezTo>
                <a:cubicBezTo>
                  <a:pt x="1422400" y="723900"/>
                  <a:pt x="1433185" y="738861"/>
                  <a:pt x="1447800" y="749300"/>
                </a:cubicBezTo>
                <a:cubicBezTo>
                  <a:pt x="1475263" y="768917"/>
                  <a:pt x="1505608" y="777036"/>
                  <a:pt x="1536700" y="787400"/>
                </a:cubicBezTo>
                <a:cubicBezTo>
                  <a:pt x="1608925" y="859625"/>
                  <a:pt x="1539382" y="801441"/>
                  <a:pt x="1612900" y="838200"/>
                </a:cubicBezTo>
                <a:cubicBezTo>
                  <a:pt x="1626552" y="845026"/>
                  <a:pt x="1636971" y="857587"/>
                  <a:pt x="1651000" y="863600"/>
                </a:cubicBezTo>
                <a:cubicBezTo>
                  <a:pt x="1667043" y="870476"/>
                  <a:pt x="1685082" y="871284"/>
                  <a:pt x="1701800" y="876300"/>
                </a:cubicBezTo>
                <a:cubicBezTo>
                  <a:pt x="1808778" y="908393"/>
                  <a:pt x="1742769" y="901700"/>
                  <a:pt x="1841500" y="90170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5" name="Arc 14"/>
          <p:cNvSpPr/>
          <p:nvPr/>
        </p:nvSpPr>
        <p:spPr bwMode="auto">
          <a:xfrm>
            <a:off x="6750050" y="1397000"/>
            <a:ext cx="755650" cy="8763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6" name="Arc 15"/>
          <p:cNvSpPr/>
          <p:nvPr/>
        </p:nvSpPr>
        <p:spPr bwMode="auto">
          <a:xfrm flipH="1">
            <a:off x="6750050" y="1397000"/>
            <a:ext cx="755650" cy="8763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7" name="Arc 16"/>
          <p:cNvSpPr/>
          <p:nvPr/>
        </p:nvSpPr>
        <p:spPr bwMode="auto">
          <a:xfrm rot="16200000" flipH="1">
            <a:off x="8220075" y="720725"/>
            <a:ext cx="755650" cy="21844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8" name="Arc 17"/>
          <p:cNvSpPr/>
          <p:nvPr/>
        </p:nvSpPr>
        <p:spPr bwMode="auto">
          <a:xfrm rot="5400000">
            <a:off x="5267325" y="733425"/>
            <a:ext cx="755650" cy="21844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9" name="TextBox 18"/>
          <p:cNvSpPr txBox="1"/>
          <p:nvPr/>
        </p:nvSpPr>
        <p:spPr>
          <a:xfrm>
            <a:off x="7442200" y="1276350"/>
            <a:ext cx="517953" cy="369332"/>
          </a:xfrm>
          <a:prstGeom prst="rect">
            <a:avLst/>
          </a:prstGeom>
          <a:noFill/>
        </p:spPr>
        <p:txBody>
          <a:bodyPr wrap="none" rtlCol="0">
            <a:spAutoFit/>
          </a:bodyPr>
          <a:lstStyle/>
          <a:p>
            <a:r>
              <a:rPr lang="en-US" dirty="0" smtClean="0"/>
              <a:t>f(x)</a:t>
            </a:r>
            <a:endParaRPr lang="en-US" dirty="0"/>
          </a:p>
        </p:txBody>
      </p:sp>
      <p:sp>
        <p:nvSpPr>
          <p:cNvPr id="21" name="TextBox 20"/>
          <p:cNvSpPr txBox="1"/>
          <p:nvPr/>
        </p:nvSpPr>
        <p:spPr>
          <a:xfrm>
            <a:off x="8623300" y="1980684"/>
            <a:ext cx="300082" cy="369332"/>
          </a:xfrm>
          <a:prstGeom prst="rect">
            <a:avLst/>
          </a:prstGeom>
          <a:noFill/>
        </p:spPr>
        <p:txBody>
          <a:bodyPr wrap="none" rtlCol="0">
            <a:spAutoFit/>
          </a:bodyPr>
          <a:lstStyle/>
          <a:p>
            <a:r>
              <a:rPr lang="en-US" dirty="0"/>
              <a:t>x</a:t>
            </a:r>
          </a:p>
        </p:txBody>
      </p:sp>
      <p:sp>
        <p:nvSpPr>
          <p:cNvPr id="2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534795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182100" cy="4292600"/>
          </a:xfrm>
        </p:spPr>
        <p:txBody>
          <a:bodyPr>
            <a:noAutofit/>
          </a:bodyPr>
          <a:lstStyle/>
          <a:p>
            <a:pPr algn="l"/>
            <a:r>
              <a:rPr lang="en-US" sz="2400" dirty="0" smtClean="0"/>
              <a:t>Summary of last class: dispersion in a dilute dielectric:</a:t>
            </a:r>
            <a:br>
              <a:rPr lang="en-US" sz="2400" dirty="0" smtClean="0"/>
            </a:br>
            <a:r>
              <a:rPr lang="en-US" sz="2400" dirty="0" smtClean="0"/>
              <a:t> </a:t>
            </a:r>
            <a:br>
              <a:rPr lang="en-US" sz="2400" dirty="0" smtClean="0"/>
            </a:br>
            <a:r>
              <a:rPr lang="en-US" sz="2400" dirty="0" smtClean="0"/>
              <a:t>Step1: Incoming </a:t>
            </a:r>
            <a:r>
              <a:rPr lang="en-US" sz="2400" dirty="0" err="1" smtClean="0"/>
              <a:t>E</a:t>
            </a:r>
            <a:r>
              <a:rPr lang="en-US" sz="2400" baseline="-25000" dirty="0" err="1" smtClean="0"/>
              <a:t>ext</a:t>
            </a:r>
            <a:r>
              <a:rPr lang="en-US" sz="2400" dirty="0" smtClean="0"/>
              <a:t> polarizes electrons, so use Newton’s law (with </a:t>
            </a:r>
            <a:r>
              <a:rPr lang="en-US" sz="2400" dirty="0" err="1" smtClean="0"/>
              <a:t>qE</a:t>
            </a:r>
            <a:r>
              <a:rPr lang="en-US" sz="2400" baseline="-25000" dirty="0" err="1" smtClean="0"/>
              <a:t>ext</a:t>
            </a:r>
            <a:r>
              <a:rPr lang="en-US" sz="2400" dirty="0" smtClean="0"/>
              <a:t> e</a:t>
            </a:r>
            <a:r>
              <a:rPr lang="en-US" sz="2400" baseline="30000" dirty="0" smtClean="0"/>
              <a:t>-</a:t>
            </a:r>
            <a:r>
              <a:rPr lang="en-US" sz="2400" baseline="30000" dirty="0" err="1"/>
              <a:t>i</a:t>
            </a:r>
            <a:r>
              <a:rPr lang="en-US" sz="2400" baseline="30000" dirty="0" err="1" smtClean="0"/>
              <a:t>ωt</a:t>
            </a:r>
            <a:r>
              <a:rPr lang="en-US" sz="2400" dirty="0" smtClean="0"/>
              <a:t> “driver”) to solve for x(t) of the electron.</a:t>
            </a:r>
            <a:br>
              <a:rPr lang="en-US" sz="2400" dirty="0" smtClean="0"/>
            </a:br>
            <a:r>
              <a:rPr lang="en-US" sz="2400" dirty="0" smtClean="0"/>
              <a:t/>
            </a:r>
            <a:br>
              <a:rPr lang="en-US" sz="2400" dirty="0" smtClean="0"/>
            </a:br>
            <a:r>
              <a:rPr lang="en-US" sz="2400" dirty="0" smtClean="0"/>
              <a:t>Step 2: Compute the polarization density (p=</a:t>
            </a:r>
            <a:r>
              <a:rPr lang="en-US" sz="2400" dirty="0" err="1" smtClean="0"/>
              <a:t>qx</a:t>
            </a:r>
            <a:r>
              <a:rPr lang="en-US" sz="2400" dirty="0" smtClean="0"/>
              <a:t>, then P=</a:t>
            </a:r>
            <a:r>
              <a:rPr lang="en-US" sz="2400" dirty="0" err="1" smtClean="0"/>
              <a:t>Np</a:t>
            </a:r>
            <a:r>
              <a:rPr lang="en-US" sz="2400" dirty="0" smtClean="0"/>
              <a:t>)(summing over different possible electron states)</a:t>
            </a:r>
            <a:br>
              <a:rPr lang="en-US" sz="2400" dirty="0" smtClean="0"/>
            </a:br>
            <a:r>
              <a:rPr lang="en-US" sz="2400" dirty="0" smtClean="0"/>
              <a:t/>
            </a:r>
            <a:br>
              <a:rPr lang="en-US" sz="2400" dirty="0" smtClean="0"/>
            </a:br>
            <a:r>
              <a:rPr lang="en-US" sz="2400" dirty="0" smtClean="0"/>
              <a:t>Step 3: Use D=ε</a:t>
            </a:r>
            <a:r>
              <a:rPr lang="en-US" sz="2400" baseline="-25000" dirty="0" smtClean="0"/>
              <a:t>0</a:t>
            </a:r>
            <a:r>
              <a:rPr lang="en-US" sz="2400" dirty="0" smtClean="0"/>
              <a:t>E+P (always), and D=</a:t>
            </a:r>
            <a:r>
              <a:rPr lang="en-US" sz="2400" dirty="0" err="1" smtClean="0"/>
              <a:t>εE</a:t>
            </a:r>
            <a:r>
              <a:rPr lang="en-US" sz="2400" dirty="0" smtClean="0"/>
              <a:t> (if linear), to extract </a:t>
            </a:r>
            <a:r>
              <a:rPr lang="en-US" sz="2400" dirty="0" err="1" smtClean="0"/>
              <a:t>ε</a:t>
            </a:r>
            <a:r>
              <a:rPr lang="en-US" sz="2400" dirty="0" smtClean="0"/>
              <a:t>.  Done!  We have </a:t>
            </a:r>
            <a:r>
              <a:rPr lang="en-US" sz="2400" dirty="0" err="1" smtClean="0"/>
              <a:t>ε</a:t>
            </a:r>
            <a:r>
              <a:rPr lang="en-US" sz="2400" dirty="0"/>
              <a:t> </a:t>
            </a:r>
            <a:r>
              <a:rPr lang="en-US" sz="2400" dirty="0" smtClean="0"/>
              <a:t>(and thus n) for this material.</a:t>
            </a:r>
            <a:endParaRPr lang="en-US" sz="2400" dirty="0"/>
          </a:p>
        </p:txBody>
      </p:sp>
      <p:sp>
        <p:nvSpPr>
          <p:cNvPr id="3" name="TextBox 2"/>
          <p:cNvSpPr txBox="1"/>
          <p:nvPr/>
        </p:nvSpPr>
        <p:spPr>
          <a:xfrm>
            <a:off x="139701" y="4292600"/>
            <a:ext cx="8559800" cy="1569660"/>
          </a:xfrm>
          <a:prstGeom prst="rect">
            <a:avLst/>
          </a:prstGeom>
          <a:noFill/>
        </p:spPr>
        <p:txBody>
          <a:bodyPr wrap="square" rtlCol="0">
            <a:spAutoFit/>
          </a:bodyPr>
          <a:lstStyle/>
          <a:p>
            <a:r>
              <a:rPr lang="en-US" sz="2400" dirty="0" smtClean="0">
                <a:solidFill>
                  <a:srgbClr val="3366FF"/>
                </a:solidFill>
              </a:rPr>
              <a:t>In which step did we assume the material was “dilute”?</a:t>
            </a:r>
          </a:p>
          <a:p>
            <a:pPr marL="342900" indent="-342900">
              <a:buAutoNum type="alphaUcParenR"/>
            </a:pPr>
            <a:r>
              <a:rPr lang="en-US" sz="2400" dirty="0" smtClean="0"/>
              <a:t>Step 1       B)  Step 2      C) Step 3      D) More than 1 step</a:t>
            </a:r>
          </a:p>
          <a:p>
            <a:r>
              <a:rPr lang="en-US" sz="2400" dirty="0" smtClean="0"/>
              <a:t>E) Never! The result is quite general for this “charged-spring” model</a:t>
            </a:r>
            <a:endParaRPr lang="en-US" sz="2400" dirty="0"/>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53568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Rectangle 1026"/>
          <p:cNvSpPr>
            <a:spLocks noGrp="1"/>
          </p:cNvSpPr>
          <p:nvPr>
            <p:ph type="title" idx="4294967295"/>
          </p:nvPr>
        </p:nvSpPr>
        <p:spPr>
          <a:xfrm>
            <a:off x="0" y="80876"/>
            <a:ext cx="9144000" cy="1600200"/>
          </a:xfrm>
        </p:spPr>
        <p:txBody>
          <a:bodyPr anchor="t"/>
          <a:lstStyle/>
          <a:p>
            <a:pPr algn="l"/>
            <a:r>
              <a:rPr lang="en-US" sz="2400" dirty="0" smtClean="0">
                <a:latin typeface="Arial" charset="0"/>
                <a:ea typeface="Arial" charset="0"/>
                <a:cs typeface="Arial" charset="0"/>
              </a:rPr>
              <a:t>For our atomic model of permittivity we found </a:t>
            </a:r>
            <a:r>
              <a:rPr lang="en-US" sz="2400" dirty="0" err="1" smtClean="0">
                <a:latin typeface="Arial" charset="0"/>
                <a:ea typeface="Arial" charset="0"/>
                <a:cs typeface="Arial" charset="0"/>
              </a:rPr>
              <a:t>ε</a:t>
            </a:r>
            <a:r>
              <a:rPr lang="en-US" sz="2400" dirty="0" smtClean="0">
                <a:latin typeface="Arial" charset="0"/>
                <a:ea typeface="Arial" charset="0"/>
                <a:cs typeface="Arial" charset="0"/>
              </a:rPr>
              <a:t> to be</a:t>
            </a:r>
            <a:endParaRPr lang="en-US" sz="2400" b="1" dirty="0" smtClean="0">
              <a:latin typeface="Arial" charset="0"/>
              <a:ea typeface="Arial" charset="0"/>
              <a:cs typeface="Arial" charset="0"/>
            </a:endParaRPr>
          </a:p>
        </p:txBody>
      </p:sp>
      <p:sp>
        <p:nvSpPr>
          <p:cNvPr id="33796" name="TextBox 3"/>
          <p:cNvSpPr txBox="1">
            <a:spLocks noChangeArrowheads="1"/>
          </p:cNvSpPr>
          <p:nvPr/>
        </p:nvSpPr>
        <p:spPr bwMode="auto">
          <a:xfrm>
            <a:off x="190500" y="2527300"/>
            <a:ext cx="8712200" cy="3724097"/>
          </a:xfrm>
          <a:prstGeom prst="rect">
            <a:avLst/>
          </a:prstGeom>
          <a:noFill/>
          <a:ln w="9525">
            <a:noFill/>
            <a:miter lim="800000"/>
            <a:headEnd/>
            <a:tailEnd/>
          </a:ln>
        </p:spPr>
        <p:txBody>
          <a:bodyPr wrap="square">
            <a:prstTxWarp prst="textNoShape">
              <a:avLst/>
            </a:prstTxWarp>
            <a:spAutoFit/>
          </a:bodyPr>
          <a:lstStyle/>
          <a:p>
            <a:pPr marL="514350" indent="-514350">
              <a:buAutoNum type="romanLcParenR"/>
            </a:pPr>
            <a:r>
              <a:rPr lang="en-US" sz="2400" dirty="0" smtClean="0">
                <a:ea typeface="Arial" charset="0"/>
                <a:cs typeface="Arial" charset="0"/>
              </a:rPr>
              <a:t>Find (and simplify) a formula for n, assuming the term adding to “1” above is </a:t>
            </a:r>
            <a:r>
              <a:rPr lang="en-US" sz="2400" i="1" dirty="0" smtClean="0">
                <a:ea typeface="Arial" charset="0"/>
                <a:cs typeface="Arial" charset="0"/>
              </a:rPr>
              <a:t>small. </a:t>
            </a:r>
          </a:p>
          <a:p>
            <a:pPr marL="514350" indent="-514350">
              <a:buAutoNum type="romanLcParenR"/>
            </a:pPr>
            <a:endParaRPr lang="en-US" sz="2400" i="1" dirty="0">
              <a:ea typeface="Arial" charset="0"/>
              <a:cs typeface="Arial" charset="0"/>
            </a:endParaRPr>
          </a:p>
          <a:p>
            <a:pPr marL="514350" indent="-514350">
              <a:buAutoNum type="romanLcParenR"/>
            </a:pPr>
            <a:r>
              <a:rPr lang="en-US" sz="2400" dirty="0" smtClean="0">
                <a:ea typeface="Arial" charset="0"/>
                <a:cs typeface="Arial" charset="0"/>
              </a:rPr>
              <a:t>In that limit, find </a:t>
            </a:r>
            <a:r>
              <a:rPr lang="en-US" sz="2400" dirty="0" err="1" smtClean="0">
                <a:ea typeface="Arial" charset="0"/>
                <a:cs typeface="Arial" charset="0"/>
              </a:rPr>
              <a:t>k</a:t>
            </a:r>
            <a:r>
              <a:rPr lang="en-US" sz="2400" baseline="-25000" dirty="0" err="1" smtClean="0">
                <a:ea typeface="Arial" charset="0"/>
                <a:cs typeface="Arial" charset="0"/>
              </a:rPr>
              <a:t>R</a:t>
            </a:r>
            <a:r>
              <a:rPr lang="en-US" sz="2400" dirty="0" smtClean="0">
                <a:ea typeface="Arial" charset="0"/>
                <a:cs typeface="Arial" charset="0"/>
              </a:rPr>
              <a:t> and </a:t>
            </a:r>
            <a:r>
              <a:rPr lang="en-US" sz="2400" dirty="0" err="1" smtClean="0">
                <a:ea typeface="Arial" charset="0"/>
                <a:cs typeface="Arial" charset="0"/>
              </a:rPr>
              <a:t>k</a:t>
            </a:r>
            <a:r>
              <a:rPr lang="en-US" sz="2400" baseline="-25000" dirty="0" err="1">
                <a:ea typeface="Arial" charset="0"/>
                <a:cs typeface="Arial" charset="0"/>
              </a:rPr>
              <a:t>I</a:t>
            </a:r>
            <a:r>
              <a:rPr lang="en-US" sz="2400" baseline="-25000" dirty="0" err="1" smtClean="0">
                <a:ea typeface="Arial" charset="0"/>
                <a:cs typeface="Arial" charset="0"/>
              </a:rPr>
              <a:t>m</a:t>
            </a:r>
            <a:r>
              <a:rPr lang="en-US" sz="2400" dirty="0" smtClean="0">
                <a:ea typeface="Arial" charset="0"/>
                <a:cs typeface="Arial" charset="0"/>
              </a:rPr>
              <a:t>.  </a:t>
            </a:r>
            <a:br>
              <a:rPr lang="en-US" sz="2400" dirty="0" smtClean="0">
                <a:ea typeface="Arial" charset="0"/>
                <a:cs typeface="Arial" charset="0"/>
              </a:rPr>
            </a:br>
            <a:r>
              <a:rPr lang="en-US" sz="2400" dirty="0" smtClean="0">
                <a:ea typeface="Arial" charset="0"/>
                <a:cs typeface="Arial" charset="0"/>
              </a:rPr>
              <a:t>What does each one tell you, physically?</a:t>
            </a:r>
            <a:br>
              <a:rPr lang="en-US" sz="2400" dirty="0" smtClean="0">
                <a:ea typeface="Arial" charset="0"/>
                <a:cs typeface="Arial" charset="0"/>
              </a:rPr>
            </a:br>
            <a:endParaRPr lang="en-US" sz="2400" dirty="0" smtClean="0">
              <a:ea typeface="Arial" charset="0"/>
              <a:cs typeface="Arial" charset="0"/>
            </a:endParaRPr>
          </a:p>
          <a:p>
            <a:pPr marL="514350" indent="-514350">
              <a:buAutoNum type="romanLcParenR"/>
            </a:pPr>
            <a:r>
              <a:rPr lang="en-US" sz="2400" dirty="0" smtClean="0">
                <a:ea typeface="Arial" charset="0"/>
                <a:cs typeface="Arial" charset="0"/>
              </a:rPr>
              <a:t>Sketch both of these as functions of </a:t>
            </a:r>
            <a:r>
              <a:rPr lang="en-US" sz="2400" dirty="0" err="1" smtClean="0"/>
              <a:t>ω</a:t>
            </a:r>
            <a:r>
              <a:rPr lang="en-US" sz="2400" dirty="0">
                <a:ea typeface="Arial" charset="0"/>
                <a:cs typeface="Arial" charset="0"/>
              </a:rPr>
              <a:t> </a:t>
            </a:r>
            <a:r>
              <a:rPr lang="en-US" sz="2400" dirty="0" smtClean="0">
                <a:ea typeface="Arial" charset="0"/>
                <a:cs typeface="Arial" charset="0"/>
              </a:rPr>
              <a:t>(assuming that only one term in that sum “dominates”) </a:t>
            </a:r>
            <a:endParaRPr lang="en-US" sz="2400" dirty="0">
              <a:ea typeface="Arial" charset="0"/>
              <a:cs typeface="Arial" charset="0"/>
            </a:endParaRPr>
          </a:p>
          <a:p>
            <a:r>
              <a:rPr lang="en-US" sz="2400" dirty="0" smtClean="0">
                <a:ea typeface="Arial" charset="0"/>
                <a:cs typeface="Arial" charset="0"/>
              </a:rPr>
              <a:t/>
            </a:r>
            <a:br>
              <a:rPr lang="en-US" sz="2400" dirty="0" smtClean="0">
                <a:ea typeface="Arial" charset="0"/>
                <a:cs typeface="Arial" charset="0"/>
              </a:rPr>
            </a:br>
            <a:r>
              <a:rPr lang="en-US" sz="2000" dirty="0" smtClean="0">
                <a:ea typeface="Arial" charset="0"/>
                <a:cs typeface="Arial" charset="0"/>
              </a:rPr>
              <a:t>(Under what condition on </a:t>
            </a:r>
            <a:r>
              <a:rPr lang="en-US" sz="2000" dirty="0" err="1" smtClean="0"/>
              <a:t>ω</a:t>
            </a:r>
            <a:r>
              <a:rPr lang="en-US" sz="2000" dirty="0" smtClean="0"/>
              <a:t> </a:t>
            </a:r>
            <a:r>
              <a:rPr lang="en-US" sz="2000" i="1" dirty="0" smtClean="0"/>
              <a:t>should</a:t>
            </a:r>
            <a:r>
              <a:rPr lang="en-US" sz="2000" dirty="0" smtClean="0"/>
              <a:t> one term in that sum dominate?) </a:t>
            </a:r>
            <a:endParaRPr lang="en-US" sz="2000" dirty="0"/>
          </a:p>
        </p:txBody>
      </p:sp>
      <p:graphicFrame>
        <p:nvGraphicFramePr>
          <p:cNvPr id="3379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1509060"/>
              </p:ext>
            </p:extLst>
          </p:nvPr>
        </p:nvGraphicFramePr>
        <p:xfrm>
          <a:off x="239713" y="535404"/>
          <a:ext cx="4522787" cy="964861"/>
        </p:xfrm>
        <a:graphic>
          <a:graphicData uri="http://schemas.openxmlformats.org/presentationml/2006/ole">
            <p:oleObj spid="_x0000_s64537" name="Equation" r:id="rId4" imgW="2260600" imgH="469900" progId="Equation.3">
              <p:embed/>
            </p:oleObj>
          </a:graphicData>
        </a:graphic>
      </p:graphicFrame>
      <p:sp>
        <p:nvSpPr>
          <p:cNvPr id="33798" name="TextBox 5"/>
          <p:cNvSpPr txBox="1">
            <a:spLocks noChangeArrowheads="1"/>
          </p:cNvSpPr>
          <p:nvPr/>
        </p:nvSpPr>
        <p:spPr bwMode="auto">
          <a:xfrm>
            <a:off x="66675" y="1678821"/>
            <a:ext cx="2108269" cy="461665"/>
          </a:xfrm>
          <a:prstGeom prst="rect">
            <a:avLst/>
          </a:prstGeom>
          <a:noFill/>
          <a:ln w="9525">
            <a:noFill/>
            <a:miter lim="800000"/>
            <a:headEnd/>
            <a:tailEnd/>
          </a:ln>
        </p:spPr>
        <p:txBody>
          <a:bodyPr wrap="none">
            <a:prstTxWarp prst="textNoShape">
              <a:avLst/>
            </a:prstTxWarp>
            <a:spAutoFit/>
          </a:bodyPr>
          <a:lstStyle/>
          <a:p>
            <a:r>
              <a:rPr lang="en-US" sz="2400" dirty="0" smtClean="0"/>
              <a:t>We also know</a:t>
            </a:r>
            <a:endParaRPr lang="en-US" sz="2400" dirty="0"/>
          </a:p>
        </p:txBody>
      </p:sp>
      <p:graphicFrame>
        <p:nvGraphicFramePr>
          <p:cNvPr id="7"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8445592"/>
              </p:ext>
            </p:extLst>
          </p:nvPr>
        </p:nvGraphicFramePr>
        <p:xfrm>
          <a:off x="2174944" y="1513633"/>
          <a:ext cx="1727200" cy="838200"/>
        </p:xfrm>
        <a:graphic>
          <a:graphicData uri="http://schemas.openxmlformats.org/presentationml/2006/ole">
            <p:oleObj spid="_x0000_s64538" name="Equation" r:id="rId5" imgW="863600" imgH="419100" progId="Equation.3">
              <p:embed/>
            </p:oleObj>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157503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our atomic model of permittivity we found the absorption coefficient to be:</a:t>
            </a:r>
            <a:endParaRPr lang="en-US" sz="2400" b="1" smtClean="0">
              <a:latin typeface="Arial" charset="0"/>
              <a:ea typeface="Arial" charset="0"/>
              <a:cs typeface="Arial" charset="0"/>
            </a:endParaRPr>
          </a:p>
        </p:txBody>
      </p:sp>
      <p:sp>
        <p:nvSpPr>
          <p:cNvPr id="33796" name="TextBox 3"/>
          <p:cNvSpPr txBox="1">
            <a:spLocks noChangeArrowheads="1"/>
          </p:cNvSpPr>
          <p:nvPr/>
        </p:nvSpPr>
        <p:spPr bwMode="auto">
          <a:xfrm>
            <a:off x="138113" y="2854325"/>
            <a:ext cx="9144000" cy="1938338"/>
          </a:xfrm>
          <a:prstGeom prst="rect">
            <a:avLst/>
          </a:prstGeom>
          <a:noFill/>
          <a:ln w="9525">
            <a:noFill/>
            <a:miter lim="800000"/>
            <a:headEnd/>
            <a:tailEnd/>
          </a:ln>
        </p:spPr>
        <p:txBody>
          <a:bodyPr>
            <a:prstTxWarp prst="textNoShape">
              <a:avLst/>
            </a:prstTxWarp>
            <a:spAutoFit/>
          </a:bodyPr>
          <a:lstStyle/>
          <a:p>
            <a:pPr marL="457200" indent="-457200"/>
            <a:r>
              <a:rPr lang="en-US" sz="2400" dirty="0">
                <a:ea typeface="Arial" charset="0"/>
                <a:cs typeface="Arial" charset="0"/>
              </a:rPr>
              <a:t>A. Goes to zero</a:t>
            </a:r>
            <a:endParaRPr lang="en-US" sz="2400" dirty="0"/>
          </a:p>
          <a:p>
            <a:pPr marL="457200" indent="-457200"/>
            <a:r>
              <a:rPr lang="en-US" sz="2400" dirty="0">
                <a:ea typeface="Arial" charset="0"/>
                <a:cs typeface="Arial" charset="0"/>
              </a:rPr>
              <a:t>B. Approaches a constant</a:t>
            </a:r>
            <a:endParaRPr lang="en-US" sz="2400" dirty="0"/>
          </a:p>
          <a:p>
            <a:pPr marL="457200" indent="-457200"/>
            <a:r>
              <a:rPr lang="en-US" sz="2400" dirty="0">
                <a:ea typeface="Arial" charset="0"/>
                <a:cs typeface="Arial" charset="0"/>
              </a:rPr>
              <a:t>C. Goes to infinity</a:t>
            </a:r>
            <a:endParaRPr lang="en-US" sz="2400" dirty="0"/>
          </a:p>
          <a:p>
            <a:pPr marL="457200" indent="-457200"/>
            <a:r>
              <a:rPr lang="en-US" sz="2400" dirty="0"/>
              <a:t>D. I don’t know!</a:t>
            </a:r>
          </a:p>
          <a:p>
            <a:pPr marL="457200" indent="-457200">
              <a:buFontTx/>
              <a:buAutoNum type="alphaUcPeriod"/>
            </a:pPr>
            <a:endParaRPr lang="en-US" sz="2400" dirty="0"/>
          </a:p>
        </p:txBody>
      </p:sp>
      <p:graphicFrame>
        <p:nvGraphicFramePr>
          <p:cNvPr id="33794"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8396982"/>
              </p:ext>
            </p:extLst>
          </p:nvPr>
        </p:nvGraphicFramePr>
        <p:xfrm>
          <a:off x="2562225" y="1050925"/>
          <a:ext cx="4718050" cy="1035050"/>
        </p:xfrm>
        <a:graphic>
          <a:graphicData uri="http://schemas.openxmlformats.org/presentationml/2006/ole">
            <p:oleObj spid="_x0000_s65549" name="Equation" r:id="rId4" imgW="2082800" imgH="457200" progId="Equation.3">
              <p:embed/>
            </p:oleObj>
          </a:graphicData>
        </a:graphic>
      </p:graphicFrame>
      <p:sp>
        <p:nvSpPr>
          <p:cNvPr id="33798" name="TextBox 5"/>
          <p:cNvSpPr txBox="1">
            <a:spLocks noChangeArrowheads="1"/>
          </p:cNvSpPr>
          <p:nvPr/>
        </p:nvSpPr>
        <p:spPr bwMode="auto">
          <a:xfrm>
            <a:off x="138113" y="2233613"/>
            <a:ext cx="3228318" cy="461665"/>
          </a:xfrm>
          <a:prstGeom prst="rect">
            <a:avLst/>
          </a:prstGeom>
          <a:noFill/>
          <a:ln w="9525">
            <a:noFill/>
            <a:miter lim="800000"/>
            <a:headEnd/>
            <a:tailEnd/>
          </a:ln>
        </p:spPr>
        <p:txBody>
          <a:bodyPr wrap="none">
            <a:prstTxWarp prst="textNoShape">
              <a:avLst/>
            </a:prstTxWarp>
            <a:spAutoFit/>
          </a:bodyPr>
          <a:lstStyle/>
          <a:p>
            <a:r>
              <a:rPr lang="en-US" sz="2400" dirty="0"/>
              <a:t>In the limit</a:t>
            </a:r>
            <a:r>
              <a:rPr lang="en-US" sz="2400" dirty="0" smtClean="0"/>
              <a:t> of large </a:t>
            </a:r>
            <a:r>
              <a:rPr lang="en-US" sz="2400" dirty="0" err="1" smtClean="0"/>
              <a:t>ω</a:t>
            </a:r>
            <a:r>
              <a:rPr lang="en-US" sz="2400" dirty="0" smtClean="0"/>
              <a:t>, </a:t>
            </a:r>
            <a:r>
              <a:rPr lang="en-US" sz="2400" dirty="0"/>
              <a:t>α </a:t>
            </a:r>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9.86</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21695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3"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our atomic model of permittivity we found the absorption coefficient to be:</a:t>
            </a:r>
            <a:endParaRPr lang="en-US" sz="2400" b="1" smtClean="0">
              <a:latin typeface="Arial" charset="0"/>
              <a:ea typeface="Arial" charset="0"/>
              <a:cs typeface="Arial" charset="0"/>
            </a:endParaRPr>
          </a:p>
        </p:txBody>
      </p:sp>
      <p:sp>
        <p:nvSpPr>
          <p:cNvPr id="35844" name="TextBox 3"/>
          <p:cNvSpPr txBox="1">
            <a:spLocks noChangeArrowheads="1"/>
          </p:cNvSpPr>
          <p:nvPr/>
        </p:nvSpPr>
        <p:spPr bwMode="auto">
          <a:xfrm>
            <a:off x="101600" y="3070225"/>
            <a:ext cx="9144000" cy="2308324"/>
          </a:xfrm>
          <a:prstGeom prst="rect">
            <a:avLst/>
          </a:prstGeom>
          <a:noFill/>
          <a:ln w="9525">
            <a:noFill/>
            <a:miter lim="800000"/>
            <a:headEnd/>
            <a:tailEnd/>
          </a:ln>
        </p:spPr>
        <p:txBody>
          <a:bodyPr>
            <a:prstTxWarp prst="textNoShape">
              <a:avLst/>
            </a:prstTxWarp>
            <a:spAutoFit/>
          </a:bodyPr>
          <a:lstStyle/>
          <a:p>
            <a:pPr marL="457200" indent="-457200"/>
            <a:r>
              <a:rPr lang="en-US" sz="2400" dirty="0">
                <a:ea typeface="Arial" charset="0"/>
                <a:cs typeface="Arial" charset="0"/>
              </a:rPr>
              <a:t>A. Goes to zero</a:t>
            </a:r>
            <a:endParaRPr lang="en-US" sz="2400" dirty="0"/>
          </a:p>
          <a:p>
            <a:pPr marL="457200" indent="-457200"/>
            <a:r>
              <a:rPr lang="en-US" sz="2400" dirty="0">
                <a:ea typeface="Arial" charset="0"/>
                <a:cs typeface="Arial" charset="0"/>
              </a:rPr>
              <a:t>B. Approaches a constant</a:t>
            </a:r>
            <a:endParaRPr lang="en-US" sz="2400" dirty="0"/>
          </a:p>
          <a:p>
            <a:pPr marL="457200" indent="-457200"/>
            <a:r>
              <a:rPr lang="en-US" sz="2400" dirty="0">
                <a:ea typeface="Arial" charset="0"/>
                <a:cs typeface="Arial" charset="0"/>
              </a:rPr>
              <a:t>C. Goes to infinity</a:t>
            </a:r>
            <a:endParaRPr lang="en-US" sz="2400" dirty="0"/>
          </a:p>
          <a:p>
            <a:pPr marL="457200" indent="-457200"/>
            <a:r>
              <a:rPr lang="en-US" sz="2400" dirty="0"/>
              <a:t>D. </a:t>
            </a:r>
            <a:r>
              <a:rPr lang="en-US" sz="2400" dirty="0" smtClean="0"/>
              <a:t>Other, (it’s not so simple).</a:t>
            </a:r>
          </a:p>
          <a:p>
            <a:pPr marL="457200" indent="-457200"/>
            <a:r>
              <a:rPr lang="en-US" sz="2400" dirty="0" smtClean="0"/>
              <a:t>E. I </a:t>
            </a:r>
            <a:r>
              <a:rPr lang="en-US" sz="2400" dirty="0"/>
              <a:t>don’t know!</a:t>
            </a:r>
          </a:p>
          <a:p>
            <a:pPr marL="457200" indent="-457200">
              <a:buFontTx/>
              <a:buAutoNum type="alphaUcPeriod"/>
            </a:pPr>
            <a:endParaRPr lang="en-US" sz="2400" dirty="0"/>
          </a:p>
        </p:txBody>
      </p:sp>
      <p:sp>
        <p:nvSpPr>
          <p:cNvPr id="35846" name="TextBox 5"/>
          <p:cNvSpPr txBox="1">
            <a:spLocks noChangeArrowheads="1"/>
          </p:cNvSpPr>
          <p:nvPr/>
        </p:nvSpPr>
        <p:spPr bwMode="auto">
          <a:xfrm>
            <a:off x="341313" y="2284413"/>
            <a:ext cx="5230812" cy="460375"/>
          </a:xfrm>
          <a:prstGeom prst="rect">
            <a:avLst/>
          </a:prstGeom>
          <a:noFill/>
          <a:ln w="9525">
            <a:noFill/>
            <a:miter lim="800000"/>
            <a:headEnd/>
            <a:tailEnd/>
          </a:ln>
        </p:spPr>
        <p:txBody>
          <a:bodyPr wrap="none">
            <a:prstTxWarp prst="textNoShape">
              <a:avLst/>
            </a:prstTxWarp>
            <a:spAutoFit/>
          </a:bodyPr>
          <a:lstStyle/>
          <a:p>
            <a:r>
              <a:rPr lang="en-US" sz="2400" dirty="0"/>
              <a:t>In the limit of no damping, absorption</a:t>
            </a:r>
          </a:p>
        </p:txBody>
      </p:sp>
      <p:graphicFrame>
        <p:nvGraphicFramePr>
          <p:cNvPr id="7"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772365"/>
              </p:ext>
            </p:extLst>
          </p:nvPr>
        </p:nvGraphicFramePr>
        <p:xfrm>
          <a:off x="2562225" y="1050925"/>
          <a:ext cx="4718050" cy="1035050"/>
        </p:xfrm>
        <a:graphic>
          <a:graphicData uri="http://schemas.openxmlformats.org/presentationml/2006/ole">
            <p:oleObj spid="_x0000_s71691" name="Equation" r:id="rId4" imgW="2082800" imgH="457200" progId="Equation.3">
              <p:embed/>
            </p:oleObj>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9.87</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18874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1016209"/>
            <a:ext cx="7772400" cy="1470025"/>
          </a:xfrm>
        </p:spPr>
        <p:txBody>
          <a:bodyPr/>
          <a:lstStyle/>
          <a:p>
            <a:pPr eaLnBrk="1" hangingPunct="1"/>
            <a:r>
              <a:rPr lang="en-US" dirty="0" smtClean="0">
                <a:ea typeface="ＭＳ Ｐゴシック" charset="-128"/>
                <a:cs typeface="ＭＳ Ｐゴシック" charset="-128"/>
              </a:rPr>
              <a:t>Waveguides</a:t>
            </a:r>
          </a:p>
        </p:txBody>
      </p:sp>
      <p:sp>
        <p:nvSpPr>
          <p:cNvPr id="18435" name="Subtitle 2"/>
          <p:cNvSpPr>
            <a:spLocks noGrp="1"/>
          </p:cNvSpPr>
          <p:nvPr>
            <p:ph type="subTitle" idx="1"/>
          </p:nvPr>
        </p:nvSpPr>
        <p:spPr>
          <a:xfrm>
            <a:off x="685800" y="3011417"/>
            <a:ext cx="7772400" cy="2703583"/>
          </a:xfrm>
        </p:spPr>
        <p:txBody>
          <a:bodyPr>
            <a:normAutofit/>
          </a:bodyPr>
          <a:lstStyle/>
          <a:p>
            <a:pPr eaLnBrk="1" hangingPunct="1"/>
            <a:r>
              <a:rPr lang="en-US" dirty="0" smtClean="0">
                <a:solidFill>
                  <a:schemeClr val="tx1"/>
                </a:solidFill>
                <a:ea typeface="ＭＳ Ｐゴシック" charset="-128"/>
                <a:cs typeface="ＭＳ Ｐゴシック" charset="-128"/>
              </a:rPr>
              <a:t>The following questions are from Ed Kinney’s Sp11 E&amp;M II course</a:t>
            </a:r>
          </a:p>
          <a:p>
            <a:pPr eaLnBrk="1" hangingPunct="1"/>
            <a:r>
              <a:rPr lang="en-US" dirty="0" smtClean="0">
                <a:solidFill>
                  <a:schemeClr val="tx1"/>
                </a:solidFill>
                <a:ea typeface="ＭＳ Ｐゴシック" charset="-128"/>
                <a:cs typeface="ＭＳ Ｐゴシック" charset="-128"/>
              </a:rPr>
              <a:t> Waveguides were not covered in</a:t>
            </a:r>
          </a:p>
          <a:p>
            <a:pPr eaLnBrk="1" hangingPunct="1"/>
            <a:r>
              <a:rPr lang="en-US" dirty="0" smtClean="0">
                <a:solidFill>
                  <a:schemeClr val="tx1"/>
                </a:solidFill>
                <a:ea typeface="ＭＳ Ｐゴシック" charset="-128"/>
                <a:cs typeface="ＭＳ Ｐゴシック" charset="-128"/>
              </a:rPr>
              <a:t> Fa11 or Sp12 at CU</a:t>
            </a:r>
          </a:p>
          <a:p>
            <a:pPr eaLnBrk="1" hangingPunct="1"/>
            <a:endParaRPr lang="en-US" dirty="0" smtClean="0">
              <a:solidFill>
                <a:srgbClr val="898989"/>
              </a:solidFill>
              <a:ea typeface="ＭＳ Ｐゴシック" charset="-128"/>
              <a:cs typeface="ＭＳ Ｐゴシック" charset="-128"/>
            </a:endParaRPr>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9.88</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728764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What is the electric field in a </a:t>
            </a:r>
            <a:r>
              <a:rPr lang="en-US" sz="2400" i="1" smtClean="0">
                <a:latin typeface="Arial" charset="0"/>
                <a:ea typeface="Arial" charset="0"/>
                <a:cs typeface="Arial" charset="0"/>
              </a:rPr>
              <a:t>perfect</a:t>
            </a:r>
            <a:r>
              <a:rPr lang="en-US" sz="2400" smtClean="0">
                <a:latin typeface="Arial" charset="0"/>
                <a:ea typeface="Arial" charset="0"/>
                <a:cs typeface="Arial" charset="0"/>
              </a:rPr>
              <a:t> conductor if an EM wave is incident on the surface?</a:t>
            </a:r>
            <a:endParaRPr lang="en-US" sz="2400" b="1" smtClean="0">
              <a:latin typeface="Arial" charset="0"/>
              <a:ea typeface="Arial" charset="0"/>
              <a:cs typeface="Arial" charset="0"/>
            </a:endParaRPr>
          </a:p>
        </p:txBody>
      </p:sp>
      <p:sp>
        <p:nvSpPr>
          <p:cNvPr id="20483" name="TextBox 3"/>
          <p:cNvSpPr txBox="1">
            <a:spLocks noChangeArrowheads="1"/>
          </p:cNvSpPr>
          <p:nvPr/>
        </p:nvSpPr>
        <p:spPr bwMode="auto">
          <a:xfrm>
            <a:off x="0" y="1371600"/>
            <a:ext cx="9144000" cy="2678113"/>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Zero</a:t>
            </a:r>
            <a:endParaRPr lang="en-US" sz="2400"/>
          </a:p>
          <a:p>
            <a:pPr marL="457200" indent="-457200"/>
            <a:r>
              <a:rPr lang="en-US" sz="2400">
                <a:ea typeface="Arial" charset="0"/>
                <a:cs typeface="Arial" charset="0"/>
              </a:rPr>
              <a:t>B. Depends on the angle of incidence</a:t>
            </a:r>
            <a:endParaRPr lang="en-US" sz="2400"/>
          </a:p>
          <a:p>
            <a:pPr marL="457200" indent="-457200"/>
            <a:r>
              <a:rPr lang="en-US" sz="2400">
                <a:ea typeface="Arial" charset="0"/>
                <a:cs typeface="Arial" charset="0"/>
              </a:rPr>
              <a:t>C. Depends on whether the EM wave is in a dielectric or vacuum</a:t>
            </a:r>
            <a:endParaRPr lang="en-US" sz="2400"/>
          </a:p>
          <a:p>
            <a:pPr marL="457200" indent="-457200"/>
            <a:r>
              <a:rPr lang="en-US" sz="2400"/>
              <a:t>D. Perfectly in phase with the incident wave but decreasing with distance into the conductor</a:t>
            </a:r>
          </a:p>
          <a:p>
            <a:pPr marL="457200" indent="-457200"/>
            <a:r>
              <a:rPr lang="en-US" sz="2400"/>
              <a:t>E. Not enough information to say</a:t>
            </a:r>
          </a:p>
          <a:p>
            <a:pPr marL="457200" indent="-457200">
              <a:buFontTx/>
              <a:buAutoNum type="alphaUcPeriod"/>
            </a:pPr>
            <a:endParaRPr lang="en-US" sz="2400"/>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417707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198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51969" name="Group 1"/>
          <p:cNvGrpSpPr>
            <a:grpSpLocks noChangeAspect="1"/>
          </p:cNvGrpSpPr>
          <p:nvPr/>
        </p:nvGrpSpPr>
        <p:grpSpPr bwMode="auto">
          <a:xfrm>
            <a:off x="1716659" y="1368150"/>
            <a:ext cx="5262113" cy="4735902"/>
            <a:chOff x="1440" y="5488"/>
            <a:chExt cx="9350" cy="8415"/>
          </a:xfrm>
        </p:grpSpPr>
        <p:sp>
          <p:nvSpPr>
            <p:cNvPr id="851981" name="AutoShape 13"/>
            <p:cNvSpPr>
              <a:spLocks noChangeAspect="1" noChangeArrowheads="1" noTextEdit="1"/>
            </p:cNvSpPr>
            <p:nvPr/>
          </p:nvSpPr>
          <p:spPr bwMode="auto">
            <a:xfrm>
              <a:off x="1440" y="5488"/>
              <a:ext cx="9350" cy="841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51980" name="Freeform 12"/>
            <p:cNvSpPr>
              <a:spLocks/>
            </p:cNvSpPr>
            <p:nvPr/>
          </p:nvSpPr>
          <p:spPr bwMode="auto">
            <a:xfrm>
              <a:off x="1814" y="5862"/>
              <a:ext cx="8040" cy="1310"/>
            </a:xfrm>
            <a:custGeom>
              <a:avLst/>
              <a:gdLst/>
              <a:ahLst/>
              <a:cxnLst>
                <a:cxn ang="0">
                  <a:pos x="0" y="374"/>
                </a:cxn>
                <a:cxn ang="0">
                  <a:pos x="1309" y="374"/>
                </a:cxn>
                <a:cxn ang="0">
                  <a:pos x="1496" y="0"/>
                </a:cxn>
                <a:cxn ang="0">
                  <a:pos x="3179" y="0"/>
                </a:cxn>
                <a:cxn ang="0">
                  <a:pos x="3366" y="374"/>
                </a:cxn>
                <a:cxn ang="0">
                  <a:pos x="5610" y="374"/>
                </a:cxn>
                <a:cxn ang="0">
                  <a:pos x="5797" y="1309"/>
                </a:cxn>
                <a:cxn ang="0">
                  <a:pos x="6171" y="1309"/>
                </a:cxn>
                <a:cxn ang="0">
                  <a:pos x="6358" y="374"/>
                </a:cxn>
                <a:cxn ang="0">
                  <a:pos x="8041" y="374"/>
                </a:cxn>
              </a:cxnLst>
              <a:rect l="0" t="0" r="r" b="b"/>
              <a:pathLst>
                <a:path w="8041" h="1309">
                  <a:moveTo>
                    <a:pt x="0" y="374"/>
                  </a:moveTo>
                  <a:lnTo>
                    <a:pt x="1309" y="374"/>
                  </a:lnTo>
                  <a:lnTo>
                    <a:pt x="1496" y="0"/>
                  </a:lnTo>
                  <a:lnTo>
                    <a:pt x="3179" y="0"/>
                  </a:lnTo>
                  <a:lnTo>
                    <a:pt x="3366" y="374"/>
                  </a:lnTo>
                  <a:lnTo>
                    <a:pt x="5610" y="374"/>
                  </a:lnTo>
                  <a:lnTo>
                    <a:pt x="5797" y="1309"/>
                  </a:lnTo>
                  <a:lnTo>
                    <a:pt x="6171" y="1309"/>
                  </a:lnTo>
                  <a:lnTo>
                    <a:pt x="6358" y="374"/>
                  </a:lnTo>
                  <a:lnTo>
                    <a:pt x="8041" y="374"/>
                  </a:ln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979" name="Line 11"/>
            <p:cNvSpPr>
              <a:spLocks noChangeShapeType="1"/>
            </p:cNvSpPr>
            <p:nvPr/>
          </p:nvSpPr>
          <p:spPr bwMode="auto">
            <a:xfrm>
              <a:off x="5179" y="6050"/>
              <a:ext cx="561" cy="1"/>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51978" name="Line 10"/>
            <p:cNvSpPr>
              <a:spLocks noChangeShapeType="1"/>
            </p:cNvSpPr>
            <p:nvPr/>
          </p:nvSpPr>
          <p:spPr bwMode="auto">
            <a:xfrm flipH="1">
              <a:off x="6862" y="6797"/>
              <a:ext cx="562" cy="2"/>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51977" name="Freeform 9"/>
            <p:cNvSpPr>
              <a:spLocks/>
            </p:cNvSpPr>
            <p:nvPr/>
          </p:nvSpPr>
          <p:spPr bwMode="auto">
            <a:xfrm>
              <a:off x="3498" y="12407"/>
              <a:ext cx="5235" cy="1056"/>
            </a:xfrm>
            <a:custGeom>
              <a:avLst/>
              <a:gdLst/>
              <a:ahLst/>
              <a:cxnLst>
                <a:cxn ang="0">
                  <a:pos x="0" y="374"/>
                </a:cxn>
                <a:cxn ang="0">
                  <a:pos x="1309" y="374"/>
                </a:cxn>
                <a:cxn ang="0">
                  <a:pos x="1496" y="0"/>
                </a:cxn>
                <a:cxn ang="0">
                  <a:pos x="2057" y="0"/>
                </a:cxn>
                <a:cxn ang="0">
                  <a:pos x="2191" y="1057"/>
                </a:cxn>
                <a:cxn ang="0">
                  <a:pos x="2626" y="1055"/>
                </a:cxn>
                <a:cxn ang="0">
                  <a:pos x="2806" y="0"/>
                </a:cxn>
                <a:cxn ang="0">
                  <a:pos x="3180" y="0"/>
                </a:cxn>
                <a:cxn ang="0">
                  <a:pos x="3367" y="374"/>
                </a:cxn>
                <a:cxn ang="0">
                  <a:pos x="5237" y="374"/>
                </a:cxn>
              </a:cxnLst>
              <a:rect l="0" t="0" r="r" b="b"/>
              <a:pathLst>
                <a:path w="5237" h="1057">
                  <a:moveTo>
                    <a:pt x="0" y="374"/>
                  </a:moveTo>
                  <a:lnTo>
                    <a:pt x="1309" y="374"/>
                  </a:lnTo>
                  <a:lnTo>
                    <a:pt x="1496" y="0"/>
                  </a:lnTo>
                  <a:lnTo>
                    <a:pt x="2057" y="0"/>
                  </a:lnTo>
                  <a:lnTo>
                    <a:pt x="2191" y="1057"/>
                  </a:lnTo>
                  <a:lnTo>
                    <a:pt x="2626" y="1055"/>
                  </a:lnTo>
                  <a:lnTo>
                    <a:pt x="2806" y="0"/>
                  </a:lnTo>
                  <a:lnTo>
                    <a:pt x="3180" y="0"/>
                  </a:lnTo>
                  <a:lnTo>
                    <a:pt x="3367" y="374"/>
                  </a:lnTo>
                  <a:lnTo>
                    <a:pt x="5237" y="374"/>
                  </a:ln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976" name="Freeform 8"/>
            <p:cNvSpPr>
              <a:spLocks/>
            </p:cNvSpPr>
            <p:nvPr/>
          </p:nvSpPr>
          <p:spPr bwMode="auto">
            <a:xfrm>
              <a:off x="3497" y="11098"/>
              <a:ext cx="5237" cy="404"/>
            </a:xfrm>
            <a:custGeom>
              <a:avLst/>
              <a:gdLst/>
              <a:ahLst/>
              <a:cxnLst>
                <a:cxn ang="0">
                  <a:pos x="0" y="375"/>
                </a:cxn>
                <a:cxn ang="0">
                  <a:pos x="1309" y="375"/>
                </a:cxn>
                <a:cxn ang="0">
                  <a:pos x="1496" y="1"/>
                </a:cxn>
                <a:cxn ang="0">
                  <a:pos x="2057" y="1"/>
                </a:cxn>
                <a:cxn ang="0">
                  <a:pos x="2109" y="404"/>
                </a:cxn>
                <a:cxn ang="0">
                  <a:pos x="2664" y="404"/>
                </a:cxn>
                <a:cxn ang="0">
                  <a:pos x="2754" y="0"/>
                </a:cxn>
                <a:cxn ang="0">
                  <a:pos x="3179" y="1"/>
                </a:cxn>
                <a:cxn ang="0">
                  <a:pos x="3366" y="375"/>
                </a:cxn>
                <a:cxn ang="0">
                  <a:pos x="5236" y="375"/>
                </a:cxn>
              </a:cxnLst>
              <a:rect l="0" t="0" r="r" b="b"/>
              <a:pathLst>
                <a:path w="5236" h="404">
                  <a:moveTo>
                    <a:pt x="0" y="375"/>
                  </a:moveTo>
                  <a:lnTo>
                    <a:pt x="1309" y="375"/>
                  </a:lnTo>
                  <a:lnTo>
                    <a:pt x="1496" y="1"/>
                  </a:lnTo>
                  <a:lnTo>
                    <a:pt x="2057" y="1"/>
                  </a:lnTo>
                  <a:lnTo>
                    <a:pt x="2109" y="404"/>
                  </a:lnTo>
                  <a:lnTo>
                    <a:pt x="2664" y="404"/>
                  </a:lnTo>
                  <a:lnTo>
                    <a:pt x="2754" y="0"/>
                  </a:lnTo>
                  <a:lnTo>
                    <a:pt x="3179" y="1"/>
                  </a:lnTo>
                  <a:lnTo>
                    <a:pt x="3366" y="375"/>
                  </a:lnTo>
                  <a:lnTo>
                    <a:pt x="5236" y="375"/>
                  </a:ln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975" name="Freeform 7"/>
            <p:cNvSpPr>
              <a:spLocks/>
            </p:cNvSpPr>
            <p:nvPr/>
          </p:nvSpPr>
          <p:spPr bwMode="auto">
            <a:xfrm flipV="1">
              <a:off x="3497" y="7358"/>
              <a:ext cx="5236" cy="1058"/>
            </a:xfrm>
            <a:custGeom>
              <a:avLst/>
              <a:gdLst/>
              <a:ahLst/>
              <a:cxnLst>
                <a:cxn ang="0">
                  <a:pos x="0" y="374"/>
                </a:cxn>
                <a:cxn ang="0">
                  <a:pos x="1309" y="374"/>
                </a:cxn>
                <a:cxn ang="0">
                  <a:pos x="1496" y="0"/>
                </a:cxn>
                <a:cxn ang="0">
                  <a:pos x="2057" y="0"/>
                </a:cxn>
                <a:cxn ang="0">
                  <a:pos x="2191" y="1057"/>
                </a:cxn>
                <a:cxn ang="0">
                  <a:pos x="2626" y="1055"/>
                </a:cxn>
                <a:cxn ang="0">
                  <a:pos x="2806" y="0"/>
                </a:cxn>
                <a:cxn ang="0">
                  <a:pos x="3180" y="0"/>
                </a:cxn>
                <a:cxn ang="0">
                  <a:pos x="3367" y="374"/>
                </a:cxn>
                <a:cxn ang="0">
                  <a:pos x="5237" y="374"/>
                </a:cxn>
              </a:cxnLst>
              <a:rect l="0" t="0" r="r" b="b"/>
              <a:pathLst>
                <a:path w="5237" h="1057">
                  <a:moveTo>
                    <a:pt x="0" y="374"/>
                  </a:moveTo>
                  <a:lnTo>
                    <a:pt x="1309" y="374"/>
                  </a:lnTo>
                  <a:lnTo>
                    <a:pt x="1496" y="0"/>
                  </a:lnTo>
                  <a:lnTo>
                    <a:pt x="2057" y="0"/>
                  </a:lnTo>
                  <a:lnTo>
                    <a:pt x="2191" y="1057"/>
                  </a:lnTo>
                  <a:lnTo>
                    <a:pt x="2626" y="1055"/>
                  </a:lnTo>
                  <a:lnTo>
                    <a:pt x="2806" y="0"/>
                  </a:lnTo>
                  <a:lnTo>
                    <a:pt x="3180" y="0"/>
                  </a:lnTo>
                  <a:lnTo>
                    <a:pt x="3367" y="374"/>
                  </a:lnTo>
                  <a:lnTo>
                    <a:pt x="5237" y="374"/>
                  </a:ln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974" name="Freeform 6"/>
            <p:cNvSpPr>
              <a:spLocks/>
            </p:cNvSpPr>
            <p:nvPr/>
          </p:nvSpPr>
          <p:spPr bwMode="auto">
            <a:xfrm>
              <a:off x="3654" y="9041"/>
              <a:ext cx="4892" cy="1170"/>
            </a:xfrm>
            <a:custGeom>
              <a:avLst/>
              <a:gdLst/>
              <a:ahLst/>
              <a:cxnLst>
                <a:cxn ang="0">
                  <a:pos x="0" y="1149"/>
                </a:cxn>
                <a:cxn ang="0">
                  <a:pos x="1309" y="1149"/>
                </a:cxn>
                <a:cxn ang="0">
                  <a:pos x="1541" y="17"/>
                </a:cxn>
                <a:cxn ang="0">
                  <a:pos x="1961" y="17"/>
                </a:cxn>
                <a:cxn ang="0">
                  <a:pos x="2066" y="1170"/>
                </a:cxn>
                <a:cxn ang="0">
                  <a:pos x="2576" y="1170"/>
                </a:cxn>
                <a:cxn ang="0">
                  <a:pos x="2695" y="1"/>
                </a:cxn>
                <a:cxn ang="0">
                  <a:pos x="3070" y="0"/>
                </a:cxn>
                <a:cxn ang="0">
                  <a:pos x="3365" y="1149"/>
                </a:cxn>
                <a:cxn ang="0">
                  <a:pos x="4892" y="1135"/>
                </a:cxn>
              </a:cxnLst>
              <a:rect l="0" t="0" r="r" b="b"/>
              <a:pathLst>
                <a:path w="4892" h="1170">
                  <a:moveTo>
                    <a:pt x="0" y="1149"/>
                  </a:moveTo>
                  <a:lnTo>
                    <a:pt x="1309" y="1149"/>
                  </a:lnTo>
                  <a:lnTo>
                    <a:pt x="1541" y="17"/>
                  </a:lnTo>
                  <a:lnTo>
                    <a:pt x="1961" y="17"/>
                  </a:lnTo>
                  <a:lnTo>
                    <a:pt x="2066" y="1170"/>
                  </a:lnTo>
                  <a:lnTo>
                    <a:pt x="2576" y="1170"/>
                  </a:lnTo>
                  <a:lnTo>
                    <a:pt x="2695" y="1"/>
                  </a:lnTo>
                  <a:lnTo>
                    <a:pt x="3070" y="0"/>
                  </a:lnTo>
                  <a:lnTo>
                    <a:pt x="3365" y="1149"/>
                  </a:lnTo>
                  <a:lnTo>
                    <a:pt x="4892" y="1135"/>
                  </a:ln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973" name="Text Box 5"/>
            <p:cNvSpPr txBox="1">
              <a:spLocks noChangeArrowheads="1"/>
            </p:cNvSpPr>
            <p:nvPr/>
          </p:nvSpPr>
          <p:spPr bwMode="auto">
            <a:xfrm>
              <a:off x="3871" y="7545"/>
              <a:ext cx="374" cy="374"/>
            </a:xfrm>
            <a:prstGeom prst="rect">
              <a:avLst/>
            </a:prstGeom>
            <a:noFill/>
            <a:ln w="158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1972" name="Text Box 4"/>
            <p:cNvSpPr txBox="1">
              <a:spLocks noChangeArrowheads="1"/>
            </p:cNvSpPr>
            <p:nvPr/>
          </p:nvSpPr>
          <p:spPr bwMode="auto">
            <a:xfrm>
              <a:off x="3684" y="9602"/>
              <a:ext cx="374" cy="374"/>
            </a:xfrm>
            <a:prstGeom prst="rect">
              <a:avLst/>
            </a:prstGeom>
            <a:noFill/>
            <a:ln w="158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1971" name="Text Box 3"/>
            <p:cNvSpPr txBox="1">
              <a:spLocks noChangeArrowheads="1"/>
            </p:cNvSpPr>
            <p:nvPr/>
          </p:nvSpPr>
          <p:spPr bwMode="auto">
            <a:xfrm>
              <a:off x="3779" y="10975"/>
              <a:ext cx="711" cy="404"/>
            </a:xfrm>
            <a:prstGeom prst="rect">
              <a:avLst/>
            </a:prstGeom>
            <a:noFill/>
            <a:ln w="158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1970" name="Text Box 2"/>
            <p:cNvSpPr txBox="1">
              <a:spLocks noChangeArrowheads="1"/>
            </p:cNvSpPr>
            <p:nvPr/>
          </p:nvSpPr>
          <p:spPr bwMode="auto">
            <a:xfrm>
              <a:off x="3779" y="12269"/>
              <a:ext cx="711" cy="374"/>
            </a:xfrm>
            <a:prstGeom prst="rect">
              <a:avLst/>
            </a:prstGeom>
            <a:noFill/>
            <a:ln w="158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6" name="TextBox 15"/>
          <p:cNvSpPr txBox="1"/>
          <p:nvPr/>
        </p:nvSpPr>
        <p:spPr>
          <a:xfrm>
            <a:off x="1421073" y="444820"/>
            <a:ext cx="6694098" cy="923330"/>
          </a:xfrm>
          <a:prstGeom prst="rect">
            <a:avLst/>
          </a:prstGeom>
          <a:noFill/>
        </p:spPr>
        <p:txBody>
          <a:bodyPr wrap="square" rtlCol="0">
            <a:spAutoFit/>
          </a:bodyPr>
          <a:lstStyle/>
          <a:p>
            <a:r>
              <a:rPr lang="en-US" dirty="0" smtClean="0"/>
              <a:t>Two impulse waves are approaching each other, as shown.  Which picture correctly shows the total wave when the two waves are passing through each other?</a:t>
            </a:r>
            <a:endParaRPr lang="en-US" dirty="0"/>
          </a:p>
        </p:txBody>
      </p:sp>
      <p:sp>
        <p:nvSpPr>
          <p:cNvPr id="17" name="Oval 16"/>
          <p:cNvSpPr/>
          <p:nvPr/>
        </p:nvSpPr>
        <p:spPr>
          <a:xfrm>
            <a:off x="2514600" y="4953000"/>
            <a:ext cx="3581400" cy="12954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9.9</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What is the magnetic field in a </a:t>
            </a:r>
            <a:r>
              <a:rPr lang="en-US" sz="2400" i="1" smtClean="0">
                <a:latin typeface="Arial" charset="0"/>
                <a:ea typeface="Arial" charset="0"/>
                <a:cs typeface="Arial" charset="0"/>
              </a:rPr>
              <a:t>perfect</a:t>
            </a:r>
            <a:r>
              <a:rPr lang="en-US" sz="2400" smtClean="0">
                <a:latin typeface="Arial" charset="0"/>
                <a:ea typeface="Arial" charset="0"/>
                <a:cs typeface="Arial" charset="0"/>
              </a:rPr>
              <a:t> conductor if an EM wave is incident on the surface?</a:t>
            </a:r>
            <a:endParaRPr lang="en-US" sz="2400" b="1" smtClean="0">
              <a:latin typeface="Arial" charset="0"/>
              <a:ea typeface="Arial" charset="0"/>
              <a:cs typeface="Arial" charset="0"/>
            </a:endParaRPr>
          </a:p>
        </p:txBody>
      </p:sp>
      <p:sp>
        <p:nvSpPr>
          <p:cNvPr id="22531" name="TextBox 3"/>
          <p:cNvSpPr txBox="1">
            <a:spLocks noChangeArrowheads="1"/>
          </p:cNvSpPr>
          <p:nvPr/>
        </p:nvSpPr>
        <p:spPr bwMode="auto">
          <a:xfrm>
            <a:off x="0" y="2057400"/>
            <a:ext cx="9144000" cy="2678113"/>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Zero</a:t>
            </a:r>
            <a:endParaRPr lang="en-US" sz="2400"/>
          </a:p>
          <a:p>
            <a:pPr marL="457200" indent="-457200"/>
            <a:r>
              <a:rPr lang="en-US" sz="2400">
                <a:ea typeface="Arial" charset="0"/>
                <a:cs typeface="Arial" charset="0"/>
              </a:rPr>
              <a:t>B. Depends on the angle of incidence</a:t>
            </a:r>
            <a:endParaRPr lang="en-US" sz="2400"/>
          </a:p>
          <a:p>
            <a:pPr marL="457200" indent="-457200"/>
            <a:r>
              <a:rPr lang="en-US" sz="2400">
                <a:ea typeface="Arial" charset="0"/>
                <a:cs typeface="Arial" charset="0"/>
              </a:rPr>
              <a:t>C. Depends on whether the EM wave is in a dielectric or vacuum</a:t>
            </a:r>
            <a:endParaRPr lang="en-US" sz="2400"/>
          </a:p>
          <a:p>
            <a:pPr marL="457200" indent="-457200"/>
            <a:r>
              <a:rPr lang="en-US" sz="2400"/>
              <a:t>D. Out of phase with the incident wave and decreasing with distance into the conductor</a:t>
            </a:r>
          </a:p>
          <a:p>
            <a:pPr marL="457200" indent="-457200"/>
            <a:r>
              <a:rPr lang="en-US" sz="2400"/>
              <a:t>E. Not enough information to say</a:t>
            </a:r>
          </a:p>
          <a:p>
            <a:pPr marL="457200" indent="-457200">
              <a:buFontTx/>
              <a:buAutoNum type="alphaUcPeriod"/>
            </a:pPr>
            <a:endParaRPr lang="en-US" sz="2400"/>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470243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1026"/>
          <p:cNvSpPr>
            <a:spLocks noGrp="1"/>
          </p:cNvSpPr>
          <p:nvPr>
            <p:ph type="title" idx="4294967295"/>
          </p:nvPr>
        </p:nvSpPr>
        <p:spPr>
          <a:xfrm>
            <a:off x="0" y="457200"/>
            <a:ext cx="9144000" cy="1905000"/>
          </a:xfrm>
        </p:spPr>
        <p:txBody>
          <a:bodyPr anchor="t">
            <a:normAutofit fontScale="90000"/>
          </a:bodyPr>
          <a:lstStyle/>
          <a:p>
            <a:pPr algn="l"/>
            <a:r>
              <a:rPr lang="en-US" sz="2400" smtClean="0">
                <a:latin typeface="Arial" charset="0"/>
                <a:ea typeface="Arial" charset="0"/>
                <a:cs typeface="Arial" charset="0"/>
              </a:rPr>
              <a:t>Which of Maxwell’s equations, when applied to regular plane wave solutions </a:t>
            </a:r>
            <a:br>
              <a:rPr lang="en-US" sz="2400" smtClean="0">
                <a:latin typeface="Arial" charset="0"/>
                <a:ea typeface="Arial" charset="0"/>
                <a:cs typeface="Arial" charset="0"/>
              </a:rPr>
            </a:br>
            <a:r>
              <a:rPr lang="en-US" sz="2400" smtClean="0">
                <a:latin typeface="Arial" charset="0"/>
                <a:ea typeface="Arial" charset="0"/>
                <a:cs typeface="Arial" charset="0"/>
              </a:rPr>
              <a:t/>
            </a:r>
            <a:br>
              <a:rPr lang="en-US" sz="2400" smtClean="0">
                <a:latin typeface="Arial" charset="0"/>
                <a:ea typeface="Arial" charset="0"/>
                <a:cs typeface="Arial" charset="0"/>
              </a:rPr>
            </a:br>
            <a:r>
              <a:rPr lang="en-US" sz="2400" smtClean="0">
                <a:latin typeface="Arial" charset="0"/>
                <a:ea typeface="Arial" charset="0"/>
                <a:cs typeface="Arial" charset="0"/>
              </a:rPr>
              <a:t/>
            </a:r>
            <a:br>
              <a:rPr lang="en-US" sz="2400" smtClean="0">
                <a:latin typeface="Arial" charset="0"/>
                <a:ea typeface="Arial" charset="0"/>
                <a:cs typeface="Arial" charset="0"/>
              </a:rPr>
            </a:br>
            <a:r>
              <a:rPr lang="en-US" sz="2400" smtClean="0">
                <a:latin typeface="Arial" charset="0"/>
                <a:ea typeface="Arial" charset="0"/>
                <a:cs typeface="Arial" charset="0"/>
              </a:rPr>
              <a:t>required that the electric field was transverse?</a:t>
            </a:r>
            <a:endParaRPr lang="en-US" sz="2400" b="1" smtClean="0">
              <a:latin typeface="Arial" charset="0"/>
              <a:ea typeface="Arial" charset="0"/>
              <a:cs typeface="Arial" charset="0"/>
            </a:endParaRPr>
          </a:p>
        </p:txBody>
      </p:sp>
      <p:sp>
        <p:nvSpPr>
          <p:cNvPr id="24580" name="TextBox 3"/>
          <p:cNvSpPr txBox="1">
            <a:spLocks noChangeArrowheads="1"/>
          </p:cNvSpPr>
          <p:nvPr/>
        </p:nvSpPr>
        <p:spPr bwMode="auto">
          <a:xfrm>
            <a:off x="0" y="3124200"/>
            <a:ext cx="9144000" cy="2308225"/>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Gauss’ Law for the electric field</a:t>
            </a:r>
            <a:endParaRPr lang="en-US" sz="2400"/>
          </a:p>
          <a:p>
            <a:pPr marL="457200" indent="-457200"/>
            <a:r>
              <a:rPr lang="en-US" sz="2400">
                <a:ea typeface="Arial" charset="0"/>
                <a:cs typeface="Arial" charset="0"/>
              </a:rPr>
              <a:t>B. Gauss’ Law for the magnetic field</a:t>
            </a:r>
            <a:endParaRPr lang="en-US" sz="2400"/>
          </a:p>
          <a:p>
            <a:pPr marL="457200" indent="-457200"/>
            <a:r>
              <a:rPr lang="en-US" sz="2400">
                <a:ea typeface="Arial" charset="0"/>
                <a:cs typeface="Arial" charset="0"/>
              </a:rPr>
              <a:t>C. Faraday’s Law</a:t>
            </a:r>
            <a:endParaRPr lang="en-US" sz="2400"/>
          </a:p>
          <a:p>
            <a:pPr marL="457200" indent="-457200"/>
            <a:r>
              <a:rPr lang="en-US" sz="2400"/>
              <a:t>D. Ampere’s Law</a:t>
            </a:r>
          </a:p>
          <a:p>
            <a:pPr marL="457200" indent="-457200"/>
            <a:r>
              <a:rPr lang="en-US" sz="2400"/>
              <a:t>E. More than one Maxwell equation was required</a:t>
            </a:r>
          </a:p>
          <a:p>
            <a:pPr marL="457200" indent="-457200">
              <a:buFontTx/>
              <a:buAutoNum type="alphaUcPeriod"/>
            </a:pPr>
            <a:endParaRPr lang="en-US" sz="2400"/>
          </a:p>
        </p:txBody>
      </p:sp>
      <p:graphicFrame>
        <p:nvGraphicFramePr>
          <p:cNvPr id="24578" name="Object 2"/>
          <p:cNvGraphicFramePr>
            <a:graphicFrameLocks noChangeAspect="1"/>
          </p:cNvGraphicFramePr>
          <p:nvPr/>
        </p:nvGraphicFramePr>
        <p:xfrm>
          <a:off x="2667000" y="1066800"/>
          <a:ext cx="3571875" cy="635000"/>
        </p:xfrm>
        <a:graphic>
          <a:graphicData uri="http://schemas.openxmlformats.org/presentationml/2006/ole">
            <p:oleObj spid="_x0000_s66572" name="Equation" r:id="rId4" imgW="1143000" imgH="203200" progId="Equation.3">
              <p:embed/>
            </p:oleObj>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9.91</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846378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The separation of variables technique gives us 2 ODEs of the form</a:t>
            </a:r>
            <a:endParaRPr lang="en-US" sz="2400" b="1" smtClean="0">
              <a:latin typeface="Arial" charset="0"/>
              <a:ea typeface="Arial" charset="0"/>
              <a:cs typeface="Arial" charset="0"/>
            </a:endParaRPr>
          </a:p>
        </p:txBody>
      </p:sp>
      <p:sp>
        <p:nvSpPr>
          <p:cNvPr id="26628" name="TextBox 3"/>
          <p:cNvSpPr txBox="1">
            <a:spLocks noChangeArrowheads="1"/>
          </p:cNvSpPr>
          <p:nvPr/>
        </p:nvSpPr>
        <p:spPr bwMode="auto">
          <a:xfrm>
            <a:off x="0" y="3962400"/>
            <a:ext cx="9144000" cy="2308225"/>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It doesn’t matter which we choose, either choice will work</a:t>
            </a:r>
            <a:endParaRPr lang="en-US" sz="2400"/>
          </a:p>
          <a:p>
            <a:pPr marL="457200" indent="-457200"/>
            <a:r>
              <a:rPr lang="en-US" sz="2400">
                <a:ea typeface="Arial" charset="0"/>
                <a:cs typeface="Arial" charset="0"/>
              </a:rPr>
              <a:t>B. The wave equation itself determines the signs</a:t>
            </a:r>
            <a:endParaRPr lang="en-US" sz="2400"/>
          </a:p>
          <a:p>
            <a:pPr marL="457200" indent="-457200"/>
            <a:r>
              <a:rPr lang="en-US" sz="2400">
                <a:ea typeface="Arial" charset="0"/>
                <a:cs typeface="Arial" charset="0"/>
              </a:rPr>
              <a:t>C. The boundary conditions at the walls determine the signs</a:t>
            </a:r>
            <a:endParaRPr lang="en-US" sz="2400"/>
          </a:p>
          <a:p>
            <a:pPr marL="457200" indent="-457200"/>
            <a:r>
              <a:rPr lang="en-US" sz="2400"/>
              <a:t>D. None of the above</a:t>
            </a:r>
          </a:p>
          <a:p>
            <a:pPr marL="457200" indent="-457200"/>
            <a:r>
              <a:rPr lang="en-US" sz="2400"/>
              <a:t>E. More than one of the above</a:t>
            </a:r>
          </a:p>
          <a:p>
            <a:pPr marL="457200" indent="-457200">
              <a:buFontTx/>
              <a:buAutoNum type="alphaUcPeriod"/>
            </a:pPr>
            <a:endParaRPr lang="en-US" sz="2400"/>
          </a:p>
        </p:txBody>
      </p:sp>
      <p:graphicFrame>
        <p:nvGraphicFramePr>
          <p:cNvPr id="26626" name="Object 2"/>
          <p:cNvGraphicFramePr>
            <a:graphicFrameLocks noChangeAspect="1"/>
          </p:cNvGraphicFramePr>
          <p:nvPr/>
        </p:nvGraphicFramePr>
        <p:xfrm>
          <a:off x="3463925" y="1146175"/>
          <a:ext cx="1900238" cy="935038"/>
        </p:xfrm>
        <a:graphic>
          <a:graphicData uri="http://schemas.openxmlformats.org/presentationml/2006/ole">
            <p:oleObj spid="_x0000_s67596" name="Equation" r:id="rId4" imgW="800100" imgH="393700" progId="Equation.3">
              <p:embed/>
            </p:oleObj>
          </a:graphicData>
        </a:graphic>
      </p:graphicFrame>
      <p:sp>
        <p:nvSpPr>
          <p:cNvPr id="26630" name="TextBox 5"/>
          <p:cNvSpPr txBox="1">
            <a:spLocks noChangeArrowheads="1"/>
          </p:cNvSpPr>
          <p:nvPr/>
        </p:nvSpPr>
        <p:spPr bwMode="auto">
          <a:xfrm>
            <a:off x="0" y="2713038"/>
            <a:ext cx="8926513" cy="831850"/>
          </a:xfrm>
          <a:prstGeom prst="rect">
            <a:avLst/>
          </a:prstGeom>
          <a:noFill/>
          <a:ln w="9525">
            <a:noFill/>
            <a:miter lim="800000"/>
            <a:headEnd/>
            <a:tailEnd/>
          </a:ln>
        </p:spPr>
        <p:txBody>
          <a:bodyPr>
            <a:prstTxWarp prst="textNoShape">
              <a:avLst/>
            </a:prstTxWarp>
            <a:spAutoFit/>
          </a:bodyPr>
          <a:lstStyle/>
          <a:p>
            <a:r>
              <a:rPr lang="en-US" sz="2400"/>
              <a:t>On what basis can we determine whether to use a positive or a negative separation constant </a:t>
            </a:r>
            <a:r>
              <a:rPr lang="en-US" sz="2400" i="1"/>
              <a:t>c</a:t>
            </a:r>
            <a:r>
              <a:rPr lang="en-US" sz="2400" i="1" baseline="30000"/>
              <a:t>2</a:t>
            </a:r>
            <a:r>
              <a:rPr lang="en-US" sz="2400"/>
              <a:t>?</a:t>
            </a:r>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9.92</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1860927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TE</a:t>
            </a:r>
            <a:r>
              <a:rPr lang="en-US" sz="2400" baseline="-25000" smtClean="0">
                <a:latin typeface="Arial" charset="0"/>
                <a:ea typeface="Arial" charset="0"/>
                <a:cs typeface="Arial" charset="0"/>
              </a:rPr>
              <a:t>mn</a:t>
            </a:r>
            <a:r>
              <a:rPr lang="en-US" sz="2400" smtClean="0">
                <a:latin typeface="Arial" charset="0"/>
                <a:ea typeface="Arial" charset="0"/>
                <a:cs typeface="Arial" charset="0"/>
              </a:rPr>
              <a:t> modes we found the general dispersion relation</a:t>
            </a:r>
            <a:endParaRPr lang="en-US" sz="2400" b="1" smtClean="0">
              <a:latin typeface="Arial" charset="0"/>
              <a:ea typeface="Arial" charset="0"/>
              <a:cs typeface="Arial" charset="0"/>
            </a:endParaRPr>
          </a:p>
        </p:txBody>
      </p:sp>
      <p:sp>
        <p:nvSpPr>
          <p:cNvPr id="28677" name="TextBox 3"/>
          <p:cNvSpPr txBox="1">
            <a:spLocks noChangeArrowheads="1"/>
          </p:cNvSpPr>
          <p:nvPr/>
        </p:nvSpPr>
        <p:spPr bwMode="auto">
          <a:xfrm>
            <a:off x="0" y="4114800"/>
            <a:ext cx="9144000" cy="2308225"/>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Only TE</a:t>
            </a:r>
            <a:r>
              <a:rPr lang="en-US" sz="2400" baseline="-25000">
                <a:ea typeface="Arial" charset="0"/>
                <a:cs typeface="Arial" charset="0"/>
              </a:rPr>
              <a:t>10</a:t>
            </a:r>
            <a:r>
              <a:rPr lang="en-US" sz="2400">
                <a:ea typeface="Arial" charset="0"/>
                <a:cs typeface="Arial" charset="0"/>
              </a:rPr>
              <a:t> </a:t>
            </a:r>
            <a:endParaRPr lang="en-US" sz="2400"/>
          </a:p>
          <a:p>
            <a:pPr marL="457200" indent="-457200"/>
            <a:r>
              <a:rPr lang="en-US" sz="2400">
                <a:ea typeface="Arial" charset="0"/>
                <a:cs typeface="Arial" charset="0"/>
              </a:rPr>
              <a:t>B. All modes, except TE</a:t>
            </a:r>
            <a:r>
              <a:rPr lang="en-US" sz="2400" baseline="-25000">
                <a:ea typeface="Arial" charset="0"/>
                <a:cs typeface="Arial" charset="0"/>
              </a:rPr>
              <a:t>10</a:t>
            </a:r>
            <a:r>
              <a:rPr lang="en-US" sz="2400">
                <a:ea typeface="Arial" charset="0"/>
                <a:cs typeface="Arial" charset="0"/>
              </a:rPr>
              <a:t> and TE</a:t>
            </a:r>
            <a:r>
              <a:rPr lang="en-US" sz="2400" baseline="-25000">
                <a:ea typeface="Arial" charset="0"/>
                <a:cs typeface="Arial" charset="0"/>
              </a:rPr>
              <a:t>01</a:t>
            </a:r>
            <a:r>
              <a:rPr lang="en-US" sz="2400">
                <a:ea typeface="Arial" charset="0"/>
                <a:cs typeface="Arial" charset="0"/>
              </a:rPr>
              <a:t> </a:t>
            </a:r>
            <a:endParaRPr lang="en-US" sz="2400" baseline="-25000"/>
          </a:p>
          <a:p>
            <a:pPr marL="457200" indent="-457200"/>
            <a:r>
              <a:rPr lang="en-US" sz="2400">
                <a:ea typeface="Arial" charset="0"/>
                <a:cs typeface="Arial" charset="0"/>
              </a:rPr>
              <a:t>C. Only TE</a:t>
            </a:r>
            <a:r>
              <a:rPr lang="en-US" sz="2400" baseline="-25000">
                <a:ea typeface="Arial" charset="0"/>
                <a:cs typeface="Arial" charset="0"/>
              </a:rPr>
              <a:t>10</a:t>
            </a:r>
            <a:r>
              <a:rPr lang="en-US" sz="2400">
                <a:ea typeface="Arial" charset="0"/>
                <a:cs typeface="Arial" charset="0"/>
              </a:rPr>
              <a:t> and TE</a:t>
            </a:r>
            <a:r>
              <a:rPr lang="en-US" sz="2400" baseline="-25000">
                <a:ea typeface="Arial" charset="0"/>
                <a:cs typeface="Arial" charset="0"/>
              </a:rPr>
              <a:t>01</a:t>
            </a:r>
            <a:endParaRPr lang="en-US" sz="2400" baseline="-25000"/>
          </a:p>
          <a:p>
            <a:pPr marL="457200" indent="-457200"/>
            <a:r>
              <a:rPr lang="en-US" sz="2400"/>
              <a:t>D. None of the above</a:t>
            </a:r>
          </a:p>
          <a:p>
            <a:pPr marL="457200" indent="-457200"/>
            <a:r>
              <a:rPr lang="en-US" sz="2400"/>
              <a:t>E. Not enough information</a:t>
            </a:r>
          </a:p>
          <a:p>
            <a:pPr marL="457200" indent="-457200">
              <a:buFontTx/>
              <a:buAutoNum type="alphaUcPeriod"/>
            </a:pPr>
            <a:endParaRPr lang="en-US" sz="2400"/>
          </a:p>
        </p:txBody>
      </p:sp>
      <p:graphicFrame>
        <p:nvGraphicFramePr>
          <p:cNvPr id="28674" name="Object 2"/>
          <p:cNvGraphicFramePr>
            <a:graphicFrameLocks noChangeAspect="1"/>
          </p:cNvGraphicFramePr>
          <p:nvPr/>
        </p:nvGraphicFramePr>
        <p:xfrm>
          <a:off x="1219200" y="1404938"/>
          <a:ext cx="2443163" cy="873125"/>
        </p:xfrm>
        <a:graphic>
          <a:graphicData uri="http://schemas.openxmlformats.org/presentationml/2006/ole">
            <p:oleObj spid="_x0000_s68631" name="Equation" r:id="rId4" imgW="1028700" imgH="368300" progId="Equation.3">
              <p:embed/>
            </p:oleObj>
          </a:graphicData>
        </a:graphic>
      </p:graphicFrame>
      <p:sp>
        <p:nvSpPr>
          <p:cNvPr id="28679" name="TextBox 5"/>
          <p:cNvSpPr txBox="1">
            <a:spLocks noChangeArrowheads="1"/>
          </p:cNvSpPr>
          <p:nvPr/>
        </p:nvSpPr>
        <p:spPr bwMode="auto">
          <a:xfrm>
            <a:off x="0" y="2713038"/>
            <a:ext cx="8926513" cy="1200150"/>
          </a:xfrm>
          <a:prstGeom prst="rect">
            <a:avLst/>
          </a:prstGeom>
          <a:noFill/>
          <a:ln w="9525">
            <a:noFill/>
            <a:miter lim="800000"/>
            <a:headEnd/>
            <a:tailEnd/>
          </a:ln>
        </p:spPr>
        <p:txBody>
          <a:bodyPr>
            <a:prstTxWarp prst="textNoShape">
              <a:avLst/>
            </a:prstTxWarp>
            <a:spAutoFit/>
          </a:bodyPr>
          <a:lstStyle/>
          <a:p>
            <a:r>
              <a:rPr lang="en-US" sz="2400"/>
              <a:t>For the case a = 2b, waves with ω = 1.01cπ/b are input to the waveguide. Which TE</a:t>
            </a:r>
            <a:r>
              <a:rPr lang="en-US" sz="2400" baseline="-25000"/>
              <a:t>mn</a:t>
            </a:r>
            <a:r>
              <a:rPr lang="en-US" sz="2400"/>
              <a:t> modes can be used to transport the input wave? </a:t>
            </a:r>
            <a:endParaRPr lang="en-US" sz="2400" baseline="-25000"/>
          </a:p>
        </p:txBody>
      </p:sp>
      <p:graphicFrame>
        <p:nvGraphicFramePr>
          <p:cNvPr id="28675" name="Object 3"/>
          <p:cNvGraphicFramePr>
            <a:graphicFrameLocks noChangeAspect="1"/>
          </p:cNvGraphicFramePr>
          <p:nvPr/>
        </p:nvGraphicFramePr>
        <p:xfrm>
          <a:off x="5207000" y="1406525"/>
          <a:ext cx="2973388" cy="871538"/>
        </p:xfrm>
        <a:graphic>
          <a:graphicData uri="http://schemas.openxmlformats.org/presentationml/2006/ole">
            <p:oleObj spid="_x0000_s68632" name="Equation" r:id="rId5" imgW="1473200" imgH="431800" progId="Equation.3">
              <p:embed/>
            </p:oleObj>
          </a:graphicData>
        </a:graphic>
      </p:graphicFrame>
      <p:sp>
        <p:nvSpPr>
          <p:cNvPr id="28680" name="TextBox 7"/>
          <p:cNvSpPr txBox="1">
            <a:spLocks noChangeArrowheads="1"/>
          </p:cNvSpPr>
          <p:nvPr/>
        </p:nvSpPr>
        <p:spPr bwMode="auto">
          <a:xfrm>
            <a:off x="4191000" y="1595438"/>
            <a:ext cx="744538" cy="461962"/>
          </a:xfrm>
          <a:prstGeom prst="rect">
            <a:avLst/>
          </a:prstGeom>
          <a:noFill/>
          <a:ln w="9525">
            <a:noFill/>
            <a:miter lim="800000"/>
            <a:headEnd/>
            <a:tailEnd/>
          </a:ln>
        </p:spPr>
        <p:txBody>
          <a:bodyPr wrap="none">
            <a:prstTxWarp prst="textNoShape">
              <a:avLst/>
            </a:prstTxWarp>
            <a:spAutoFit/>
          </a:bodyPr>
          <a:lstStyle/>
          <a:p>
            <a:r>
              <a:rPr lang="en-US" sz="2400"/>
              <a:t>with</a:t>
            </a: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9.93</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682733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5"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TE</a:t>
            </a:r>
            <a:r>
              <a:rPr lang="en-US" sz="2400" baseline="-25000" smtClean="0">
                <a:latin typeface="Arial" charset="0"/>
                <a:ea typeface="Arial" charset="0"/>
                <a:cs typeface="Arial" charset="0"/>
              </a:rPr>
              <a:t>mn</a:t>
            </a:r>
            <a:r>
              <a:rPr lang="en-US" sz="2400" smtClean="0">
                <a:latin typeface="Arial" charset="0"/>
                <a:ea typeface="Arial" charset="0"/>
                <a:cs typeface="Arial" charset="0"/>
              </a:rPr>
              <a:t> modes we found the general dispersion relation</a:t>
            </a:r>
            <a:endParaRPr lang="en-US" sz="2400" b="1" smtClean="0">
              <a:latin typeface="Arial" charset="0"/>
              <a:ea typeface="Arial" charset="0"/>
              <a:cs typeface="Arial" charset="0"/>
            </a:endParaRPr>
          </a:p>
        </p:txBody>
      </p:sp>
      <p:sp>
        <p:nvSpPr>
          <p:cNvPr id="30726" name="TextBox 3"/>
          <p:cNvSpPr txBox="1">
            <a:spLocks noChangeArrowheads="1"/>
          </p:cNvSpPr>
          <p:nvPr/>
        </p:nvSpPr>
        <p:spPr bwMode="auto">
          <a:xfrm>
            <a:off x="0" y="4114800"/>
            <a:ext cx="9144000" cy="2678113"/>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ω</a:t>
            </a:r>
            <a:r>
              <a:rPr lang="en-US" sz="2400" baseline="-25000">
                <a:ea typeface="Arial" charset="0"/>
                <a:cs typeface="Arial" charset="0"/>
              </a:rPr>
              <a:t>mn</a:t>
            </a:r>
            <a:r>
              <a:rPr lang="en-US" sz="2400">
                <a:ea typeface="Arial" charset="0"/>
                <a:cs typeface="Arial" charset="0"/>
              </a:rPr>
              <a:t>/</a:t>
            </a:r>
            <a:r>
              <a:rPr lang="en-US" sz="2400" i="1">
                <a:ea typeface="Arial" charset="0"/>
                <a:cs typeface="Arial" charset="0"/>
              </a:rPr>
              <a:t>k</a:t>
            </a:r>
            <a:endParaRPr lang="en-US" sz="2400" i="1"/>
          </a:p>
          <a:p>
            <a:pPr marL="457200" indent="-457200"/>
            <a:r>
              <a:rPr lang="en-US" sz="2400">
                <a:ea typeface="Arial" charset="0"/>
                <a:cs typeface="Arial" charset="0"/>
              </a:rPr>
              <a:t>B. ω/</a:t>
            </a:r>
            <a:r>
              <a:rPr lang="en-US" sz="2400" i="1">
                <a:ea typeface="Arial" charset="0"/>
                <a:cs typeface="Arial" charset="0"/>
              </a:rPr>
              <a:t>k</a:t>
            </a:r>
            <a:endParaRPr lang="en-US" sz="2400" i="1" baseline="-25000"/>
          </a:p>
          <a:p>
            <a:pPr marL="457200" indent="-457200"/>
            <a:r>
              <a:rPr lang="en-US" sz="2400">
                <a:ea typeface="Arial" charset="0"/>
                <a:cs typeface="Arial" charset="0"/>
              </a:rPr>
              <a:t>C. </a:t>
            </a:r>
            <a:r>
              <a:rPr lang="en-US" sz="2400" i="1">
                <a:ea typeface="Arial" charset="0"/>
                <a:cs typeface="Arial" charset="0"/>
              </a:rPr>
              <a:t>c</a:t>
            </a:r>
            <a:endParaRPr lang="en-US" sz="2400" i="1" baseline="-25000"/>
          </a:p>
          <a:p>
            <a:pPr marL="457200" indent="-457200"/>
            <a:r>
              <a:rPr lang="en-US" sz="2400"/>
              <a:t>D.</a:t>
            </a:r>
          </a:p>
          <a:p>
            <a:pPr marL="457200" indent="-457200"/>
            <a:r>
              <a:rPr lang="en-US" sz="2400"/>
              <a:t>E. None of the above </a:t>
            </a:r>
          </a:p>
          <a:p>
            <a:pPr marL="457200" indent="-457200"/>
            <a:endParaRPr lang="en-US" sz="2400"/>
          </a:p>
          <a:p>
            <a:pPr marL="457200" indent="-457200">
              <a:buFontTx/>
              <a:buAutoNum type="alphaUcPeriod"/>
            </a:pPr>
            <a:endParaRPr lang="en-US" sz="2400"/>
          </a:p>
        </p:txBody>
      </p:sp>
      <p:graphicFrame>
        <p:nvGraphicFramePr>
          <p:cNvPr id="30722" name="Object 2"/>
          <p:cNvGraphicFramePr>
            <a:graphicFrameLocks noChangeAspect="1"/>
          </p:cNvGraphicFramePr>
          <p:nvPr/>
        </p:nvGraphicFramePr>
        <p:xfrm>
          <a:off x="1219200" y="1404938"/>
          <a:ext cx="2443163" cy="873125"/>
        </p:xfrm>
        <a:graphic>
          <a:graphicData uri="http://schemas.openxmlformats.org/presentationml/2006/ole">
            <p:oleObj spid="_x0000_s69666" name="Equation" r:id="rId4" imgW="1028700" imgH="368300" progId="Equation.3">
              <p:embed/>
            </p:oleObj>
          </a:graphicData>
        </a:graphic>
      </p:graphicFrame>
      <p:sp>
        <p:nvSpPr>
          <p:cNvPr id="30728" name="TextBox 5"/>
          <p:cNvSpPr txBox="1">
            <a:spLocks noChangeArrowheads="1"/>
          </p:cNvSpPr>
          <p:nvPr/>
        </p:nvSpPr>
        <p:spPr bwMode="auto">
          <a:xfrm>
            <a:off x="0" y="2713038"/>
            <a:ext cx="8926513" cy="461962"/>
          </a:xfrm>
          <a:prstGeom prst="rect">
            <a:avLst/>
          </a:prstGeom>
          <a:noFill/>
          <a:ln w="9525">
            <a:noFill/>
            <a:miter lim="800000"/>
            <a:headEnd/>
            <a:tailEnd/>
          </a:ln>
        </p:spPr>
        <p:txBody>
          <a:bodyPr>
            <a:prstTxWarp prst="textNoShape">
              <a:avLst/>
            </a:prstTxWarp>
            <a:spAutoFit/>
          </a:bodyPr>
          <a:lstStyle/>
          <a:p>
            <a:r>
              <a:rPr lang="en-US" sz="2400"/>
              <a:t>What is the phase velocity of the waves in the waveguide?</a:t>
            </a:r>
            <a:endParaRPr lang="en-US" sz="2400" baseline="-25000"/>
          </a:p>
        </p:txBody>
      </p:sp>
      <p:graphicFrame>
        <p:nvGraphicFramePr>
          <p:cNvPr id="30723" name="Object 3"/>
          <p:cNvGraphicFramePr>
            <a:graphicFrameLocks noChangeAspect="1"/>
          </p:cNvGraphicFramePr>
          <p:nvPr/>
        </p:nvGraphicFramePr>
        <p:xfrm>
          <a:off x="5207000" y="1406525"/>
          <a:ext cx="2973388" cy="871538"/>
        </p:xfrm>
        <a:graphic>
          <a:graphicData uri="http://schemas.openxmlformats.org/presentationml/2006/ole">
            <p:oleObj spid="_x0000_s69667" name="Equation" r:id="rId5" imgW="1473200" imgH="431800" progId="Equation.3">
              <p:embed/>
            </p:oleObj>
          </a:graphicData>
        </a:graphic>
      </p:graphicFrame>
      <p:sp>
        <p:nvSpPr>
          <p:cNvPr id="30729" name="TextBox 7"/>
          <p:cNvSpPr txBox="1">
            <a:spLocks noChangeArrowheads="1"/>
          </p:cNvSpPr>
          <p:nvPr/>
        </p:nvSpPr>
        <p:spPr bwMode="auto">
          <a:xfrm>
            <a:off x="4191000" y="1595438"/>
            <a:ext cx="744538" cy="461962"/>
          </a:xfrm>
          <a:prstGeom prst="rect">
            <a:avLst/>
          </a:prstGeom>
          <a:noFill/>
          <a:ln w="9525">
            <a:noFill/>
            <a:miter lim="800000"/>
            <a:headEnd/>
            <a:tailEnd/>
          </a:ln>
        </p:spPr>
        <p:txBody>
          <a:bodyPr wrap="none">
            <a:prstTxWarp prst="textNoShape">
              <a:avLst/>
            </a:prstTxWarp>
            <a:spAutoFit/>
          </a:bodyPr>
          <a:lstStyle/>
          <a:p>
            <a:r>
              <a:rPr lang="en-US" sz="2400"/>
              <a:t>with</a:t>
            </a:r>
          </a:p>
        </p:txBody>
      </p:sp>
      <p:graphicFrame>
        <p:nvGraphicFramePr>
          <p:cNvPr id="30724" name="Object 4"/>
          <p:cNvGraphicFramePr>
            <a:graphicFrameLocks noChangeAspect="1"/>
          </p:cNvGraphicFramePr>
          <p:nvPr/>
        </p:nvGraphicFramePr>
        <p:xfrm>
          <a:off x="506413" y="5257800"/>
          <a:ext cx="1425575" cy="431800"/>
        </p:xfrm>
        <a:graphic>
          <a:graphicData uri="http://schemas.openxmlformats.org/presentationml/2006/ole">
            <p:oleObj spid="_x0000_s69668" name="Equation" r:id="rId6" imgW="838200" imgH="241300" progId="Equation.3">
              <p:embed/>
            </p:oleObj>
          </a:graphicData>
        </a:graphic>
      </p:graphicFrame>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9.94</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018087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4"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TE</a:t>
            </a:r>
            <a:r>
              <a:rPr lang="en-US" sz="2400" baseline="-25000" smtClean="0">
                <a:latin typeface="Arial" charset="0"/>
                <a:ea typeface="Arial" charset="0"/>
                <a:cs typeface="Arial" charset="0"/>
              </a:rPr>
              <a:t>mn</a:t>
            </a:r>
            <a:r>
              <a:rPr lang="en-US" sz="2400" smtClean="0">
                <a:latin typeface="Arial" charset="0"/>
                <a:ea typeface="Arial" charset="0"/>
                <a:cs typeface="Arial" charset="0"/>
              </a:rPr>
              <a:t> modes we found the general dispersion relation</a:t>
            </a:r>
            <a:endParaRPr lang="en-US" sz="2400" b="1" smtClean="0">
              <a:latin typeface="Arial" charset="0"/>
              <a:ea typeface="Arial" charset="0"/>
              <a:cs typeface="Arial" charset="0"/>
            </a:endParaRPr>
          </a:p>
        </p:txBody>
      </p:sp>
      <p:sp>
        <p:nvSpPr>
          <p:cNvPr id="20485" name="TextBox 3"/>
          <p:cNvSpPr txBox="1">
            <a:spLocks noChangeArrowheads="1"/>
          </p:cNvSpPr>
          <p:nvPr/>
        </p:nvSpPr>
        <p:spPr bwMode="auto">
          <a:xfrm>
            <a:off x="0" y="4114800"/>
            <a:ext cx="9144000" cy="2678113"/>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The TE mode wavelength is larger than the plane wave’s.</a:t>
            </a:r>
            <a:endParaRPr lang="en-US" sz="2400" i="1"/>
          </a:p>
          <a:p>
            <a:pPr marL="457200" indent="-457200"/>
            <a:r>
              <a:rPr lang="en-US" sz="2400">
                <a:ea typeface="Arial" charset="0"/>
                <a:cs typeface="Arial" charset="0"/>
              </a:rPr>
              <a:t>B. The TE mode wavelength is smaller than the plane wave’s.</a:t>
            </a:r>
            <a:endParaRPr lang="en-US" sz="2400" i="1" baseline="-25000"/>
          </a:p>
          <a:p>
            <a:pPr marL="457200" indent="-457200"/>
            <a:r>
              <a:rPr lang="en-US" sz="2400">
                <a:ea typeface="Arial" charset="0"/>
                <a:cs typeface="Arial" charset="0"/>
              </a:rPr>
              <a:t>C. The TE mode wavelength is the same as the plane wave’s.</a:t>
            </a:r>
            <a:endParaRPr lang="en-US" sz="2400" i="1" baseline="-25000"/>
          </a:p>
          <a:p>
            <a:pPr marL="457200" indent="-457200"/>
            <a:r>
              <a:rPr lang="en-US" sz="2400"/>
              <a:t>D. The answer depends on the actual value of the frequency.</a:t>
            </a:r>
          </a:p>
          <a:p>
            <a:pPr marL="457200" indent="-457200"/>
            <a:r>
              <a:rPr lang="en-US" sz="2400"/>
              <a:t>E. The answer depends on the actual values of the side lengths. </a:t>
            </a:r>
          </a:p>
          <a:p>
            <a:pPr marL="457200" indent="-457200"/>
            <a:endParaRPr lang="en-US" sz="2400"/>
          </a:p>
          <a:p>
            <a:pPr marL="457200" indent="-457200">
              <a:buFontTx/>
              <a:buAutoNum type="alphaUcPeriod"/>
            </a:pPr>
            <a:endParaRPr lang="en-US" sz="2400"/>
          </a:p>
        </p:txBody>
      </p:sp>
      <p:graphicFrame>
        <p:nvGraphicFramePr>
          <p:cNvPr id="20482" name="Object 2"/>
          <p:cNvGraphicFramePr>
            <a:graphicFrameLocks noChangeAspect="1"/>
          </p:cNvGraphicFramePr>
          <p:nvPr/>
        </p:nvGraphicFramePr>
        <p:xfrm>
          <a:off x="1219200" y="1404938"/>
          <a:ext cx="2443163" cy="873125"/>
        </p:xfrm>
        <a:graphic>
          <a:graphicData uri="http://schemas.openxmlformats.org/presentationml/2006/ole">
            <p:oleObj spid="_x0000_s70679" name="Equation" r:id="rId4" imgW="1028700" imgH="368300" progId="Equation.3">
              <p:embed/>
            </p:oleObj>
          </a:graphicData>
        </a:graphic>
      </p:graphicFrame>
      <p:sp>
        <p:nvSpPr>
          <p:cNvPr id="20487" name="TextBox 5"/>
          <p:cNvSpPr txBox="1">
            <a:spLocks noChangeArrowheads="1"/>
          </p:cNvSpPr>
          <p:nvPr/>
        </p:nvSpPr>
        <p:spPr bwMode="auto">
          <a:xfrm>
            <a:off x="0" y="2713038"/>
            <a:ext cx="8926513" cy="830262"/>
          </a:xfrm>
          <a:prstGeom prst="rect">
            <a:avLst/>
          </a:prstGeom>
          <a:noFill/>
          <a:ln w="9525">
            <a:noFill/>
            <a:miter lim="800000"/>
            <a:headEnd/>
            <a:tailEnd/>
          </a:ln>
        </p:spPr>
        <p:txBody>
          <a:bodyPr>
            <a:prstTxWarp prst="textNoShape">
              <a:avLst/>
            </a:prstTxWarp>
            <a:spAutoFit/>
          </a:bodyPr>
          <a:lstStyle/>
          <a:p>
            <a:r>
              <a:rPr lang="en-US" sz="2400"/>
              <a:t>How does the wavelength a TE mode compare to that of a plane wave in vacuum with the same frequency? </a:t>
            </a:r>
            <a:endParaRPr lang="en-US" sz="2400" baseline="-25000"/>
          </a:p>
        </p:txBody>
      </p:sp>
      <p:graphicFrame>
        <p:nvGraphicFramePr>
          <p:cNvPr id="20483" name="Object 3"/>
          <p:cNvGraphicFramePr>
            <a:graphicFrameLocks noChangeAspect="1"/>
          </p:cNvGraphicFramePr>
          <p:nvPr/>
        </p:nvGraphicFramePr>
        <p:xfrm>
          <a:off x="5207000" y="1406525"/>
          <a:ext cx="2973388" cy="871538"/>
        </p:xfrm>
        <a:graphic>
          <a:graphicData uri="http://schemas.openxmlformats.org/presentationml/2006/ole">
            <p:oleObj spid="_x0000_s70680" name="Equation" r:id="rId5" imgW="1473200" imgH="431800" progId="Equation.3">
              <p:embed/>
            </p:oleObj>
          </a:graphicData>
        </a:graphic>
      </p:graphicFrame>
      <p:sp>
        <p:nvSpPr>
          <p:cNvPr id="20488" name="TextBox 7"/>
          <p:cNvSpPr txBox="1">
            <a:spLocks noChangeArrowheads="1"/>
          </p:cNvSpPr>
          <p:nvPr/>
        </p:nvSpPr>
        <p:spPr bwMode="auto">
          <a:xfrm>
            <a:off x="4191000" y="1595438"/>
            <a:ext cx="744538" cy="461962"/>
          </a:xfrm>
          <a:prstGeom prst="rect">
            <a:avLst/>
          </a:prstGeom>
          <a:noFill/>
          <a:ln w="9525">
            <a:noFill/>
            <a:miter lim="800000"/>
            <a:headEnd/>
            <a:tailEnd/>
          </a:ln>
        </p:spPr>
        <p:txBody>
          <a:bodyPr wrap="none">
            <a:prstTxWarp prst="textNoShape">
              <a:avLst/>
            </a:prstTxWarp>
            <a:spAutoFit/>
          </a:bodyPr>
          <a:lstStyle/>
          <a:p>
            <a:r>
              <a:rPr lang="en-US" sz="2400"/>
              <a:t>with</a:t>
            </a: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9.95</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701611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2046</TotalTime>
  <Words>24453</Words>
  <Application>Microsoft Macintosh PowerPoint</Application>
  <PresentationFormat>On-screen Show (4:3)</PresentationFormat>
  <Paragraphs>2132</Paragraphs>
  <Slides>95</Slides>
  <Notes>94</Notes>
  <HiddenSlides>0</HiddenSlides>
  <MMClips>2</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Office Theme</vt:lpstr>
      <vt:lpstr>Equation</vt:lpstr>
      <vt:lpstr>Electricity and Magnetism II</vt:lpstr>
      <vt:lpstr>A function, f(x,t), satisfies this PDE:</vt:lpstr>
      <vt:lpstr>The complex exponential,       is equal to:</vt:lpstr>
      <vt:lpstr>A function, f, satisfies the wave equation:</vt:lpstr>
      <vt:lpstr>A function, f, satisfies the wave equation:</vt:lpstr>
      <vt:lpstr>A “right moving” solution to the wave equation is:  fR(z,t) = A cos(kz – ωt + δ) Which of these do you prefer for a “left moving” soln?  A) fL(z,t) = A cos(kz + ωt + δ) B) fL(z,t) = A cos(kz + ωt - δ) C) fL(z,t) = A cos(-kz – ωt + δ) D) fL(z,t) = A cos(-kz – ωt - δ) E) more than one of these!  (Assume k, ω, δ are positive quantities) </vt:lpstr>
      <vt:lpstr>Two different functions f1 (x,t) and f2 (x,t) are solutions of the wave equation.</vt:lpstr>
      <vt:lpstr>Slide 8</vt:lpstr>
      <vt:lpstr>Slide 9</vt:lpstr>
      <vt:lpstr>A solution to the wave equation is:  f(z,t) = A cos(kz – ωt + δ)  What is the speed of this wave? Which way is it moving?  If δ is small (and &gt;0), is this wave “delayed” or “advanced”?    What is the frequency?  The angular frequency?  The wavelength?  The wave number? </vt:lpstr>
      <vt:lpstr>A solution to the wave equation is:  f(z,t) = Re[A e(kz – ωt + δ)]    What is the speed of this wave? Which way is it moving?  If δ is small (and &gt;0), is this wave “delayed” or “advanced”?    What is the frequency?  The angular frequency?  The wavelength?  The wave number?</vt:lpstr>
      <vt:lpstr>A complex solution to the wave equation in 3D is:      What is the speed of this wave? Which way is it moving?  Why is there no δ?  What is the frequency?  The angular frequency?  The wavelength?  The wave number? </vt:lpstr>
      <vt:lpstr>Slide 13</vt:lpstr>
      <vt:lpstr> A solution to the wave equation is:  f(z,t) = Re[A ei(kz – ωt + δ)]  If δ is small (and &gt;0), is this wave “delayed” or “advanced” compared to ei(kz – ωt )?    A) delayed B) advanced C) neither, depends on values of z and t.  </vt:lpstr>
      <vt:lpstr>The electric field for a plane wave is given by:</vt:lpstr>
      <vt:lpstr>The electric field for a plane wave is given by:</vt:lpstr>
      <vt:lpstr>The electric field for a plane wave is given by:</vt:lpstr>
      <vt:lpstr>One particular “traveling wave” solution to this is  f1(z,t) = A1 cos(k1z – ω1t + δ1) This wave has speed v = ω1/k1  (do you see why?)  There are many other solutions, including f2(z,t) with the SAME functional form, but with higher frequency, ω2&gt;ω1.    What can you say about the speed  of that new solution? A) greater than v       B)  less than v         C) equal to v D) indeterminate!    </vt:lpstr>
      <vt:lpstr>This wave travels in the k direction  (do you see why?) This wave has wavelength lambda= 2π/|k| (do you see why?) This wave has period 2π/ω   (do you see why?) This wave has speed v = ω/|k|  (do you see why?) </vt:lpstr>
      <vt:lpstr>Slide 20</vt:lpstr>
      <vt:lpstr>Slide 21</vt:lpstr>
      <vt:lpstr>Slide 22</vt:lpstr>
      <vt:lpstr>Slide 23</vt:lpstr>
      <vt:lpstr>Slide 24</vt:lpstr>
      <vt:lpstr>Slide 25</vt:lpstr>
      <vt:lpstr>What does Faraday’s law                              tell us? </vt:lpstr>
      <vt:lpstr>Slide 27</vt:lpstr>
      <vt:lpstr>D2L</vt:lpstr>
      <vt:lpstr>Slide 29</vt:lpstr>
      <vt:lpstr>Slide 30</vt:lpstr>
      <vt:lpstr>Slide 31</vt:lpstr>
      <vt:lpstr>Slide 32</vt:lpstr>
      <vt:lpstr>Slide 33</vt:lpstr>
      <vt:lpstr>Slide 34</vt:lpstr>
      <vt:lpstr>Slide 35</vt:lpstr>
      <vt:lpstr>Slide 36</vt:lpstr>
      <vt:lpstr>Slide 37</vt:lpstr>
      <vt:lpstr>Slide 38</vt:lpstr>
      <vt:lpstr>For an electric plane wave given by</vt:lpstr>
      <vt:lpstr>Slide 40</vt:lpstr>
      <vt:lpstr>Slide 41</vt:lpstr>
      <vt:lpstr>Slide 42</vt:lpstr>
      <vt:lpstr>With spatially varying e(r), plane EM waves of the form,</vt:lpstr>
      <vt:lpstr>Slide 44</vt:lpstr>
      <vt:lpstr>Slide 45</vt:lpstr>
      <vt:lpstr>Slide 46</vt:lpstr>
      <vt:lpstr>Slide 47</vt:lpstr>
      <vt:lpstr>An EM plane wave in free space comes from the left towards an interface. Which statement is  true?</vt:lpstr>
      <vt:lpstr>An EM plane wave in free space comes from the left towards an interface. Which statement is  true?</vt:lpstr>
      <vt:lpstr>For linear materials, we found that the index of refraction n is given by:</vt:lpstr>
      <vt:lpstr>For our reflected and transmitted waves, how many unknowns have we introduced?</vt:lpstr>
      <vt:lpstr>For our reflected and transmitted waves, how many unknowns have we introduced?</vt:lpstr>
      <vt:lpstr>An EM plane wave comes from the left towards an interface. Reflected and transmitted waves leave.  Therefore, the total E-field is like:</vt:lpstr>
      <vt:lpstr>An EM plane wave comes from the left towards an interface. Reflected and transmitted waves leave. Therefore, at the interface we expect to match the waves with something like:</vt:lpstr>
      <vt:lpstr>A EM plane wave comes from the left. Reflected and transmitted waves leave. Therefore, at the interface we expect to match the waves with something like:</vt:lpstr>
      <vt:lpstr>Do plane waves in matter (see above) represent general solutions of Maxwell’s Equations?</vt:lpstr>
      <vt:lpstr>In matter without any free charge density, I can conclude that</vt:lpstr>
      <vt:lpstr>In the case where medium 1 had a very slow wave velocity and medium 2 had a much higher wave velocity, μ2v2 &gt;&gt; μ1v1. Assuming that the permeabilities (μ’s) are essentially equal to the permeability of the vacuum, what is the relation between ε1 and ε2?</vt:lpstr>
      <vt:lpstr>For our reflected and transmitted waves, we found that ωR=ωT=ωI. What can we now conclude about the wavelengths of the transmitted and reflected waves?</vt:lpstr>
      <vt:lpstr>Slide 60</vt:lpstr>
      <vt:lpstr>For an electric plane wave given by</vt:lpstr>
      <vt:lpstr>For an electric plane wave given by</vt:lpstr>
      <vt:lpstr>An ideal (large) capacitor has surface charge density +σ on its top plate and –σ on its bottom plate. There is only vacuum between the plates. What is E inside the capacitor ?  </vt:lpstr>
      <vt:lpstr>An ideal (large) capacitor has surface charge density +σ on its top plate and –σ on its bottom plate. Now a linear dielectric with permittivity ε is inserted between the plates. How does E inside the dielectric compare with the case with no dielectric?  </vt:lpstr>
      <vt:lpstr>In the case where medium 1 had a very slow wave velocity and medium 2 had a much higher wave velocity, we found that R1 and T0. In the opposite case, where the wave velocity in medium 1 is much higher than that in 2, we expect</vt:lpstr>
      <vt:lpstr>Slide 66</vt:lpstr>
      <vt:lpstr>Slide 67</vt:lpstr>
      <vt:lpstr>Slide 68</vt:lpstr>
      <vt:lpstr>Slide 69</vt:lpstr>
      <vt:lpstr>Our general solution for the transmitted wave is   Snell’s law tells us  </vt:lpstr>
      <vt:lpstr>Slide 71</vt:lpstr>
      <vt:lpstr>The square root of a + bi is</vt:lpstr>
      <vt:lpstr>We have a traveling wave solution satisfies   where the (complex) wave vector  </vt:lpstr>
      <vt:lpstr>The magnetic field amplitude in a metal associated with a linearly polarized electric EM wave is</vt:lpstr>
      <vt:lpstr>The magnetic field amplitude in a highly conductive metal  (σ&gt;&gt;εω) associated with a linearly polarized electric EM wave is</vt:lpstr>
      <vt:lpstr>For a good conductor, </vt:lpstr>
      <vt:lpstr>Slide 77</vt:lpstr>
      <vt:lpstr>The Fresnel equation (for normal incidence) is</vt:lpstr>
      <vt:lpstr>Using what you know about conduction in a metal, estimate the order of magnitude of the average time between collisions of electrons with the lattice of metal ions. The typical electron speed in a metal is around 106 m/s.</vt:lpstr>
      <vt:lpstr>From last class: If you model a dielectric as “charges on springs” (with damping) a traveling EM wave will drive those charges, resulting in polarized molecules.  If x(t)=displacement of charge q, and N = molecules/volume, what is the volume polarization, P?</vt:lpstr>
      <vt:lpstr>The index of refraction is   1) What does it mean if n is complex?  2) What does it mean if n depends on ω? </vt:lpstr>
      <vt:lpstr>Fourier tells us that we can write a “pulse”  by summing up sinusoidal functions: </vt:lpstr>
      <vt:lpstr>Fourier tells us that we can write a “pulse”  by summing up sinusoidal functions: </vt:lpstr>
      <vt:lpstr>Summary of last class: dispersion in a dilute dielectric:   Step1: Incoming Eext polarizes electrons, so use Newton’s law (with qEext e-iωt “driver”) to solve for x(t) of the electron.  Step 2: Compute the polarization density (p=qx, then P=Np)(summing over different possible electron states)  Step 3: Use D=ε0E+P (always), and D=εE (if linear), to extract ε.  Done!  We have ε (and thus n) for this material.</vt:lpstr>
      <vt:lpstr>For our atomic model of permittivity we found ε to be</vt:lpstr>
      <vt:lpstr>For our atomic model of permittivity we found the absorption coefficient to be:</vt:lpstr>
      <vt:lpstr>For our atomic model of permittivity we found the absorption coefficient to be:</vt:lpstr>
      <vt:lpstr>Waveguides</vt:lpstr>
      <vt:lpstr>What is the electric field in a perfect conductor if an EM wave is incident on the surface?</vt:lpstr>
      <vt:lpstr>What is the magnetic field in a perfect conductor if an EM wave is incident on the surface?</vt:lpstr>
      <vt:lpstr>Which of Maxwell’s equations, when applied to regular plane wave solutions    required that the electric field was transverse?</vt:lpstr>
      <vt:lpstr>The separation of variables technique gives us 2 ODEs of the form</vt:lpstr>
      <vt:lpstr>For TEmn modes we found the general dispersion relation</vt:lpstr>
      <vt:lpstr>For TEmn modes we found the general dispersion relation</vt:lpstr>
      <vt:lpstr>For TEmn modes we found the general dispersion relation</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3320:  Electricity and Magnetism II</dc:title>
  <dc:creator>Danny Rehn</dc:creator>
  <cp:lastModifiedBy>Zombie</cp:lastModifiedBy>
  <cp:revision>45</cp:revision>
  <dcterms:created xsi:type="dcterms:W3CDTF">2012-07-09T00:27:22Z</dcterms:created>
  <dcterms:modified xsi:type="dcterms:W3CDTF">2012-07-09T00:28:24Z</dcterms:modified>
</cp:coreProperties>
</file>